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86"/>
  </p:notesMasterIdLst>
  <p:sldIdLst>
    <p:sldId id="262" r:id="rId2"/>
    <p:sldId id="375" r:id="rId3"/>
    <p:sldId id="388" r:id="rId4"/>
    <p:sldId id="257" r:id="rId5"/>
    <p:sldId id="278" r:id="rId6"/>
    <p:sldId id="421" r:id="rId7"/>
    <p:sldId id="279" r:id="rId8"/>
    <p:sldId id="280" r:id="rId9"/>
    <p:sldId id="390" r:id="rId10"/>
    <p:sldId id="376" r:id="rId11"/>
    <p:sldId id="294" r:id="rId12"/>
    <p:sldId id="295" r:id="rId13"/>
    <p:sldId id="296" r:id="rId14"/>
    <p:sldId id="297" r:id="rId15"/>
    <p:sldId id="298" r:id="rId16"/>
    <p:sldId id="377" r:id="rId17"/>
    <p:sldId id="301" r:id="rId18"/>
    <p:sldId id="302" r:id="rId19"/>
    <p:sldId id="304" r:id="rId20"/>
    <p:sldId id="305" r:id="rId21"/>
    <p:sldId id="306" r:id="rId22"/>
    <p:sldId id="307" r:id="rId23"/>
    <p:sldId id="379" r:id="rId24"/>
    <p:sldId id="309" r:id="rId25"/>
    <p:sldId id="422" r:id="rId26"/>
    <p:sldId id="310" r:id="rId27"/>
    <p:sldId id="423" r:id="rId28"/>
    <p:sldId id="283" r:id="rId29"/>
    <p:sldId id="315" r:id="rId30"/>
    <p:sldId id="424" r:id="rId31"/>
    <p:sldId id="316" r:id="rId32"/>
    <p:sldId id="425" r:id="rId33"/>
    <p:sldId id="369" r:id="rId34"/>
    <p:sldId id="380" r:id="rId35"/>
    <p:sldId id="319" r:id="rId36"/>
    <p:sldId id="320" r:id="rId37"/>
    <p:sldId id="321" r:id="rId38"/>
    <p:sldId id="322" r:id="rId39"/>
    <p:sldId id="323" r:id="rId40"/>
    <p:sldId id="324" r:id="rId41"/>
    <p:sldId id="325" r:id="rId42"/>
    <p:sldId id="371" r:id="rId43"/>
    <p:sldId id="426" r:id="rId44"/>
    <p:sldId id="381" r:id="rId45"/>
    <p:sldId id="327" r:id="rId46"/>
    <p:sldId id="328" r:id="rId47"/>
    <p:sldId id="336" r:id="rId48"/>
    <p:sldId id="337" r:id="rId49"/>
    <p:sldId id="370" r:id="rId50"/>
    <p:sldId id="382" r:id="rId51"/>
    <p:sldId id="340" r:id="rId52"/>
    <p:sldId id="430" r:id="rId53"/>
    <p:sldId id="392" r:id="rId54"/>
    <p:sldId id="431" r:id="rId55"/>
    <p:sldId id="432" r:id="rId56"/>
    <p:sldId id="433" r:id="rId57"/>
    <p:sldId id="434" r:id="rId58"/>
    <p:sldId id="435" r:id="rId59"/>
    <p:sldId id="436" r:id="rId60"/>
    <p:sldId id="437" r:id="rId61"/>
    <p:sldId id="438" r:id="rId62"/>
    <p:sldId id="439" r:id="rId63"/>
    <p:sldId id="399" r:id="rId64"/>
    <p:sldId id="400" r:id="rId65"/>
    <p:sldId id="384" r:id="rId66"/>
    <p:sldId id="354" r:id="rId67"/>
    <p:sldId id="355" r:id="rId68"/>
    <p:sldId id="356" r:id="rId69"/>
    <p:sldId id="404" r:id="rId70"/>
    <p:sldId id="358" r:id="rId71"/>
    <p:sldId id="359" r:id="rId72"/>
    <p:sldId id="401" r:id="rId73"/>
    <p:sldId id="385" r:id="rId74"/>
    <p:sldId id="406" r:id="rId75"/>
    <p:sldId id="428" r:id="rId76"/>
    <p:sldId id="405" r:id="rId77"/>
    <p:sldId id="361" r:id="rId78"/>
    <p:sldId id="362" r:id="rId79"/>
    <p:sldId id="386" r:id="rId80"/>
    <p:sldId id="364" r:id="rId81"/>
    <p:sldId id="427" r:id="rId82"/>
    <p:sldId id="387" r:id="rId83"/>
    <p:sldId id="402" r:id="rId84"/>
    <p:sldId id="407"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C2D2"/>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3690" autoAdjust="0"/>
  </p:normalViewPr>
  <p:slideViewPr>
    <p:cSldViewPr snapToGrid="0" showGuides="1">
      <p:cViewPr>
        <p:scale>
          <a:sx n="160" d="100"/>
          <a:sy n="160" d="100"/>
        </p:scale>
        <p:origin x="560" y="-2240"/>
      </p:cViewPr>
      <p:guideLst>
        <p:guide orient="horz" pos="2183"/>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93C36-C266-447D-AF76-7286C235FF40}" type="datetimeFigureOut">
              <a:rPr lang="en-GB" smtClean="0"/>
              <a:t>18/05/2026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D4CA-9850-4454-B77E-002A19B11764}" type="slidenum">
              <a:rPr lang="en-GB" smtClean="0"/>
              <a:t>‹Nº›</a:t>
            </a:fld>
            <a:endParaRPr lang="en-GB"/>
          </a:p>
        </p:txBody>
      </p:sp>
    </p:spTree>
    <p:extLst>
      <p:ext uri="{BB962C8B-B14F-4D97-AF65-F5344CB8AC3E}">
        <p14:creationId xmlns:p14="http://schemas.microsoft.com/office/powerpoint/2010/main" val="198479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a:t>
            </a:fld>
            <a:endParaRPr lang="en-GB"/>
          </a:p>
        </p:txBody>
      </p:sp>
    </p:spTree>
    <p:extLst>
      <p:ext uri="{BB962C8B-B14F-4D97-AF65-F5344CB8AC3E}">
        <p14:creationId xmlns:p14="http://schemas.microsoft.com/office/powerpoint/2010/main" val="195986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18</a:t>
            </a:fld>
            <a:endParaRPr lang="en-GB"/>
          </a:p>
        </p:txBody>
      </p:sp>
    </p:spTree>
    <p:extLst>
      <p:ext uri="{BB962C8B-B14F-4D97-AF65-F5344CB8AC3E}">
        <p14:creationId xmlns:p14="http://schemas.microsoft.com/office/powerpoint/2010/main" val="417679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23</a:t>
            </a:fld>
            <a:endParaRPr lang="fr-FR"/>
          </a:p>
        </p:txBody>
      </p:sp>
    </p:spTree>
    <p:extLst>
      <p:ext uri="{BB962C8B-B14F-4D97-AF65-F5344CB8AC3E}">
        <p14:creationId xmlns:p14="http://schemas.microsoft.com/office/powerpoint/2010/main" val="1476082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24</a:t>
            </a:fld>
            <a:endParaRPr lang="en-GB"/>
          </a:p>
        </p:txBody>
      </p:sp>
    </p:spTree>
    <p:extLst>
      <p:ext uri="{BB962C8B-B14F-4D97-AF65-F5344CB8AC3E}">
        <p14:creationId xmlns:p14="http://schemas.microsoft.com/office/powerpoint/2010/main" val="116543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A34C3-29BD-BC30-89B6-7FD6729A1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FA3CA-84C9-3187-BFE0-13680585DE3E}"/>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C039EBC0-239C-C530-9488-7A828FDD93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2800A6-DD2F-FD9D-67DC-DA71F12D84BE}"/>
              </a:ext>
            </a:extLst>
          </p:cNvPr>
          <p:cNvSpPr>
            <a:spLocks noGrp="1"/>
          </p:cNvSpPr>
          <p:nvPr>
            <p:ph type="sldNum" sz="quarter" idx="5"/>
          </p:nvPr>
        </p:nvSpPr>
        <p:spPr/>
        <p:txBody>
          <a:bodyPr/>
          <a:lstStyle/>
          <a:p>
            <a:fld id="{248CD4CA-9850-4454-B77E-002A19B11764}" type="slidenum">
              <a:rPr lang="en-GB" smtClean="0"/>
              <a:t>25</a:t>
            </a:fld>
            <a:endParaRPr lang="en-GB"/>
          </a:p>
        </p:txBody>
      </p:sp>
    </p:spTree>
    <p:extLst>
      <p:ext uri="{BB962C8B-B14F-4D97-AF65-F5344CB8AC3E}">
        <p14:creationId xmlns:p14="http://schemas.microsoft.com/office/powerpoint/2010/main" val="1072613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26</a:t>
            </a:fld>
            <a:endParaRPr lang="en-GB"/>
          </a:p>
        </p:txBody>
      </p:sp>
    </p:spTree>
    <p:extLst>
      <p:ext uri="{BB962C8B-B14F-4D97-AF65-F5344CB8AC3E}">
        <p14:creationId xmlns:p14="http://schemas.microsoft.com/office/powerpoint/2010/main" val="4191748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042E1-FDC2-73EF-4AE4-46FE4EAFC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448EE-F12A-3226-CEF8-DF5F063BF903}"/>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7439028D-46CA-0EC1-1447-D1467489A4F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C4FF32F-3400-989B-7E81-010266320ABA}"/>
              </a:ext>
            </a:extLst>
          </p:cNvPr>
          <p:cNvSpPr>
            <a:spLocks noGrp="1"/>
          </p:cNvSpPr>
          <p:nvPr>
            <p:ph type="sldNum" sz="quarter" idx="5"/>
          </p:nvPr>
        </p:nvSpPr>
        <p:spPr/>
        <p:txBody>
          <a:bodyPr/>
          <a:lstStyle/>
          <a:p>
            <a:fld id="{248CD4CA-9850-4454-B77E-002A19B11764}" type="slidenum">
              <a:rPr lang="en-GB" smtClean="0"/>
              <a:t>27</a:t>
            </a:fld>
            <a:endParaRPr lang="en-GB"/>
          </a:p>
        </p:txBody>
      </p:sp>
    </p:spTree>
    <p:extLst>
      <p:ext uri="{BB962C8B-B14F-4D97-AF65-F5344CB8AC3E}">
        <p14:creationId xmlns:p14="http://schemas.microsoft.com/office/powerpoint/2010/main" val="530530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29</a:t>
            </a:fld>
            <a:endParaRPr lang="en-GB"/>
          </a:p>
        </p:txBody>
      </p:sp>
    </p:spTree>
    <p:extLst>
      <p:ext uri="{BB962C8B-B14F-4D97-AF65-F5344CB8AC3E}">
        <p14:creationId xmlns:p14="http://schemas.microsoft.com/office/powerpoint/2010/main" val="349616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A6713-17B3-DBD5-5B87-959BA0C26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31E0A-CF65-2775-84AB-E7AD2539CAF3}"/>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6B45B89C-1A41-0BEF-2D2C-ECE3606FC2C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17109E0-8C08-2983-6052-C5719CB2139F}"/>
              </a:ext>
            </a:extLst>
          </p:cNvPr>
          <p:cNvSpPr>
            <a:spLocks noGrp="1"/>
          </p:cNvSpPr>
          <p:nvPr>
            <p:ph type="sldNum" sz="quarter" idx="5"/>
          </p:nvPr>
        </p:nvSpPr>
        <p:spPr/>
        <p:txBody>
          <a:bodyPr/>
          <a:lstStyle/>
          <a:p>
            <a:fld id="{248CD4CA-9850-4454-B77E-002A19B11764}" type="slidenum">
              <a:rPr lang="en-GB" smtClean="0"/>
              <a:t>30</a:t>
            </a:fld>
            <a:endParaRPr lang="en-GB"/>
          </a:p>
        </p:txBody>
      </p:sp>
    </p:spTree>
    <p:extLst>
      <p:ext uri="{BB962C8B-B14F-4D97-AF65-F5344CB8AC3E}">
        <p14:creationId xmlns:p14="http://schemas.microsoft.com/office/powerpoint/2010/main" val="25620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31</a:t>
            </a:fld>
            <a:endParaRPr lang="en-GB"/>
          </a:p>
        </p:txBody>
      </p:sp>
    </p:spTree>
    <p:extLst>
      <p:ext uri="{BB962C8B-B14F-4D97-AF65-F5344CB8AC3E}">
        <p14:creationId xmlns:p14="http://schemas.microsoft.com/office/powerpoint/2010/main" val="1306359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6293F-5087-C3F4-91DA-0F0AE35F4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51243-1DAD-B6E8-2F54-515A79DA846A}"/>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F0089DB4-A710-7C72-6E47-D8360D297D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10197D5-DADB-A138-D669-1C9041697642}"/>
              </a:ext>
            </a:extLst>
          </p:cNvPr>
          <p:cNvSpPr>
            <a:spLocks noGrp="1"/>
          </p:cNvSpPr>
          <p:nvPr>
            <p:ph type="sldNum" sz="quarter" idx="5"/>
          </p:nvPr>
        </p:nvSpPr>
        <p:spPr/>
        <p:txBody>
          <a:bodyPr/>
          <a:lstStyle/>
          <a:p>
            <a:fld id="{248CD4CA-9850-4454-B77E-002A19B11764}" type="slidenum">
              <a:rPr lang="en-GB" smtClean="0"/>
              <a:t>32</a:t>
            </a:fld>
            <a:endParaRPr lang="en-GB"/>
          </a:p>
        </p:txBody>
      </p:sp>
    </p:spTree>
    <p:extLst>
      <p:ext uri="{BB962C8B-B14F-4D97-AF65-F5344CB8AC3E}">
        <p14:creationId xmlns:p14="http://schemas.microsoft.com/office/powerpoint/2010/main" val="287715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a:t>
            </a:fld>
            <a:endParaRPr lang="fr-FR"/>
          </a:p>
        </p:txBody>
      </p:sp>
    </p:spTree>
    <p:extLst>
      <p:ext uri="{BB962C8B-B14F-4D97-AF65-F5344CB8AC3E}">
        <p14:creationId xmlns:p14="http://schemas.microsoft.com/office/powerpoint/2010/main" val="4182656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34</a:t>
            </a:fld>
            <a:endParaRPr lang="fr-FR"/>
          </a:p>
        </p:txBody>
      </p:sp>
    </p:spTree>
    <p:extLst>
      <p:ext uri="{BB962C8B-B14F-4D97-AF65-F5344CB8AC3E}">
        <p14:creationId xmlns:p14="http://schemas.microsoft.com/office/powerpoint/2010/main" val="368975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35</a:t>
            </a:fld>
            <a:endParaRPr lang="en-GB"/>
          </a:p>
        </p:txBody>
      </p:sp>
    </p:spTree>
    <p:extLst>
      <p:ext uri="{BB962C8B-B14F-4D97-AF65-F5344CB8AC3E}">
        <p14:creationId xmlns:p14="http://schemas.microsoft.com/office/powerpoint/2010/main" val="2451364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36</a:t>
            </a:fld>
            <a:endParaRPr lang="en-GB"/>
          </a:p>
        </p:txBody>
      </p:sp>
    </p:spTree>
    <p:extLst>
      <p:ext uri="{BB962C8B-B14F-4D97-AF65-F5344CB8AC3E}">
        <p14:creationId xmlns:p14="http://schemas.microsoft.com/office/powerpoint/2010/main" val="953909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37</a:t>
            </a:fld>
            <a:endParaRPr lang="en-GB"/>
          </a:p>
        </p:txBody>
      </p:sp>
    </p:spTree>
    <p:extLst>
      <p:ext uri="{BB962C8B-B14F-4D97-AF65-F5344CB8AC3E}">
        <p14:creationId xmlns:p14="http://schemas.microsoft.com/office/powerpoint/2010/main" val="899930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38</a:t>
            </a:fld>
            <a:endParaRPr lang="en-GB"/>
          </a:p>
        </p:txBody>
      </p:sp>
    </p:spTree>
    <p:extLst>
      <p:ext uri="{BB962C8B-B14F-4D97-AF65-F5344CB8AC3E}">
        <p14:creationId xmlns:p14="http://schemas.microsoft.com/office/powerpoint/2010/main" val="1409928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39</a:t>
            </a:fld>
            <a:endParaRPr lang="en-GB"/>
          </a:p>
        </p:txBody>
      </p:sp>
    </p:spTree>
    <p:extLst>
      <p:ext uri="{BB962C8B-B14F-4D97-AF65-F5344CB8AC3E}">
        <p14:creationId xmlns:p14="http://schemas.microsoft.com/office/powerpoint/2010/main" val="3690239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40</a:t>
            </a:fld>
            <a:endParaRPr lang="en-GB"/>
          </a:p>
        </p:txBody>
      </p:sp>
    </p:spTree>
    <p:extLst>
      <p:ext uri="{BB962C8B-B14F-4D97-AF65-F5344CB8AC3E}">
        <p14:creationId xmlns:p14="http://schemas.microsoft.com/office/powerpoint/2010/main" val="1514745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41</a:t>
            </a:fld>
            <a:endParaRPr lang="en-GB"/>
          </a:p>
        </p:txBody>
      </p:sp>
    </p:spTree>
    <p:extLst>
      <p:ext uri="{BB962C8B-B14F-4D97-AF65-F5344CB8AC3E}">
        <p14:creationId xmlns:p14="http://schemas.microsoft.com/office/powerpoint/2010/main" val="804822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44</a:t>
            </a:fld>
            <a:endParaRPr lang="fr-FR"/>
          </a:p>
        </p:txBody>
      </p:sp>
    </p:spTree>
    <p:extLst>
      <p:ext uri="{BB962C8B-B14F-4D97-AF65-F5344CB8AC3E}">
        <p14:creationId xmlns:p14="http://schemas.microsoft.com/office/powerpoint/2010/main" val="109820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45</a:t>
            </a:fld>
            <a:endParaRPr lang="en-GB"/>
          </a:p>
        </p:txBody>
      </p:sp>
    </p:spTree>
    <p:extLst>
      <p:ext uri="{BB962C8B-B14F-4D97-AF65-F5344CB8AC3E}">
        <p14:creationId xmlns:p14="http://schemas.microsoft.com/office/powerpoint/2010/main" val="116661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3</a:t>
            </a:fld>
            <a:endParaRPr lang="fr-FR"/>
          </a:p>
        </p:txBody>
      </p:sp>
    </p:spTree>
    <p:extLst>
      <p:ext uri="{BB962C8B-B14F-4D97-AF65-F5344CB8AC3E}">
        <p14:creationId xmlns:p14="http://schemas.microsoft.com/office/powerpoint/2010/main" val="2559606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47</a:t>
            </a:fld>
            <a:endParaRPr lang="en-GB"/>
          </a:p>
        </p:txBody>
      </p:sp>
    </p:spTree>
    <p:extLst>
      <p:ext uri="{BB962C8B-B14F-4D97-AF65-F5344CB8AC3E}">
        <p14:creationId xmlns:p14="http://schemas.microsoft.com/office/powerpoint/2010/main" val="2874430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48</a:t>
            </a:fld>
            <a:endParaRPr lang="en-GB"/>
          </a:p>
        </p:txBody>
      </p:sp>
    </p:spTree>
    <p:extLst>
      <p:ext uri="{BB962C8B-B14F-4D97-AF65-F5344CB8AC3E}">
        <p14:creationId xmlns:p14="http://schemas.microsoft.com/office/powerpoint/2010/main" val="3489724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50</a:t>
            </a:fld>
            <a:endParaRPr lang="fr-FR"/>
          </a:p>
        </p:txBody>
      </p:sp>
    </p:spTree>
    <p:extLst>
      <p:ext uri="{BB962C8B-B14F-4D97-AF65-F5344CB8AC3E}">
        <p14:creationId xmlns:p14="http://schemas.microsoft.com/office/powerpoint/2010/main" val="4293317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51</a:t>
            </a:fld>
            <a:endParaRPr lang="en-GB"/>
          </a:p>
        </p:txBody>
      </p:sp>
    </p:spTree>
    <p:extLst>
      <p:ext uri="{BB962C8B-B14F-4D97-AF65-F5344CB8AC3E}">
        <p14:creationId xmlns:p14="http://schemas.microsoft.com/office/powerpoint/2010/main" val="3061343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EA940-BD02-E932-8E28-F0DC0CA28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7BAA9-5426-D78F-7C99-6FEE5FF81823}"/>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75FA9ACA-BFD1-446B-ECF4-6BD635F813B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D44101-D6A6-5629-109D-44D31A8BDBEE}"/>
              </a:ext>
            </a:extLst>
          </p:cNvPr>
          <p:cNvSpPr>
            <a:spLocks noGrp="1"/>
          </p:cNvSpPr>
          <p:nvPr>
            <p:ph type="sldNum" sz="quarter" idx="5"/>
          </p:nvPr>
        </p:nvSpPr>
        <p:spPr/>
        <p:txBody>
          <a:bodyPr/>
          <a:lstStyle/>
          <a:p>
            <a:fld id="{248CD4CA-9850-4454-B77E-002A19B11764}" type="slidenum">
              <a:rPr lang="en-GB" smtClean="0"/>
              <a:t>52</a:t>
            </a:fld>
            <a:endParaRPr lang="en-GB"/>
          </a:p>
        </p:txBody>
      </p:sp>
    </p:spTree>
    <p:extLst>
      <p:ext uri="{BB962C8B-B14F-4D97-AF65-F5344CB8AC3E}">
        <p14:creationId xmlns:p14="http://schemas.microsoft.com/office/powerpoint/2010/main" val="3097845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53</a:t>
            </a:fld>
            <a:endParaRPr lang="fr-FR"/>
          </a:p>
        </p:txBody>
      </p:sp>
    </p:spTree>
    <p:extLst>
      <p:ext uri="{BB962C8B-B14F-4D97-AF65-F5344CB8AC3E}">
        <p14:creationId xmlns:p14="http://schemas.microsoft.com/office/powerpoint/2010/main" val="65009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C5BA2-4435-9638-3642-3D5C1130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7DFD2-5C42-7980-01EB-B63463B7FBDB}"/>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F2E2BB70-7C41-2D70-3E34-9B35EA1AECD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B821C77-8ABC-DF27-3597-045D7C4FDCEA}"/>
              </a:ext>
            </a:extLst>
          </p:cNvPr>
          <p:cNvSpPr>
            <a:spLocks noGrp="1"/>
          </p:cNvSpPr>
          <p:nvPr>
            <p:ph type="sldNum" sz="quarter" idx="5"/>
          </p:nvPr>
        </p:nvSpPr>
        <p:spPr/>
        <p:txBody>
          <a:bodyPr/>
          <a:lstStyle/>
          <a:p>
            <a:fld id="{248CD4CA-9850-4454-B77E-002A19B11764}" type="slidenum">
              <a:rPr lang="en-GB" smtClean="0"/>
              <a:t>54</a:t>
            </a:fld>
            <a:endParaRPr lang="en-GB"/>
          </a:p>
        </p:txBody>
      </p:sp>
    </p:spTree>
    <p:extLst>
      <p:ext uri="{BB962C8B-B14F-4D97-AF65-F5344CB8AC3E}">
        <p14:creationId xmlns:p14="http://schemas.microsoft.com/office/powerpoint/2010/main" val="199888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029EC-A2C2-DBB7-86D1-EBEE66767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8E89C-1403-909D-7381-5A5C138E16C7}"/>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CF9861E6-94A4-7FD5-1DE0-C1344CC193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9DFCBB7-0383-4AE0-8BE9-03E55AA99CAB}"/>
              </a:ext>
            </a:extLst>
          </p:cNvPr>
          <p:cNvSpPr>
            <a:spLocks noGrp="1"/>
          </p:cNvSpPr>
          <p:nvPr>
            <p:ph type="sldNum" sz="quarter" idx="5"/>
          </p:nvPr>
        </p:nvSpPr>
        <p:spPr/>
        <p:txBody>
          <a:bodyPr/>
          <a:lstStyle/>
          <a:p>
            <a:fld id="{248CD4CA-9850-4454-B77E-002A19B11764}" type="slidenum">
              <a:rPr lang="en-GB" smtClean="0"/>
              <a:t>55</a:t>
            </a:fld>
            <a:endParaRPr lang="en-GB"/>
          </a:p>
        </p:txBody>
      </p:sp>
    </p:spTree>
    <p:extLst>
      <p:ext uri="{BB962C8B-B14F-4D97-AF65-F5344CB8AC3E}">
        <p14:creationId xmlns:p14="http://schemas.microsoft.com/office/powerpoint/2010/main" val="1128042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27B6B-14C4-4AFF-14E1-62C5C3A8E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FF3A1-1E7D-1762-2ADE-383FF512FCC6}"/>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15460EB2-5870-4E8F-2834-AB22120711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5B6BB0-D272-2B92-A3B0-67C6F1DE213D}"/>
              </a:ext>
            </a:extLst>
          </p:cNvPr>
          <p:cNvSpPr>
            <a:spLocks noGrp="1"/>
          </p:cNvSpPr>
          <p:nvPr>
            <p:ph type="sldNum" sz="quarter" idx="5"/>
          </p:nvPr>
        </p:nvSpPr>
        <p:spPr/>
        <p:txBody>
          <a:bodyPr/>
          <a:lstStyle/>
          <a:p>
            <a:fld id="{248CD4CA-9850-4454-B77E-002A19B11764}" type="slidenum">
              <a:rPr lang="en-GB" smtClean="0"/>
              <a:t>56</a:t>
            </a:fld>
            <a:endParaRPr lang="en-GB"/>
          </a:p>
        </p:txBody>
      </p:sp>
    </p:spTree>
    <p:extLst>
      <p:ext uri="{BB962C8B-B14F-4D97-AF65-F5344CB8AC3E}">
        <p14:creationId xmlns:p14="http://schemas.microsoft.com/office/powerpoint/2010/main" val="2034095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815EA-DD3D-30AA-F033-1539D17CF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9B67A-6264-9081-DA7F-9B439FEF5522}"/>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2823B546-E972-F628-16CA-71EF6A44B45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6C758DE-087C-3EAA-244C-9AFC59D1FE8B}"/>
              </a:ext>
            </a:extLst>
          </p:cNvPr>
          <p:cNvSpPr>
            <a:spLocks noGrp="1"/>
          </p:cNvSpPr>
          <p:nvPr>
            <p:ph type="sldNum" sz="quarter" idx="5"/>
          </p:nvPr>
        </p:nvSpPr>
        <p:spPr/>
        <p:txBody>
          <a:bodyPr/>
          <a:lstStyle/>
          <a:p>
            <a:fld id="{248CD4CA-9850-4454-B77E-002A19B11764}" type="slidenum">
              <a:rPr lang="en-GB" smtClean="0"/>
              <a:t>57</a:t>
            </a:fld>
            <a:endParaRPr lang="en-GB"/>
          </a:p>
        </p:txBody>
      </p:sp>
    </p:spTree>
    <p:extLst>
      <p:ext uri="{BB962C8B-B14F-4D97-AF65-F5344CB8AC3E}">
        <p14:creationId xmlns:p14="http://schemas.microsoft.com/office/powerpoint/2010/main" val="222677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10</a:t>
            </a:fld>
            <a:endParaRPr lang="fr-FR"/>
          </a:p>
        </p:txBody>
      </p:sp>
    </p:spTree>
    <p:extLst>
      <p:ext uri="{BB962C8B-B14F-4D97-AF65-F5344CB8AC3E}">
        <p14:creationId xmlns:p14="http://schemas.microsoft.com/office/powerpoint/2010/main" val="2692608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25A84-F902-61A8-5035-1F4A0AF1A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3B613-9707-D2D9-9CA4-57329B6A2623}"/>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E484F80F-E22D-2A84-83D9-3DA9CEC1810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8FABD72-8DE3-2645-0F10-4D2165842533}"/>
              </a:ext>
            </a:extLst>
          </p:cNvPr>
          <p:cNvSpPr>
            <a:spLocks noGrp="1"/>
          </p:cNvSpPr>
          <p:nvPr>
            <p:ph type="sldNum" sz="quarter" idx="5"/>
          </p:nvPr>
        </p:nvSpPr>
        <p:spPr/>
        <p:txBody>
          <a:bodyPr/>
          <a:lstStyle/>
          <a:p>
            <a:fld id="{248CD4CA-9850-4454-B77E-002A19B11764}" type="slidenum">
              <a:rPr lang="en-GB" smtClean="0"/>
              <a:t>58</a:t>
            </a:fld>
            <a:endParaRPr lang="en-GB"/>
          </a:p>
        </p:txBody>
      </p:sp>
    </p:spTree>
    <p:extLst>
      <p:ext uri="{BB962C8B-B14F-4D97-AF65-F5344CB8AC3E}">
        <p14:creationId xmlns:p14="http://schemas.microsoft.com/office/powerpoint/2010/main" val="3774382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5ED8-0CAC-A260-C964-A3CBAECAA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20E14-B74C-E725-E475-660BCD722CD2}"/>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BE598920-9BD5-81E6-FCD2-7A7AAAAB52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E13808B-D333-86C1-E3FC-F2E7148B309E}"/>
              </a:ext>
            </a:extLst>
          </p:cNvPr>
          <p:cNvSpPr>
            <a:spLocks noGrp="1"/>
          </p:cNvSpPr>
          <p:nvPr>
            <p:ph type="sldNum" sz="quarter" idx="5"/>
          </p:nvPr>
        </p:nvSpPr>
        <p:spPr/>
        <p:txBody>
          <a:bodyPr/>
          <a:lstStyle/>
          <a:p>
            <a:fld id="{248CD4CA-9850-4454-B77E-002A19B11764}" type="slidenum">
              <a:rPr lang="en-GB" smtClean="0"/>
              <a:t>59</a:t>
            </a:fld>
            <a:endParaRPr lang="en-GB"/>
          </a:p>
        </p:txBody>
      </p:sp>
    </p:spTree>
    <p:extLst>
      <p:ext uri="{BB962C8B-B14F-4D97-AF65-F5344CB8AC3E}">
        <p14:creationId xmlns:p14="http://schemas.microsoft.com/office/powerpoint/2010/main" val="3937066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FC391-2E35-A56D-6E27-2635839BF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B1997-E456-09B9-FA28-C275FEB4EEC9}"/>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4D4CEA0B-6BDF-253E-4DAF-1DC9F579730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D86B7DC-C216-F6E5-1783-F4BAB168B239}"/>
              </a:ext>
            </a:extLst>
          </p:cNvPr>
          <p:cNvSpPr>
            <a:spLocks noGrp="1"/>
          </p:cNvSpPr>
          <p:nvPr>
            <p:ph type="sldNum" sz="quarter" idx="5"/>
          </p:nvPr>
        </p:nvSpPr>
        <p:spPr/>
        <p:txBody>
          <a:bodyPr/>
          <a:lstStyle/>
          <a:p>
            <a:fld id="{248CD4CA-9850-4454-B77E-002A19B11764}" type="slidenum">
              <a:rPr lang="en-GB" smtClean="0"/>
              <a:t>60</a:t>
            </a:fld>
            <a:endParaRPr lang="en-GB"/>
          </a:p>
        </p:txBody>
      </p:sp>
    </p:spTree>
    <p:extLst>
      <p:ext uri="{BB962C8B-B14F-4D97-AF65-F5344CB8AC3E}">
        <p14:creationId xmlns:p14="http://schemas.microsoft.com/office/powerpoint/2010/main" val="4167769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3188B-8E49-9B99-932C-ED1EBD033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638A5-1067-FF3E-152B-E44D0936A754}"/>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A42DF467-D481-3A58-72E4-46D562CB773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43E7CD5-3251-B443-A337-FAAE807C12CD}"/>
              </a:ext>
            </a:extLst>
          </p:cNvPr>
          <p:cNvSpPr>
            <a:spLocks noGrp="1"/>
          </p:cNvSpPr>
          <p:nvPr>
            <p:ph type="sldNum" sz="quarter" idx="5"/>
          </p:nvPr>
        </p:nvSpPr>
        <p:spPr/>
        <p:txBody>
          <a:bodyPr/>
          <a:lstStyle/>
          <a:p>
            <a:fld id="{248CD4CA-9850-4454-B77E-002A19B11764}" type="slidenum">
              <a:rPr lang="en-GB" smtClean="0"/>
              <a:t>61</a:t>
            </a:fld>
            <a:endParaRPr lang="en-GB"/>
          </a:p>
        </p:txBody>
      </p:sp>
    </p:spTree>
    <p:extLst>
      <p:ext uri="{BB962C8B-B14F-4D97-AF65-F5344CB8AC3E}">
        <p14:creationId xmlns:p14="http://schemas.microsoft.com/office/powerpoint/2010/main" val="1614603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D4FE-86D6-9D59-D783-C2AA0ECC0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422AA-F0A3-FFA6-EFC3-35CEC068B650}"/>
              </a:ext>
            </a:extLst>
          </p:cNvPr>
          <p:cNvSpPr>
            <a:spLocks noGrp="1" noRot="1" noChangeAspect="1"/>
          </p:cNvSpPr>
          <p:nvPr>
            <p:ph type="sldImg"/>
          </p:nvPr>
        </p:nvSpPr>
        <p:spPr>
          <a:xfrm>
            <a:off x="1371600" y="1143000"/>
            <a:ext cx="4114800" cy="3086100"/>
          </a:xfrm>
        </p:spPr>
        <p:txBody>
          <a:bodyPr/>
          <a:lstStyle/>
          <a:p>
            <a:endParaRPr lang="en-GB"/>
          </a:p>
        </p:txBody>
      </p:sp>
      <p:sp>
        <p:nvSpPr>
          <p:cNvPr id="3" name="Notes Placeholder 2">
            <a:extLst>
              <a:ext uri="{FF2B5EF4-FFF2-40B4-BE49-F238E27FC236}">
                <a16:creationId xmlns:a16="http://schemas.microsoft.com/office/drawing/2014/main" id="{1878DBDC-4D79-31AC-33C3-A0A7108C29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01A35F-D960-50C7-20F8-52EE77603A64}"/>
              </a:ext>
            </a:extLst>
          </p:cNvPr>
          <p:cNvSpPr>
            <a:spLocks noGrp="1"/>
          </p:cNvSpPr>
          <p:nvPr>
            <p:ph type="sldNum" sz="quarter" idx="5"/>
          </p:nvPr>
        </p:nvSpPr>
        <p:spPr/>
        <p:txBody>
          <a:bodyPr/>
          <a:lstStyle/>
          <a:p>
            <a:fld id="{248CD4CA-9850-4454-B77E-002A19B11764}" type="slidenum">
              <a:rPr lang="en-GB" smtClean="0"/>
              <a:t>62</a:t>
            </a:fld>
            <a:endParaRPr lang="en-GB"/>
          </a:p>
        </p:txBody>
      </p:sp>
    </p:spTree>
    <p:extLst>
      <p:ext uri="{BB962C8B-B14F-4D97-AF65-F5344CB8AC3E}">
        <p14:creationId xmlns:p14="http://schemas.microsoft.com/office/powerpoint/2010/main" val="2496317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65</a:t>
            </a:fld>
            <a:endParaRPr lang="fr-FR"/>
          </a:p>
        </p:txBody>
      </p:sp>
    </p:spTree>
    <p:extLst>
      <p:ext uri="{BB962C8B-B14F-4D97-AF65-F5344CB8AC3E}">
        <p14:creationId xmlns:p14="http://schemas.microsoft.com/office/powerpoint/2010/main" val="742000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73</a:t>
            </a:fld>
            <a:endParaRPr lang="fr-FR"/>
          </a:p>
        </p:txBody>
      </p:sp>
    </p:spTree>
    <p:extLst>
      <p:ext uri="{BB962C8B-B14F-4D97-AF65-F5344CB8AC3E}">
        <p14:creationId xmlns:p14="http://schemas.microsoft.com/office/powerpoint/2010/main" val="3975094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3DA9-9731-5880-B2ED-A01289882B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B66CF46-3ECC-CBFE-8754-6CC7972642D6}"/>
              </a:ext>
            </a:extLst>
          </p:cNvPr>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a:extLst>
              <a:ext uri="{FF2B5EF4-FFF2-40B4-BE49-F238E27FC236}">
                <a16:creationId xmlns:a16="http://schemas.microsoft.com/office/drawing/2014/main" id="{66905C3D-7FDF-144C-E71E-F5560EED547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FC93855-01DE-F4D0-24AA-E6D54A045473}"/>
              </a:ext>
            </a:extLst>
          </p:cNvPr>
          <p:cNvSpPr>
            <a:spLocks noGrp="1"/>
          </p:cNvSpPr>
          <p:nvPr>
            <p:ph type="sldNum" sz="quarter" idx="5"/>
          </p:nvPr>
        </p:nvSpPr>
        <p:spPr/>
        <p:txBody>
          <a:bodyPr/>
          <a:lstStyle/>
          <a:p>
            <a:fld id="{FED42C1F-79DF-084A-80FB-381602104420}" type="slidenum">
              <a:rPr lang="fr-FR" smtClean="0"/>
              <a:t>76</a:t>
            </a:fld>
            <a:endParaRPr lang="fr-FR"/>
          </a:p>
        </p:txBody>
      </p:sp>
    </p:spTree>
    <p:extLst>
      <p:ext uri="{BB962C8B-B14F-4D97-AF65-F5344CB8AC3E}">
        <p14:creationId xmlns:p14="http://schemas.microsoft.com/office/powerpoint/2010/main" val="804133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79</a:t>
            </a:fld>
            <a:endParaRPr lang="fr-FR"/>
          </a:p>
        </p:txBody>
      </p:sp>
    </p:spTree>
    <p:extLst>
      <p:ext uri="{BB962C8B-B14F-4D97-AF65-F5344CB8AC3E}">
        <p14:creationId xmlns:p14="http://schemas.microsoft.com/office/powerpoint/2010/main" val="8096982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82</a:t>
            </a:fld>
            <a:endParaRPr lang="fr-FR"/>
          </a:p>
        </p:txBody>
      </p:sp>
    </p:spTree>
    <p:extLst>
      <p:ext uri="{BB962C8B-B14F-4D97-AF65-F5344CB8AC3E}">
        <p14:creationId xmlns:p14="http://schemas.microsoft.com/office/powerpoint/2010/main" val="325194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11</a:t>
            </a:fld>
            <a:endParaRPr lang="en-GB"/>
          </a:p>
        </p:txBody>
      </p:sp>
    </p:spTree>
    <p:extLst>
      <p:ext uri="{BB962C8B-B14F-4D97-AF65-F5344CB8AC3E}">
        <p14:creationId xmlns:p14="http://schemas.microsoft.com/office/powerpoint/2010/main" val="3751371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12</a:t>
            </a:fld>
            <a:endParaRPr lang="en-GB"/>
          </a:p>
        </p:txBody>
      </p:sp>
    </p:spTree>
    <p:extLst>
      <p:ext uri="{BB962C8B-B14F-4D97-AF65-F5344CB8AC3E}">
        <p14:creationId xmlns:p14="http://schemas.microsoft.com/office/powerpoint/2010/main" val="264848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15</a:t>
            </a:fld>
            <a:endParaRPr lang="en-GB"/>
          </a:p>
        </p:txBody>
      </p:sp>
    </p:spTree>
    <p:extLst>
      <p:ext uri="{BB962C8B-B14F-4D97-AF65-F5344CB8AC3E}">
        <p14:creationId xmlns:p14="http://schemas.microsoft.com/office/powerpoint/2010/main" val="85123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16</a:t>
            </a:fld>
            <a:endParaRPr lang="fr-FR"/>
          </a:p>
        </p:txBody>
      </p:sp>
    </p:spTree>
    <p:extLst>
      <p:ext uri="{BB962C8B-B14F-4D97-AF65-F5344CB8AC3E}">
        <p14:creationId xmlns:p14="http://schemas.microsoft.com/office/powerpoint/2010/main" val="317073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17</a:t>
            </a:fld>
            <a:endParaRPr lang="en-GB"/>
          </a:p>
        </p:txBody>
      </p:sp>
    </p:spTree>
    <p:extLst>
      <p:ext uri="{BB962C8B-B14F-4D97-AF65-F5344CB8AC3E}">
        <p14:creationId xmlns:p14="http://schemas.microsoft.com/office/powerpoint/2010/main" val="121400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322307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157398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110304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1923246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50B58AB-8236-4434-A78C-06BB8E33A01E}"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170648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0B58AB-8236-4434-A78C-06BB8E33A01E}" type="datetimeFigureOut">
              <a:rPr lang="en-GB" smtClean="0"/>
              <a:t>18/05/2026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426236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50B58AB-8236-4434-A78C-06BB8E33A01E}" type="datetimeFigureOut">
              <a:rPr lang="en-GB" smtClean="0"/>
              <a:t>18/05/2026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251451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50B58AB-8236-4434-A78C-06BB8E33A01E}" type="datetimeFigureOut">
              <a:rPr lang="en-GB" smtClean="0"/>
              <a:t>18/05/2026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319316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B58AB-8236-4434-A78C-06BB8E33A01E}" type="datetimeFigureOut">
              <a:rPr lang="en-GB" smtClean="0"/>
              <a:t>18/05/2026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275799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0B58AB-8236-4434-A78C-06BB8E33A01E}" type="datetimeFigureOut">
              <a:rPr lang="en-GB" smtClean="0"/>
              <a:t>18/05/2026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169947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0B58AB-8236-4434-A78C-06BB8E33A01E}" type="datetimeFigureOut">
              <a:rPr lang="en-GB" smtClean="0"/>
              <a:t>18/05/2026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‹Nº›</a:t>
            </a:fld>
            <a:endParaRPr lang="en-GB"/>
          </a:p>
        </p:txBody>
      </p:sp>
    </p:spTree>
    <p:extLst>
      <p:ext uri="{BB962C8B-B14F-4D97-AF65-F5344CB8AC3E}">
        <p14:creationId xmlns:p14="http://schemas.microsoft.com/office/powerpoint/2010/main" val="2985683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B58AB-8236-4434-A78C-06BB8E33A01E}" type="datetimeFigureOut">
              <a:rPr lang="en-GB" smtClean="0"/>
              <a:t>18/05/2026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FC8EA-AAAD-4202-96A7-61C641475089}" type="slidenum">
              <a:rPr lang="en-GB" smtClean="0"/>
              <a:t>‹Nº›</a:t>
            </a:fld>
            <a:endParaRPr lang="en-GB"/>
          </a:p>
        </p:txBody>
      </p:sp>
    </p:spTree>
    <p:extLst>
      <p:ext uri="{BB962C8B-B14F-4D97-AF65-F5344CB8AC3E}">
        <p14:creationId xmlns:p14="http://schemas.microsoft.com/office/powerpoint/2010/main" val="1363739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emf"/><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hyperlink" Target="mailto:info@ecfregistry.eu" TargetMode="External"/><Relationship Id="rId4" Type="http://schemas.openxmlformats.org/officeDocument/2006/relationships/hyperlink" Target="https://doi.org/10.5281/zenodo.20085096"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slide" Target="slide15.xml"/><Relationship Id="rId18" Type="http://schemas.openxmlformats.org/officeDocument/2006/relationships/slide" Target="slide24.xml"/><Relationship Id="rId26" Type="http://schemas.openxmlformats.org/officeDocument/2006/relationships/slide" Target="slide42.xml"/><Relationship Id="rId39" Type="http://schemas.openxmlformats.org/officeDocument/2006/relationships/slide" Target="slide47.xml"/><Relationship Id="rId21" Type="http://schemas.openxmlformats.org/officeDocument/2006/relationships/slide" Target="slide23.xml"/><Relationship Id="rId34" Type="http://schemas.openxmlformats.org/officeDocument/2006/relationships/slide" Target="slide40.xml"/><Relationship Id="rId42" Type="http://schemas.openxmlformats.org/officeDocument/2006/relationships/slide" Target="slide50.xml"/><Relationship Id="rId47" Type="http://schemas.openxmlformats.org/officeDocument/2006/relationships/slide" Target="slide61.xml"/><Relationship Id="rId50" Type="http://schemas.openxmlformats.org/officeDocument/2006/relationships/slide" Target="slide64.xml"/><Relationship Id="rId55" Type="http://schemas.openxmlformats.org/officeDocument/2006/relationships/slide" Target="slide71.xml"/><Relationship Id="rId63" Type="http://schemas.openxmlformats.org/officeDocument/2006/relationships/image" Target="../media/image5.png"/><Relationship Id="rId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16.xml"/><Relationship Id="rId29" Type="http://schemas.openxmlformats.org/officeDocument/2006/relationships/slide" Target="slide35.xml"/><Relationship Id="rId11" Type="http://schemas.openxmlformats.org/officeDocument/2006/relationships/slide" Target="slide13.xml"/><Relationship Id="rId24" Type="http://schemas.openxmlformats.org/officeDocument/2006/relationships/slide" Target="slide29.xml"/><Relationship Id="rId32" Type="http://schemas.openxmlformats.org/officeDocument/2006/relationships/slide" Target="slide38.xml"/><Relationship Id="rId37" Type="http://schemas.openxmlformats.org/officeDocument/2006/relationships/slide" Target="slide45.xml"/><Relationship Id="rId40" Type="http://schemas.openxmlformats.org/officeDocument/2006/relationships/slide" Target="slide48.xml"/><Relationship Id="rId45" Type="http://schemas.openxmlformats.org/officeDocument/2006/relationships/slide" Target="slide59.xml"/><Relationship Id="rId53" Type="http://schemas.openxmlformats.org/officeDocument/2006/relationships/slide" Target="slide69.xml"/><Relationship Id="rId58" Type="http://schemas.openxmlformats.org/officeDocument/2006/relationships/slide" Target="slide77.xml"/><Relationship Id="rId5" Type="http://schemas.openxmlformats.org/officeDocument/2006/relationships/slide" Target="slide4.xml"/><Relationship Id="rId61" Type="http://schemas.openxmlformats.org/officeDocument/2006/relationships/slide" Target="slide83.xml"/><Relationship Id="rId19" Type="http://schemas.openxmlformats.org/officeDocument/2006/relationships/slide" Target="slide21.xml"/><Relationship Id="rId14" Type="http://schemas.openxmlformats.org/officeDocument/2006/relationships/slide" Target="slide19.xml"/><Relationship Id="rId22" Type="http://schemas.openxmlformats.org/officeDocument/2006/relationships/slide" Target="slide26.xml"/><Relationship Id="rId27" Type="http://schemas.openxmlformats.org/officeDocument/2006/relationships/slide" Target="slide33.xml"/><Relationship Id="rId30" Type="http://schemas.openxmlformats.org/officeDocument/2006/relationships/slide" Target="slide36.xml"/><Relationship Id="rId35" Type="http://schemas.openxmlformats.org/officeDocument/2006/relationships/slide" Target="slide41.xml"/><Relationship Id="rId43" Type="http://schemas.openxmlformats.org/officeDocument/2006/relationships/slide" Target="slide51.xml"/><Relationship Id="rId48" Type="http://schemas.openxmlformats.org/officeDocument/2006/relationships/slide" Target="slide62.xml"/><Relationship Id="rId56" Type="http://schemas.openxmlformats.org/officeDocument/2006/relationships/slide" Target="slide72.xml"/><Relationship Id="rId8" Type="http://schemas.openxmlformats.org/officeDocument/2006/relationships/slide" Target="slide7.xml"/><Relationship Id="rId51" Type="http://schemas.openxmlformats.org/officeDocument/2006/relationships/slide" Target="slide65.xml"/><Relationship Id="rId3" Type="http://schemas.openxmlformats.org/officeDocument/2006/relationships/image" Target="../media/image3.emf"/><Relationship Id="rId12" Type="http://schemas.openxmlformats.org/officeDocument/2006/relationships/slide" Target="slide14.xml"/><Relationship Id="rId17" Type="http://schemas.openxmlformats.org/officeDocument/2006/relationships/slide" Target="slide18.xml"/><Relationship Id="rId25" Type="http://schemas.openxmlformats.org/officeDocument/2006/relationships/slide" Target="slide31.xml"/><Relationship Id="rId33" Type="http://schemas.openxmlformats.org/officeDocument/2006/relationships/slide" Target="slide39.xml"/><Relationship Id="rId38" Type="http://schemas.openxmlformats.org/officeDocument/2006/relationships/slide" Target="slide46.xml"/><Relationship Id="rId46" Type="http://schemas.openxmlformats.org/officeDocument/2006/relationships/slide" Target="slide60.xml"/><Relationship Id="rId59" Type="http://schemas.openxmlformats.org/officeDocument/2006/relationships/slide" Target="slide79.xml"/><Relationship Id="rId20" Type="http://schemas.openxmlformats.org/officeDocument/2006/relationships/slide" Target="slide22.xml"/><Relationship Id="rId41" Type="http://schemas.openxmlformats.org/officeDocument/2006/relationships/slide" Target="slide49.xml"/><Relationship Id="rId54" Type="http://schemas.openxmlformats.org/officeDocument/2006/relationships/slide" Target="slide70.xml"/><Relationship Id="rId6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 Target="slide5.xml"/><Relationship Id="rId15" Type="http://schemas.openxmlformats.org/officeDocument/2006/relationships/slide" Target="slide20.xml"/><Relationship Id="rId23" Type="http://schemas.openxmlformats.org/officeDocument/2006/relationships/slide" Target="slide28.xml"/><Relationship Id="rId28" Type="http://schemas.openxmlformats.org/officeDocument/2006/relationships/slide" Target="slide34.xml"/><Relationship Id="rId36" Type="http://schemas.openxmlformats.org/officeDocument/2006/relationships/slide" Target="slide44.xml"/><Relationship Id="rId49" Type="http://schemas.openxmlformats.org/officeDocument/2006/relationships/slide" Target="slide63.xml"/><Relationship Id="rId57" Type="http://schemas.openxmlformats.org/officeDocument/2006/relationships/slide" Target="slide73.xml"/><Relationship Id="rId10" Type="http://schemas.openxmlformats.org/officeDocument/2006/relationships/slide" Target="slide10.xml"/><Relationship Id="rId31" Type="http://schemas.openxmlformats.org/officeDocument/2006/relationships/slide" Target="slide37.xml"/><Relationship Id="rId44" Type="http://schemas.openxmlformats.org/officeDocument/2006/relationships/slide" Target="slide58.xml"/><Relationship Id="rId52" Type="http://schemas.openxmlformats.org/officeDocument/2006/relationships/slide" Target="slide68.xml"/><Relationship Id="rId60" Type="http://schemas.openxmlformats.org/officeDocument/2006/relationships/slide" Target="slide82.xml"/><Relationship Id="rId4" Type="http://schemas.openxmlformats.org/officeDocument/2006/relationships/slide" Target="slide3.xml"/><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emf"/></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66.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4.tiff"/></Relationships>
</file>

<file path=ppt/slides/_rels/slide6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8.tif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98111A-CC73-E594-F227-C7E2CB8834E4}"/>
              </a:ext>
            </a:extLst>
          </p:cNvPr>
          <p:cNvGrpSpPr/>
          <p:nvPr/>
        </p:nvGrpSpPr>
        <p:grpSpPr>
          <a:xfrm>
            <a:off x="0" y="0"/>
            <a:ext cx="9144000" cy="6858000"/>
            <a:chOff x="0" y="0"/>
            <a:chExt cx="9144000" cy="6858000"/>
          </a:xfrm>
        </p:grpSpPr>
        <p:pic>
          <p:nvPicPr>
            <p:cNvPr id="46" name="Image 45">
              <a:extLst>
                <a:ext uri="{FF2B5EF4-FFF2-40B4-BE49-F238E27FC236}">
                  <a16:creationId xmlns:a16="http://schemas.microsoft.com/office/drawing/2014/main" id="{E52D9BE8-E6DB-AB45-5D1D-6120DA18D210}"/>
                </a:ext>
              </a:extLst>
            </p:cNvPr>
            <p:cNvPicPr>
              <a:picLocks noChangeAspect="1"/>
            </p:cNvPicPr>
            <p:nvPr/>
          </p:nvPicPr>
          <p:blipFill>
            <a:blip r:embed="rId3"/>
            <a:stretch>
              <a:fillRect/>
            </a:stretch>
          </p:blipFill>
          <p:spPr>
            <a:xfrm>
              <a:off x="0" y="1530678"/>
              <a:ext cx="4527913" cy="3923551"/>
            </a:xfrm>
            <a:prstGeom prst="rect">
              <a:avLst/>
            </a:prstGeom>
          </p:spPr>
        </p:pic>
        <p:sp>
          <p:nvSpPr>
            <p:cNvPr id="15" name="Titre 1">
              <a:extLst>
                <a:ext uri="{FF2B5EF4-FFF2-40B4-BE49-F238E27FC236}">
                  <a16:creationId xmlns:a16="http://schemas.microsoft.com/office/drawing/2014/main" id="{FFD1F45F-10A5-09EF-1CAD-3B215E00B6EC}"/>
                </a:ext>
              </a:extLst>
            </p:cNvPr>
            <p:cNvSpPr txBox="1">
              <a:spLocks/>
            </p:cNvSpPr>
            <p:nvPr/>
          </p:nvSpPr>
          <p:spPr>
            <a:xfrm>
              <a:off x="907775" y="1740565"/>
              <a:ext cx="2687379" cy="3367050"/>
            </a:xfrm>
            <a:prstGeom prst="rect">
              <a:avLst/>
            </a:prstGeom>
          </p:spPr>
          <p:txBody>
            <a:bodyPr vert="horz" lIns="0" tIns="34290" rIns="0" bIns="3429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2700" b="1" spc="-113" dirty="0">
                  <a:solidFill>
                    <a:schemeClr val="bg1"/>
                  </a:solidFill>
                  <a:latin typeface="Arial" panose="020B0604020202020204" pitchFamily="34" charset="0"/>
                  <a:ea typeface="+mn-ea"/>
                  <a:cs typeface="Arial" panose="020B0604020202020204" pitchFamily="34" charset="0"/>
                </a:rPr>
                <a:t>ECFSPR 2024 ANNUAL DATA REPORT</a:t>
              </a:r>
              <a:endParaRPr lang="fr-FR" sz="2700" b="1" dirty="0">
                <a:solidFill>
                  <a:schemeClr val="bg1"/>
                </a:solidFill>
                <a:latin typeface="Arial" panose="020B0604020202020204" pitchFamily="34" charset="0"/>
                <a:cs typeface="Arial" panose="020B0604020202020204" pitchFamily="34" charset="0"/>
              </a:endParaRPr>
            </a:p>
          </p:txBody>
        </p:sp>
        <p:sp>
          <p:nvSpPr>
            <p:cNvPr id="20" name="Sous-titre 2">
              <a:extLst>
                <a:ext uri="{FF2B5EF4-FFF2-40B4-BE49-F238E27FC236}">
                  <a16:creationId xmlns:a16="http://schemas.microsoft.com/office/drawing/2014/main" id="{E3C88881-E995-70B8-3E01-5114411B1381}"/>
                </a:ext>
              </a:extLst>
            </p:cNvPr>
            <p:cNvSpPr txBox="1">
              <a:spLocks/>
            </p:cNvSpPr>
            <p:nvPr/>
          </p:nvSpPr>
          <p:spPr>
            <a:xfrm>
              <a:off x="4572000" y="2538567"/>
              <a:ext cx="4468497" cy="1301913"/>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pPr>
              <a:r>
                <a:rPr lang="fr-FR"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Citation:</a:t>
              </a:r>
            </a:p>
            <a:p>
              <a:pPr algn="just">
                <a:lnSpc>
                  <a:spcPct val="100000"/>
                </a:lnSpc>
                <a:spcBef>
                  <a:spcPts val="0"/>
                </a:spcBef>
              </a:pPr>
              <a:endPar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1200" b="1" dirty="0" err="1">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1200" b="1" dirty="0" err="1">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1200" b="1" dirty="0" err="1">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1200" b="1" dirty="0" err="1">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1200" b="1" dirty="0" err="1">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1200" b="1" dirty="0" err="1">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a:t>
              </a:r>
            </a:p>
            <a:p>
              <a:pPr algn="just">
                <a:lnSpc>
                  <a:spcPct val="100000"/>
                </a:lnSpc>
                <a:spcBef>
                  <a:spcPts val="0"/>
                </a:spcBef>
              </a:pP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hlinkClick r:id="rId4"/>
                </a:rPr>
                <a:t>https://</a:t>
              </a:r>
              <a:r>
                <a:rPr lang="en-GB" sz="1200" b="1" dirty="0" err="1">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hlinkClick r:id="rId4"/>
                </a:rPr>
                <a:t>doi.org</a:t>
              </a: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hlinkClick r:id="rId4"/>
                </a:rPr>
                <a:t>/10.5281/zenodo.20085096</a:t>
              </a: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a:t>
              </a:r>
            </a:p>
            <a:p>
              <a:pPr algn="just">
                <a:lnSpc>
                  <a:spcPct val="100000"/>
                </a:lnSpc>
                <a:spcBef>
                  <a:spcPts val="0"/>
                </a:spcBef>
              </a:pPr>
              <a:endParaRPr lang="en-GB" sz="11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r>
                <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If you use the graph(s) to include in your presentation:</a:t>
              </a:r>
            </a:p>
            <a:p>
              <a:pPr algn="just">
                <a:lnSpc>
                  <a:spcPct val="100000"/>
                </a:lnSpc>
                <a:spcBef>
                  <a:spcPts val="0"/>
                </a:spcBef>
              </a:pPr>
              <a:endPar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marL="214313" indent="-214313" algn="just">
                <a:lnSpc>
                  <a:spcPct val="100000"/>
                </a:lnSpc>
                <a:spcBef>
                  <a:spcPts val="0"/>
                </a:spcBef>
                <a:buFont typeface="Wingdings" panose="05000000000000000000" pitchFamily="2" charset="2"/>
                <a:buChar char="§"/>
              </a:pPr>
              <a:r>
                <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Include the citation above.</a:t>
              </a:r>
            </a:p>
            <a:p>
              <a:pPr marL="214313" indent="-214313" algn="just">
                <a:lnSpc>
                  <a:spcPct val="100000"/>
                </a:lnSpc>
                <a:spcBef>
                  <a:spcPts val="0"/>
                </a:spcBef>
                <a:buFont typeface="Wingdings" panose="05000000000000000000" pitchFamily="2" charset="2"/>
                <a:buChar char="§"/>
              </a:pPr>
              <a:r>
                <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Consider the note(s) below the figures to interpret the information properly.</a:t>
              </a:r>
            </a:p>
            <a:p>
              <a:pPr marL="214313" indent="-214313" algn="just">
                <a:lnSpc>
                  <a:spcPct val="100000"/>
                </a:lnSpc>
                <a:spcBef>
                  <a:spcPts val="0"/>
                </a:spcBef>
                <a:buFont typeface="Wingdings" panose="05000000000000000000" pitchFamily="2" charset="2"/>
                <a:buChar char="§"/>
              </a:pPr>
              <a:endPar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For information contact </a:t>
              </a:r>
              <a:r>
                <a:rPr lang="es-ES" sz="1200" b="1" dirty="0">
                  <a:solidFill>
                    <a:srgbClr val="222222"/>
                  </a:solidFill>
                  <a:latin typeface="Calibri Light" panose="020F0302020204030204" pitchFamily="34" charset="0"/>
                  <a:ea typeface="Calibri Light" panose="020F0302020204030204" pitchFamily="34" charset="0"/>
                  <a:cs typeface="Calibri Light" panose="020F0302020204030204" pitchFamily="34" charset="0"/>
                </a:rPr>
                <a:t> </a:t>
              </a:r>
              <a:r>
                <a:rPr lang="es-ES" sz="1200" b="1" dirty="0">
                  <a:solidFill>
                    <a:srgbClr val="328DF7"/>
                  </a:solidFill>
                  <a:latin typeface="Calibri Light" panose="020F0302020204030204" pitchFamily="34" charset="0"/>
                  <a:ea typeface="Calibri Light" panose="020F0302020204030204" pitchFamily="34" charset="0"/>
                  <a:cs typeface="Calibri Light" panose="020F0302020204030204" pitchFamily="34" charset="0"/>
                  <a:hlinkClick r:id="rId5"/>
                </a:rPr>
                <a:t>info@ecfregistry.eu</a:t>
              </a:r>
              <a:endPar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just">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just">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just">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just">
                <a:lnSpc>
                  <a:spcPct val="100000"/>
                </a:lnSpc>
                <a:spcBef>
                  <a:spcPts val="0"/>
                </a:spcBef>
              </a:pPr>
              <a:endParaRPr lang="fr-FR" sz="975" dirty="0">
                <a:solidFill>
                  <a:schemeClr val="tx1">
                    <a:lumMod val="65000"/>
                    <a:lumOff val="35000"/>
                  </a:schemeClr>
                </a:solidFill>
                <a:latin typeface="Arial" panose="020B0604020202020204" pitchFamily="34" charset="0"/>
                <a:cs typeface="Arial" panose="020B0604020202020204" pitchFamily="34" charset="0"/>
              </a:endParaRPr>
            </a:p>
            <a:p>
              <a:pPr algn="just">
                <a:lnSpc>
                  <a:spcPct val="100000"/>
                </a:lnSpc>
                <a:spcBef>
                  <a:spcPts val="0"/>
                </a:spcBef>
              </a:pPr>
              <a:endParaRPr lang="fr-FR" sz="1050" b="1" dirty="0">
                <a:solidFill>
                  <a:schemeClr val="tx1">
                    <a:lumMod val="65000"/>
                    <a:lumOff val="35000"/>
                  </a:schemeClr>
                </a:solidFill>
                <a:latin typeface="Arial" panose="020B0604020202020204" pitchFamily="34" charset="0"/>
                <a:cs typeface="Arial" panose="020B0604020202020204" pitchFamily="34" charset="0"/>
              </a:endParaRPr>
            </a:p>
            <a:p>
              <a:pPr algn="just">
                <a:lnSpc>
                  <a:spcPct val="100000"/>
                </a:lnSpc>
                <a:spcBef>
                  <a:spcPts val="0"/>
                </a:spcBef>
              </a:pPr>
              <a:endParaRPr lang="fr-FR" sz="975" dirty="0">
                <a:solidFill>
                  <a:schemeClr val="tx1">
                    <a:lumMod val="65000"/>
                    <a:lumOff val="35000"/>
                  </a:schemeClr>
                </a:solidFill>
                <a:latin typeface="Arial" panose="020B0604020202020204" pitchFamily="34" charset="0"/>
                <a:cs typeface="Arial" panose="020B0604020202020204" pitchFamily="34" charset="0"/>
              </a:endParaRPr>
            </a:p>
            <a:p>
              <a:pPr algn="just">
                <a:lnSpc>
                  <a:spcPct val="100000"/>
                </a:lnSpc>
                <a:spcBef>
                  <a:spcPts val="0"/>
                </a:spcBef>
              </a:pPr>
              <a:endParaRPr lang="fr-FR" sz="975"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itre 1">
              <a:extLst>
                <a:ext uri="{FF2B5EF4-FFF2-40B4-BE49-F238E27FC236}">
                  <a16:creationId xmlns:a16="http://schemas.microsoft.com/office/drawing/2014/main" id="{312AA5E8-9FC6-0047-99D5-C86817991D44}"/>
                </a:ext>
              </a:extLst>
            </p:cNvPr>
            <p:cNvSpPr txBox="1">
              <a:spLocks/>
            </p:cNvSpPr>
            <p:nvPr/>
          </p:nvSpPr>
          <p:spPr>
            <a:xfrm>
              <a:off x="4664697" y="1759694"/>
              <a:ext cx="4133818" cy="331423"/>
            </a:xfrm>
            <a:prstGeom prst="rect">
              <a:avLst/>
            </a:prstGeom>
          </p:spPr>
          <p:txBody>
            <a:bodyPr vert="horz" lIns="0" tIns="34290" rIns="0" bIns="3429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2400" b="1" spc="-113" dirty="0">
                  <a:solidFill>
                    <a:srgbClr val="55C2D2"/>
                  </a:solidFill>
                  <a:latin typeface="Arial" panose="020B0604020202020204" pitchFamily="34" charset="0"/>
                  <a:ea typeface="+mn-ea"/>
                  <a:cs typeface="Arial" panose="020B0604020202020204" pitchFamily="34" charset="0"/>
                </a:rPr>
                <a:t>SLIDE DECK</a:t>
              </a:r>
              <a:endParaRPr lang="fr-FR" sz="2400" b="1" dirty="0">
                <a:solidFill>
                  <a:srgbClr val="58C1D3"/>
                </a:solidFill>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DDE06404-FBEF-4A23-CF53-8C36D2553032}"/>
                </a:ext>
              </a:extLst>
            </p:cNvPr>
            <p:cNvPicPr>
              <a:picLocks noChangeAspect="1"/>
            </p:cNvPicPr>
            <p:nvPr/>
          </p:nvPicPr>
          <p:blipFill>
            <a:blip r:embed="rId6"/>
            <a:stretch>
              <a:fillRect/>
            </a:stretch>
          </p:blipFill>
          <p:spPr>
            <a:xfrm>
              <a:off x="953588" y="1623405"/>
              <a:ext cx="8190412" cy="99536"/>
            </a:xfrm>
            <a:prstGeom prst="rect">
              <a:avLst/>
            </a:prstGeom>
          </p:spPr>
        </p:pic>
        <p:sp>
          <p:nvSpPr>
            <p:cNvPr id="42" name="Sous-titre 2">
              <a:extLst>
                <a:ext uri="{FF2B5EF4-FFF2-40B4-BE49-F238E27FC236}">
                  <a16:creationId xmlns:a16="http://schemas.microsoft.com/office/drawing/2014/main" id="{06082AE0-2EFA-41F0-4F0B-689D3EAC1221}"/>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pic>
          <p:nvPicPr>
            <p:cNvPr id="44" name="Image 43">
              <a:extLst>
                <a:ext uri="{FF2B5EF4-FFF2-40B4-BE49-F238E27FC236}">
                  <a16:creationId xmlns:a16="http://schemas.microsoft.com/office/drawing/2014/main" id="{886434DE-C68F-B0BF-1339-97CCEA5E596C}"/>
                </a:ext>
              </a:extLst>
            </p:cNvPr>
            <p:cNvPicPr>
              <a:picLocks noChangeAspect="1"/>
            </p:cNvPicPr>
            <p:nvPr/>
          </p:nvPicPr>
          <p:blipFill>
            <a:blip r:embed="rId7"/>
            <a:stretch>
              <a:fillRect/>
            </a:stretch>
          </p:blipFill>
          <p:spPr>
            <a:xfrm>
              <a:off x="0" y="0"/>
              <a:ext cx="922155" cy="481345"/>
            </a:xfrm>
            <a:prstGeom prst="rect">
              <a:avLst/>
            </a:prstGeom>
          </p:spPr>
        </p:pic>
        <p:grpSp>
          <p:nvGrpSpPr>
            <p:cNvPr id="2" name="Grupo 1">
              <a:extLst>
                <a:ext uri="{FF2B5EF4-FFF2-40B4-BE49-F238E27FC236}">
                  <a16:creationId xmlns:a16="http://schemas.microsoft.com/office/drawing/2014/main" id="{C9E411A8-3818-DFA2-CDB4-9C0E8CB4BCE7}"/>
                </a:ext>
              </a:extLst>
            </p:cNvPr>
            <p:cNvGrpSpPr>
              <a:grpSpLocks/>
            </p:cNvGrpSpPr>
            <p:nvPr/>
          </p:nvGrpSpPr>
          <p:grpSpPr>
            <a:xfrm>
              <a:off x="7924756" y="5756188"/>
              <a:ext cx="1219244" cy="1101812"/>
              <a:chOff x="7924756" y="4898938"/>
              <a:chExt cx="1219244" cy="1101812"/>
            </a:xfrm>
          </p:grpSpPr>
          <p:pic>
            <p:nvPicPr>
              <p:cNvPr id="3" name="Image 20">
                <a:extLst>
                  <a:ext uri="{FF2B5EF4-FFF2-40B4-BE49-F238E27FC236}">
                    <a16:creationId xmlns:a16="http://schemas.microsoft.com/office/drawing/2014/main" id="{3C60B568-72EB-3D03-748F-41CF2449F36D}"/>
                  </a:ext>
                </a:extLst>
              </p:cNvPr>
              <p:cNvPicPr>
                <a:picLocks noChangeAspect="1"/>
              </p:cNvPicPr>
              <p:nvPr/>
            </p:nvPicPr>
            <p:blipFill>
              <a:blip r:embed="rId8"/>
              <a:stretch>
                <a:fillRect/>
              </a:stretch>
            </p:blipFill>
            <p:spPr>
              <a:xfrm>
                <a:off x="8196814" y="5388427"/>
                <a:ext cx="947186" cy="612323"/>
              </a:xfrm>
              <a:prstGeom prst="rect">
                <a:avLst/>
              </a:prstGeom>
            </p:spPr>
          </p:pic>
          <p:pic>
            <p:nvPicPr>
              <p:cNvPr id="4" name="Image 25">
                <a:extLst>
                  <a:ext uri="{FF2B5EF4-FFF2-40B4-BE49-F238E27FC236}">
                    <a16:creationId xmlns:a16="http://schemas.microsoft.com/office/drawing/2014/main" id="{B3B36EC5-DDFF-9634-DABF-2654AAF971EF}"/>
                  </a:ext>
                </a:extLst>
              </p:cNvPr>
              <p:cNvPicPr>
                <a:picLocks noChangeAspect="1"/>
              </p:cNvPicPr>
              <p:nvPr/>
            </p:nvPicPr>
            <p:blipFill>
              <a:blip r:embed="rId9"/>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1311872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10502"/>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2</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DIAGNOSIS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7" name="Grupo 6">
            <a:extLst>
              <a:ext uri="{FF2B5EF4-FFF2-40B4-BE49-F238E27FC236}">
                <a16:creationId xmlns:a16="http://schemas.microsoft.com/office/drawing/2014/main" id="{C395CC4D-F9FE-F4C0-4921-BEA91412DCDB}"/>
              </a:ext>
            </a:extLst>
          </p:cNvPr>
          <p:cNvGrpSpPr/>
          <p:nvPr/>
        </p:nvGrpSpPr>
        <p:grpSpPr>
          <a:xfrm>
            <a:off x="7924756" y="5756188"/>
            <a:ext cx="1219244" cy="1101812"/>
            <a:chOff x="7924756" y="4898938"/>
            <a:chExt cx="1219244" cy="1101812"/>
          </a:xfrm>
        </p:grpSpPr>
        <p:pic>
          <p:nvPicPr>
            <p:cNvPr id="8" name="Image 20">
              <a:extLst>
                <a:ext uri="{FF2B5EF4-FFF2-40B4-BE49-F238E27FC236}">
                  <a16:creationId xmlns:a16="http://schemas.microsoft.com/office/drawing/2014/main" id="{92CB51F2-C055-BB49-D6E6-E272C8A62BC1}"/>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9" name="Image 25">
              <a:extLst>
                <a:ext uri="{FF2B5EF4-FFF2-40B4-BE49-F238E27FC236}">
                  <a16:creationId xmlns:a16="http://schemas.microsoft.com/office/drawing/2014/main" id="{186DE953-60AA-E956-CE38-99D0005A0ED6}"/>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3" name="Sous-titre 2">
            <a:extLst>
              <a:ext uri="{FF2B5EF4-FFF2-40B4-BE49-F238E27FC236}">
                <a16:creationId xmlns:a16="http://schemas.microsoft.com/office/drawing/2014/main" id="{0AC499BA-E428-8F76-4512-F584126C354D}"/>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90111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B321407-4CFC-3D74-B48A-629F78631280}"/>
              </a:ext>
            </a:extLst>
          </p:cNvPr>
          <p:cNvGrpSpPr/>
          <p:nvPr/>
        </p:nvGrpSpPr>
        <p:grpSpPr>
          <a:xfrm>
            <a:off x="0" y="0"/>
            <a:ext cx="9144000" cy="6661863"/>
            <a:chOff x="0" y="0"/>
            <a:chExt cx="9144000" cy="6661863"/>
          </a:xfrm>
        </p:grpSpPr>
        <p:sp>
          <p:nvSpPr>
            <p:cNvPr id="6" name="TextBox 5">
              <a:extLst>
                <a:ext uri="{FF2B5EF4-FFF2-40B4-BE49-F238E27FC236}">
                  <a16:creationId xmlns:a16="http://schemas.microsoft.com/office/drawing/2014/main" id="{1A806116-3061-CA1F-2E89-5033E454FA4A}"/>
                </a:ext>
              </a:extLst>
            </p:cNvPr>
            <p:cNvSpPr txBox="1"/>
            <p:nvPr/>
          </p:nvSpPr>
          <p:spPr>
            <a:xfrm>
              <a:off x="1571622" y="276144"/>
              <a:ext cx="7313585"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After the implementation of newborn screening programmes, 66% of children are diagnosed with CF before they are 3 months old.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4" y="90000"/>
              <a:ext cx="440284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2.1</a:t>
              </a:r>
            </a:p>
          </p:txBody>
        </p:sp>
        <p:sp>
          <p:nvSpPr>
            <p:cNvPr id="3" name="TextBox 2">
              <a:extLst>
                <a:ext uri="{FF2B5EF4-FFF2-40B4-BE49-F238E27FC236}">
                  <a16:creationId xmlns:a16="http://schemas.microsoft.com/office/drawing/2014/main" id="{A865EFFA-0A6A-C5EE-3189-32D41E6E3F44}"/>
                </a:ext>
              </a:extLst>
            </p:cNvPr>
            <p:cNvSpPr txBox="1"/>
            <p:nvPr/>
          </p:nvSpPr>
          <p:spPr>
            <a:xfrm>
              <a:off x="889887" y="658688"/>
              <a:ext cx="7703263"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diagnosed with CF at younger than 3 months, between 3 months and 18 years, by country and overall. All children and adolescents with CF seen by a clinician in 2024.</a:t>
              </a:r>
            </a:p>
          </p:txBody>
        </p:sp>
        <p:sp>
          <p:nvSpPr>
            <p:cNvPr id="11" name="TextBox 10">
              <a:extLst>
                <a:ext uri="{FF2B5EF4-FFF2-40B4-BE49-F238E27FC236}">
                  <a16:creationId xmlns:a16="http://schemas.microsoft.com/office/drawing/2014/main" id="{505ECA10-70C8-B5CF-8F61-7DA0BE62D1A0}"/>
                </a:ext>
              </a:extLst>
            </p:cNvPr>
            <p:cNvSpPr txBox="1"/>
            <p:nvPr/>
          </p:nvSpPr>
          <p:spPr>
            <a:xfrm>
              <a:off x="2275908" y="6431031"/>
              <a:ext cx="6868092" cy="230832"/>
            </a:xfrm>
            <a:prstGeom prst="rect">
              <a:avLst/>
            </a:prstGeom>
            <a:noFill/>
          </p:spPr>
          <p:txBody>
            <a:bodyPr wrap="square">
              <a:spAutoFit/>
            </a:bodyPr>
            <a:lstStyle/>
            <a:p>
              <a:pPr algn="just"/>
              <a:r>
                <a:rPr lang="en-GB" sz="900" dirty="0">
                  <a:solidFill>
                    <a:srgbClr val="55C2D2"/>
                  </a:solidFill>
                  <a:latin typeface="+mj-lt"/>
                </a:rPr>
                <a:t>Note: </a:t>
              </a:r>
              <a:r>
                <a:rPr lang="en-GB" sz="900" dirty="0">
                  <a:solidFill>
                    <a:srgbClr val="55C2D2"/>
                  </a:solidFill>
                  <a:latin typeface="+mj-lt"/>
                  <a:ea typeface="Calibri" panose="020F0502020204030204" pitchFamily="34" charset="0"/>
                  <a:cs typeface="Calibri Light" panose="020F0302020204030204" pitchFamily="34" charset="0"/>
                </a:rPr>
                <a:t>For Cyprus and Greece, the information on age at diagnosis is missing for more than 10% of the people with CF.</a:t>
              </a:r>
            </a:p>
          </p:txBody>
        </p:sp>
        <p:pic>
          <p:nvPicPr>
            <p:cNvPr id="5" name="Picture 4" descr="A blue hexagon with white and black triangles&#10;&#10;Description automatically generated">
              <a:extLst>
                <a:ext uri="{FF2B5EF4-FFF2-40B4-BE49-F238E27FC236}">
                  <a16:creationId xmlns:a16="http://schemas.microsoft.com/office/drawing/2014/main" id="{B48FEED5-3141-1FE0-B2E5-7F7AF6C66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6">
            <a:extLst>
              <a:ext uri="{FF2B5EF4-FFF2-40B4-BE49-F238E27FC236}">
                <a16:creationId xmlns:a16="http://schemas.microsoft.com/office/drawing/2014/main" id="{310F3301-FA80-1EBA-2F4E-464F16C906C5}"/>
              </a:ext>
            </a:extLst>
          </p:cNvPr>
          <p:cNvPicPr>
            <a:picLocks noChangeAspect="1"/>
          </p:cNvPicPr>
          <p:nvPr/>
        </p:nvPicPr>
        <p:blipFill rotWithShape="1">
          <a:blip r:embed="rId4">
            <a:extLst>
              <a:ext uri="{28A0092B-C50C-407E-A947-70E740481C1C}">
                <a14:useLocalDpi xmlns:a14="http://schemas.microsoft.com/office/drawing/2010/main" val="0"/>
              </a:ext>
            </a:extLst>
          </a:blip>
          <a:srcRect b="1629"/>
          <a:stretch>
            <a:fillRect/>
          </a:stretch>
        </p:blipFill>
        <p:spPr bwMode="auto">
          <a:xfrm>
            <a:off x="2363445" y="1058798"/>
            <a:ext cx="4752971" cy="5380339"/>
          </a:xfrm>
          <a:prstGeom prst="rect">
            <a:avLst/>
          </a:prstGeom>
          <a:noFill/>
          <a:ln>
            <a:noFill/>
          </a:ln>
          <a:extLst>
            <a:ext uri="{53640926-AAD7-44D8-BBD7-CCE9431645EC}">
              <a14:shadowObscured xmlns:a14="http://schemas.microsoft.com/office/drawing/2010/main"/>
            </a:ext>
          </a:extLst>
        </p:spPr>
      </p:pic>
      <p:sp>
        <p:nvSpPr>
          <p:cNvPr id="4" name="Text Placeholder 8">
            <a:extLst>
              <a:ext uri="{FF2B5EF4-FFF2-40B4-BE49-F238E27FC236}">
                <a16:creationId xmlns:a16="http://schemas.microsoft.com/office/drawing/2014/main" id="{055F5F94-DF99-3454-059D-1164DD4E3BB4}"/>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4013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5D9FFB6F-3DA8-1EBB-565D-DDEC7ADA2C83}"/>
              </a:ext>
            </a:extLst>
          </p:cNvPr>
          <p:cNvGrpSpPr/>
          <p:nvPr/>
        </p:nvGrpSpPr>
        <p:grpSpPr>
          <a:xfrm>
            <a:off x="0" y="0"/>
            <a:ext cx="8991600" cy="6605820"/>
            <a:chOff x="0" y="0"/>
            <a:chExt cx="8991600" cy="6605820"/>
          </a:xfrm>
        </p:grpSpPr>
        <p:sp>
          <p:nvSpPr>
            <p:cNvPr id="6" name="TextBox 5">
              <a:extLst>
                <a:ext uri="{FF2B5EF4-FFF2-40B4-BE49-F238E27FC236}">
                  <a16:creationId xmlns:a16="http://schemas.microsoft.com/office/drawing/2014/main" id="{1A806116-3061-CA1F-2E89-5033E454FA4A}"/>
                </a:ext>
              </a:extLst>
            </p:cNvPr>
            <p:cNvSpPr txBox="1"/>
            <p:nvPr/>
          </p:nvSpPr>
          <p:spPr>
            <a:xfrm>
              <a:off x="1587136" y="276144"/>
              <a:ext cx="7404464"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age at diagnosis for those who are now adults has shifted to the first 3 months of life in many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7137" y="90000"/>
              <a:ext cx="4862177"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2.2</a:t>
              </a:r>
            </a:p>
          </p:txBody>
        </p:sp>
        <p:sp>
          <p:nvSpPr>
            <p:cNvPr id="3" name="TextBox 2">
              <a:extLst>
                <a:ext uri="{FF2B5EF4-FFF2-40B4-BE49-F238E27FC236}">
                  <a16:creationId xmlns:a16="http://schemas.microsoft.com/office/drawing/2014/main" id="{A865EFFA-0A6A-C5EE-3189-32D41E6E3F44}"/>
                </a:ext>
              </a:extLst>
            </p:cNvPr>
            <p:cNvSpPr txBox="1"/>
            <p:nvPr/>
          </p:nvSpPr>
          <p:spPr>
            <a:xfrm>
              <a:off x="943420" y="483931"/>
              <a:ext cx="7935766"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adults with CF diagnosed at younger than 3 months, between 3 months and 18 years, and older than 18 years, by country and overall. All adults with CF seen by a clinician in 2024.</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4377" y="4989993"/>
              <a:ext cx="1689806" cy="1615827"/>
            </a:xfrm>
            <a:prstGeom prst="rect">
              <a:avLst/>
            </a:prstGeom>
            <a:noFill/>
          </p:spPr>
          <p:txBody>
            <a:bodyPr wrap="square">
              <a:spAutoFit/>
            </a:bodyPr>
            <a:lstStyle/>
            <a:p>
              <a:pPr algn="just"/>
              <a:r>
                <a:rPr lang="en-GB" sz="900" dirty="0">
                  <a:solidFill>
                    <a:srgbClr val="55C2D2"/>
                  </a:solidFill>
                  <a:latin typeface="+mj-lt"/>
                </a:rPr>
                <a:t>Note: </a:t>
              </a:r>
              <a:r>
                <a:rPr lang="en-GB" sz="900" dirty="0">
                  <a:solidFill>
                    <a:srgbClr val="55C2D2"/>
                  </a:solidFill>
                  <a:latin typeface="+mj-lt"/>
                  <a:ea typeface="Calibri" panose="020F0502020204030204" pitchFamily="34" charset="0"/>
                  <a:cs typeface="Calibri Light" panose="020F0302020204030204" pitchFamily="34" charset="0"/>
                </a:rPr>
                <a:t>Belarus and Georgia have &lt;5 adults seen in 2024 and both countries are excluded form the table, but the people are included in the total number.</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Austria, Cyprus, Greece and Switzerland the information on age at diagnosis is missing for more than 10% of the people with CF.</a:t>
              </a:r>
            </a:p>
          </p:txBody>
        </p:sp>
        <p:pic>
          <p:nvPicPr>
            <p:cNvPr id="2" name="Picture 1" descr="A blue hexagon with white and black triangles&#10;&#10;Description automatically generated">
              <a:extLst>
                <a:ext uri="{FF2B5EF4-FFF2-40B4-BE49-F238E27FC236}">
                  <a16:creationId xmlns:a16="http://schemas.microsoft.com/office/drawing/2014/main" id="{118A7DE4-0B49-7876-2DEC-8AFDEE179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7">
            <a:extLst>
              <a:ext uri="{FF2B5EF4-FFF2-40B4-BE49-F238E27FC236}">
                <a16:creationId xmlns:a16="http://schemas.microsoft.com/office/drawing/2014/main" id="{24254B23-2F60-9208-1330-78778340C7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2788" y="843827"/>
            <a:ext cx="5057029" cy="5835817"/>
          </a:xfrm>
          <a:prstGeom prst="rect">
            <a:avLst/>
          </a:prstGeom>
          <a:noFill/>
        </p:spPr>
      </p:pic>
      <p:sp>
        <p:nvSpPr>
          <p:cNvPr id="4" name="Text Placeholder 8">
            <a:extLst>
              <a:ext uri="{FF2B5EF4-FFF2-40B4-BE49-F238E27FC236}">
                <a16:creationId xmlns:a16="http://schemas.microsoft.com/office/drawing/2014/main" id="{F930FB40-F9C7-E0D2-033D-59284208031F}"/>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709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7468BB-83C9-70F1-E3D6-FADD0C23394E}"/>
              </a:ext>
            </a:extLst>
          </p:cNvPr>
          <p:cNvGrpSpPr/>
          <p:nvPr/>
        </p:nvGrpSpPr>
        <p:grpSpPr>
          <a:xfrm>
            <a:off x="0" y="0"/>
            <a:ext cx="8886291" cy="6634969"/>
            <a:chOff x="0" y="0"/>
            <a:chExt cx="8886291" cy="6634969"/>
          </a:xfrm>
        </p:grpSpPr>
        <p:sp>
          <p:nvSpPr>
            <p:cNvPr id="6" name="TextBox 5">
              <a:extLst>
                <a:ext uri="{FF2B5EF4-FFF2-40B4-BE49-F238E27FC236}">
                  <a16:creationId xmlns:a16="http://schemas.microsoft.com/office/drawing/2014/main" id="{1A806116-3061-CA1F-2E89-5033E454FA4A}"/>
                </a:ext>
              </a:extLst>
            </p:cNvPr>
            <p:cNvSpPr txBox="1"/>
            <p:nvPr/>
          </p:nvSpPr>
          <p:spPr>
            <a:xfrm>
              <a:off x="1587136" y="275108"/>
              <a:ext cx="6947264"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More than 85% of the young children with CF who were in the ECFSPR in 2024 underwent newborn screening.</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7136" y="90000"/>
              <a:ext cx="4561954"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2.3</a:t>
              </a:r>
            </a:p>
          </p:txBody>
        </p:sp>
        <p:sp>
          <p:nvSpPr>
            <p:cNvPr id="3" name="TextBox 2">
              <a:extLst>
                <a:ext uri="{FF2B5EF4-FFF2-40B4-BE49-F238E27FC236}">
                  <a16:creationId xmlns:a16="http://schemas.microsoft.com/office/drawing/2014/main" id="{A865EFFA-0A6A-C5EE-3189-32D41E6E3F44}"/>
                </a:ext>
              </a:extLst>
            </p:cNvPr>
            <p:cNvSpPr txBox="1"/>
            <p:nvPr/>
          </p:nvSpPr>
          <p:spPr>
            <a:xfrm>
              <a:off x="910327" y="536718"/>
              <a:ext cx="7975964"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with CF who underwent neonatal screening, by country (year of NBS program start) and overall. Children 5 years old or younger and seen by a clinician in 2024.</a:t>
              </a:r>
            </a:p>
          </p:txBody>
        </p:sp>
        <p:sp>
          <p:nvSpPr>
            <p:cNvPr id="11" name="TextBox 10">
              <a:extLst>
                <a:ext uri="{FF2B5EF4-FFF2-40B4-BE49-F238E27FC236}">
                  <a16:creationId xmlns:a16="http://schemas.microsoft.com/office/drawing/2014/main" id="{505ECA10-70C8-B5CF-8F61-7DA0BE62D1A0}"/>
                </a:ext>
              </a:extLst>
            </p:cNvPr>
            <p:cNvSpPr txBox="1"/>
            <p:nvPr/>
          </p:nvSpPr>
          <p:spPr>
            <a:xfrm>
              <a:off x="66127" y="3080150"/>
              <a:ext cx="1688400" cy="3554819"/>
            </a:xfrm>
            <a:prstGeom prst="rect">
              <a:avLst/>
            </a:prstGeom>
            <a:noFill/>
          </p:spPr>
          <p:txBody>
            <a:bodyPr wrap="square">
              <a:spAutoFit/>
            </a:bodyPr>
            <a:lstStyle/>
            <a:p>
              <a:pPr algn="just"/>
              <a:r>
                <a:rPr lang="en-GB" sz="900" dirty="0">
                  <a:solidFill>
                    <a:srgbClr val="55C2D2"/>
                  </a:solidFill>
                  <a:latin typeface="+mj-lt"/>
                </a:rPr>
                <a:t>Note: Cyprus and Iceland have &lt;5 children who were 5 years old or younger and seen by a clinician in 2024 and both countries are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Where there is no year in brackets after the country name the country did not have an NBS programme as of 2024.</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Italy, Netherlands, Serbia, Spain, Ukraine and the United Kingdom the year in brackets corresponds to the start of the first regional NBS programme.</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France and the United Kingdom positive answers (“neonatal screening done”) are reported only when neonatal screening is one of the factors that led to CF diagnosis.</a:t>
              </a:r>
            </a:p>
          </p:txBody>
        </p:sp>
        <p:pic>
          <p:nvPicPr>
            <p:cNvPr id="2" name="Picture 1" descr="A blue hexagon with white and black triangles&#10;&#10;Description automatically generated">
              <a:extLst>
                <a:ext uri="{FF2B5EF4-FFF2-40B4-BE49-F238E27FC236}">
                  <a16:creationId xmlns:a16="http://schemas.microsoft.com/office/drawing/2014/main" id="{6016071D-3540-7F0E-9F65-34C90944E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617000"/>
            </a:xfrm>
            <a:prstGeom prst="rect">
              <a:avLst/>
            </a:prstGeom>
          </p:spPr>
        </p:pic>
      </p:grpSp>
      <p:pic>
        <p:nvPicPr>
          <p:cNvPr id="5" name="Immagine 1">
            <a:extLst>
              <a:ext uri="{FF2B5EF4-FFF2-40B4-BE49-F238E27FC236}">
                <a16:creationId xmlns:a16="http://schemas.microsoft.com/office/drawing/2014/main" id="{C8CE6EC1-1F1B-F8F2-DD36-DC96B76847D7}"/>
              </a:ext>
            </a:extLst>
          </p:cNvPr>
          <p:cNvPicPr>
            <a:picLocks noChangeAspect="1"/>
          </p:cNvPicPr>
          <p:nvPr/>
        </p:nvPicPr>
        <p:blipFill>
          <a:blip r:embed="rId3"/>
          <a:stretch>
            <a:fillRect/>
          </a:stretch>
        </p:blipFill>
        <p:spPr>
          <a:xfrm>
            <a:off x="2358448" y="871400"/>
            <a:ext cx="4474505" cy="5763569"/>
          </a:xfrm>
          <a:prstGeom prst="rect">
            <a:avLst/>
          </a:prstGeom>
        </p:spPr>
      </p:pic>
      <p:sp>
        <p:nvSpPr>
          <p:cNvPr id="4" name="Text Placeholder 8">
            <a:extLst>
              <a:ext uri="{FF2B5EF4-FFF2-40B4-BE49-F238E27FC236}">
                <a16:creationId xmlns:a16="http://schemas.microsoft.com/office/drawing/2014/main" id="{25AAEB0B-C71A-8332-7CDF-8B2C27802017}"/>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44968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F17F2A2-A297-B6F8-3A49-E56AA0BB15D5}"/>
              </a:ext>
            </a:extLst>
          </p:cNvPr>
          <p:cNvGrpSpPr/>
          <p:nvPr/>
        </p:nvGrpSpPr>
        <p:grpSpPr>
          <a:xfrm>
            <a:off x="0" y="0"/>
            <a:ext cx="9163978" cy="6605820"/>
            <a:chOff x="0" y="0"/>
            <a:chExt cx="9163978" cy="6605820"/>
          </a:xfrm>
        </p:grpSpPr>
        <p:sp>
          <p:nvSpPr>
            <p:cNvPr id="6" name="TextBox 5">
              <a:extLst>
                <a:ext uri="{FF2B5EF4-FFF2-40B4-BE49-F238E27FC236}">
                  <a16:creationId xmlns:a16="http://schemas.microsoft.com/office/drawing/2014/main" id="{1A806116-3061-CA1F-2E89-5033E454FA4A}"/>
                </a:ext>
              </a:extLst>
            </p:cNvPr>
            <p:cNvSpPr txBox="1"/>
            <p:nvPr/>
          </p:nvSpPr>
          <p:spPr>
            <a:xfrm>
              <a:off x="1573200" y="275109"/>
              <a:ext cx="7590778" cy="292388"/>
            </a:xfrm>
            <a:prstGeom prst="rect">
              <a:avLst/>
            </a:prstGeom>
            <a:noFill/>
          </p:spPr>
          <p:txBody>
            <a:bodyPr wrap="square">
              <a:spAutoFit/>
            </a:bodyPr>
            <a:lstStyle/>
            <a:p>
              <a:pPr algn="just"/>
              <a:r>
                <a:rPr lang="en-GB" sz="1300" dirty="0">
                  <a:solidFill>
                    <a:srgbClr val="55C2D2"/>
                  </a:solidFill>
                  <a:ea typeface="Calibri Light" panose="020F0302020204030204" pitchFamily="34" charset="0"/>
                  <a:cs typeface="Calibri Light" panose="020F0302020204030204" pitchFamily="34" charset="0"/>
                </a:rPr>
                <a:t>Meconium ileus at birth is not rare and may be the first symptom of CF detected in newborns.</a:t>
              </a:r>
              <a:endParaRPr lang="en-GB" sz="13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89994"/>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ea typeface="Calibri Light" panose="020F0302020204030204" pitchFamily="34" charset="0"/>
                  <a:cs typeface="Calibri Light" panose="020F0302020204030204" pitchFamily="34" charset="0"/>
                </a:rPr>
                <a:t>Figure 2.4</a:t>
              </a:r>
            </a:p>
          </p:txBody>
        </p:sp>
        <p:sp>
          <p:nvSpPr>
            <p:cNvPr id="3" name="TextBox 2">
              <a:extLst>
                <a:ext uri="{FF2B5EF4-FFF2-40B4-BE49-F238E27FC236}">
                  <a16:creationId xmlns:a16="http://schemas.microsoft.com/office/drawing/2014/main" id="{A865EFFA-0A6A-C5EE-3189-32D41E6E3F44}"/>
                </a:ext>
              </a:extLst>
            </p:cNvPr>
            <p:cNvSpPr txBox="1"/>
            <p:nvPr/>
          </p:nvSpPr>
          <p:spPr>
            <a:xfrm>
              <a:off x="886002" y="560623"/>
              <a:ext cx="8089650"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Children and adolescents with CF who had meconium ileus at birth, by country and overall. All children and adolescents with CF seen by a clinician in 2024.</a:t>
              </a:r>
            </a:p>
          </p:txBody>
        </p:sp>
        <p:sp>
          <p:nvSpPr>
            <p:cNvPr id="2" name="TextBox 1">
              <a:extLst>
                <a:ext uri="{FF2B5EF4-FFF2-40B4-BE49-F238E27FC236}">
                  <a16:creationId xmlns:a16="http://schemas.microsoft.com/office/drawing/2014/main" id="{62A89D6A-31DD-6320-FB7C-A36FD41D7372}"/>
                </a:ext>
              </a:extLst>
            </p:cNvPr>
            <p:cNvSpPr txBox="1">
              <a:spLocks/>
            </p:cNvSpPr>
            <p:nvPr/>
          </p:nvSpPr>
          <p:spPr>
            <a:xfrm>
              <a:off x="41802" y="5820990"/>
              <a:ext cx="1688400" cy="784830"/>
            </a:xfrm>
            <a:prstGeom prst="rect">
              <a:avLst/>
            </a:prstGeom>
            <a:noFill/>
          </p:spPr>
          <p:txBody>
            <a:bodyPr wrap="square">
              <a:spAutoFit/>
            </a:bodyPr>
            <a:lstStyle/>
            <a:p>
              <a:pPr algn="just"/>
              <a:r>
                <a:rPr lang="en-GB" sz="900" dirty="0">
                  <a:solidFill>
                    <a:srgbClr val="55C2D2"/>
                  </a:solidFill>
                  <a:latin typeface="+mj-lt"/>
                </a:rPr>
                <a:t>Note: For Cyprus, Hungary, Lithuania and Ukraine, the information on meconium ileus is missing for more than 10% of the children and adolescents</a:t>
              </a:r>
              <a:endParaRPr lang="en-GB" sz="900" dirty="0">
                <a:solidFill>
                  <a:srgbClr val="55C2D2"/>
                </a:solidFill>
                <a:latin typeface="+mj-lt"/>
                <a:ea typeface="Calibri" panose="020F0502020204030204" pitchFamily="34" charset="0"/>
                <a:cs typeface="Calibri Light" panose="020F0302020204030204" pitchFamily="34" charset="0"/>
              </a:endParaRPr>
            </a:p>
          </p:txBody>
        </p:sp>
        <p:pic>
          <p:nvPicPr>
            <p:cNvPr id="8" name="Picture 7" descr="A blue hexagon with white and black triangles&#10;&#10;Description automatically generated">
              <a:extLst>
                <a:ext uri="{FF2B5EF4-FFF2-40B4-BE49-F238E27FC236}">
                  <a16:creationId xmlns:a16="http://schemas.microsoft.com/office/drawing/2014/main" id="{1CE11D03-DFBF-268E-06FA-5AE26EFD8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12" name="Immagine 19">
            <a:extLst>
              <a:ext uri="{FF2B5EF4-FFF2-40B4-BE49-F238E27FC236}">
                <a16:creationId xmlns:a16="http://schemas.microsoft.com/office/drawing/2014/main" id="{03184119-0083-F21B-C1CD-A1270C47E3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7627" y="914871"/>
            <a:ext cx="5104063" cy="5763855"/>
          </a:xfrm>
          <a:prstGeom prst="rect">
            <a:avLst/>
          </a:prstGeom>
          <a:noFill/>
        </p:spPr>
      </p:pic>
      <p:sp>
        <p:nvSpPr>
          <p:cNvPr id="4" name="Text Placeholder 8">
            <a:extLst>
              <a:ext uri="{FF2B5EF4-FFF2-40B4-BE49-F238E27FC236}">
                <a16:creationId xmlns:a16="http://schemas.microsoft.com/office/drawing/2014/main" id="{0141BE1B-7A8B-AE65-619E-AD0C6CF2CF75}"/>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7276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63C06806-6924-666B-9851-63025476FBAF}"/>
              </a:ext>
            </a:extLst>
          </p:cNvPr>
          <p:cNvGrpSpPr/>
          <p:nvPr/>
        </p:nvGrpSpPr>
        <p:grpSpPr>
          <a:xfrm>
            <a:off x="0" y="-17040"/>
            <a:ext cx="9078191" cy="1571625"/>
            <a:chOff x="0" y="0"/>
            <a:chExt cx="9078191"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7504991"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In the last decade, the proportion of children diagnosed with CF through newborn screening has increased to almost 90% in Europe.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2.5</a:t>
              </a:r>
            </a:p>
          </p:txBody>
        </p:sp>
        <p:sp>
          <p:nvSpPr>
            <p:cNvPr id="3" name="TextBox 2">
              <a:extLst>
                <a:ext uri="{FF2B5EF4-FFF2-40B4-BE49-F238E27FC236}">
                  <a16:creationId xmlns:a16="http://schemas.microsoft.com/office/drawing/2014/main" id="{A865EFFA-0A6A-C5EE-3189-32D41E6E3F44}"/>
                </a:ext>
              </a:extLst>
            </p:cNvPr>
            <p:cNvSpPr txBox="1"/>
            <p:nvPr/>
          </p:nvSpPr>
          <p:spPr>
            <a:xfrm>
              <a:off x="902576" y="638456"/>
              <a:ext cx="7702845"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Neonatal screening in children diagnosed with CF who were 5 years old or younger in the years from 2014 to 2024.</a:t>
              </a:r>
            </a:p>
          </p:txBody>
        </p:sp>
        <p:pic>
          <p:nvPicPr>
            <p:cNvPr id="5" name="Picture 4" descr="A blue hexagon with white and black triangles&#10;&#10;Description automatically generated">
              <a:extLst>
                <a:ext uri="{FF2B5EF4-FFF2-40B4-BE49-F238E27FC236}">
                  <a16:creationId xmlns:a16="http://schemas.microsoft.com/office/drawing/2014/main" id="{073065A1-43A3-7DAA-AE38-11A744236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11" name="Immagine 34">
            <a:extLst>
              <a:ext uri="{FF2B5EF4-FFF2-40B4-BE49-F238E27FC236}">
                <a16:creationId xmlns:a16="http://schemas.microsoft.com/office/drawing/2014/main" id="{6EF0C228-4FE2-AB8F-3DDF-967853E897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8860" y="1052303"/>
            <a:ext cx="6778942" cy="5062255"/>
          </a:xfrm>
          <a:prstGeom prst="rect">
            <a:avLst/>
          </a:prstGeom>
          <a:noFill/>
        </p:spPr>
      </p:pic>
      <p:sp>
        <p:nvSpPr>
          <p:cNvPr id="12" name="TextBox 7">
            <a:extLst>
              <a:ext uri="{FF2B5EF4-FFF2-40B4-BE49-F238E27FC236}">
                <a16:creationId xmlns:a16="http://schemas.microsoft.com/office/drawing/2014/main" id="{28938D54-1B64-D986-8D83-97AD9E7C5123}"/>
              </a:ext>
            </a:extLst>
          </p:cNvPr>
          <p:cNvSpPr txBox="1">
            <a:spLocks/>
          </p:cNvSpPr>
          <p:nvPr/>
        </p:nvSpPr>
        <p:spPr>
          <a:xfrm>
            <a:off x="1771242" y="6114558"/>
            <a:ext cx="6834179" cy="507831"/>
          </a:xfrm>
          <a:prstGeom prst="rect">
            <a:avLst/>
          </a:prstGeom>
          <a:noFill/>
        </p:spPr>
        <p:txBody>
          <a:bodyPr wrap="square">
            <a:spAutoFit/>
          </a:bodyPr>
          <a:lstStyle/>
          <a:p>
            <a:pPr algn="just">
              <a:tabLst>
                <a:tab pos="900430" algn="l"/>
              </a:tabLst>
            </a:pPr>
            <a:r>
              <a:rPr lang="en-GB" sz="900" kern="100" dirty="0">
                <a:solidFill>
                  <a:srgbClr val="404040"/>
                </a:solidFill>
                <a:effectLst/>
                <a:latin typeface="+mj-lt"/>
                <a:ea typeface="Calibri" panose="020F0502020204030204" pitchFamily="34" charset="0"/>
              </a:rPr>
              <a:t>In this graph data over time are presented using cross sectional data per year of children with a confirmed CF diagnosis. Children with CF who are alive and seen by a clinician, deceased, or not seen during the year of follow-up were included; those who were lost to follow-up and/or had transplanted lung/s and/or liver were excluded. </a:t>
            </a:r>
          </a:p>
        </p:txBody>
      </p:sp>
      <p:sp>
        <p:nvSpPr>
          <p:cNvPr id="2" name="Text Placeholder 8">
            <a:extLst>
              <a:ext uri="{FF2B5EF4-FFF2-40B4-BE49-F238E27FC236}">
                <a16:creationId xmlns:a16="http://schemas.microsoft.com/office/drawing/2014/main" id="{F951673D-39C6-7804-FDFE-937849A49BB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10589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03284"/>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3</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GENETICS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B94FA865-5E18-3EC3-3348-BEB976A38B1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A6E73C97-5992-7033-27D9-E598282F9B6C}"/>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4C1AE028-C481-8881-C802-06DFD239AA6B}"/>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8DCA4857-FED7-7845-9533-1EC774A799AF}"/>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51127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4561C93-BDFE-491E-EF0C-2219D41F87DD}"/>
              </a:ext>
            </a:extLst>
          </p:cNvPr>
          <p:cNvGrpSpPr/>
          <p:nvPr/>
        </p:nvGrpSpPr>
        <p:grpSpPr>
          <a:xfrm>
            <a:off x="0" y="0"/>
            <a:ext cx="8183703" cy="1571625"/>
            <a:chOff x="0" y="0"/>
            <a:chExt cx="8183703"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9575" y="248248"/>
              <a:ext cx="5804921"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prevalence of the F508del variant ant two class I variants vary considerable between the countries in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3.1</a:t>
              </a:r>
            </a:p>
          </p:txBody>
        </p:sp>
        <p:sp>
          <p:nvSpPr>
            <p:cNvPr id="3" name="TextBox 2">
              <a:extLst>
                <a:ext uri="{FF2B5EF4-FFF2-40B4-BE49-F238E27FC236}">
                  <a16:creationId xmlns:a16="http://schemas.microsoft.com/office/drawing/2014/main" id="{A865EFFA-0A6A-C5EE-3189-32D41E6E3F44}"/>
                </a:ext>
              </a:extLst>
            </p:cNvPr>
            <p:cNvSpPr txBox="1"/>
            <p:nvPr/>
          </p:nvSpPr>
          <p:spPr>
            <a:xfrm>
              <a:off x="960297" y="669728"/>
              <a:ext cx="7223406"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the F508del variant and two class I variants in people with CF, by country and overall. All people with CF seen in 2024.</a:t>
              </a:r>
            </a:p>
          </p:txBody>
        </p:sp>
        <p:pic>
          <p:nvPicPr>
            <p:cNvPr id="5" name="Picture 4" descr="A blue hexagon with white and black triangles&#10;&#10;Description automatically generated">
              <a:extLst>
                <a:ext uri="{FF2B5EF4-FFF2-40B4-BE49-F238E27FC236}">
                  <a16:creationId xmlns:a16="http://schemas.microsoft.com/office/drawing/2014/main" id="{5F9F4866-7F0C-B3B6-E944-044E5076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10" name="Immagine 20">
            <a:extLst>
              <a:ext uri="{FF2B5EF4-FFF2-40B4-BE49-F238E27FC236}">
                <a16:creationId xmlns:a16="http://schemas.microsoft.com/office/drawing/2014/main" id="{98AC38B3-F7A9-20CC-477D-2D68C30FF9EB}"/>
              </a:ext>
            </a:extLst>
          </p:cNvPr>
          <p:cNvPicPr>
            <a:picLocks noChangeAspect="1"/>
          </p:cNvPicPr>
          <p:nvPr/>
        </p:nvPicPr>
        <p:blipFill>
          <a:blip r:embed="rId4"/>
          <a:stretch>
            <a:fillRect/>
          </a:stretch>
        </p:blipFill>
        <p:spPr>
          <a:xfrm>
            <a:off x="2329732" y="888039"/>
            <a:ext cx="4589628" cy="5757335"/>
          </a:xfrm>
          <a:prstGeom prst="rect">
            <a:avLst/>
          </a:prstGeom>
        </p:spPr>
      </p:pic>
      <p:sp>
        <p:nvSpPr>
          <p:cNvPr id="4" name="Text Placeholder 8">
            <a:extLst>
              <a:ext uri="{FF2B5EF4-FFF2-40B4-BE49-F238E27FC236}">
                <a16:creationId xmlns:a16="http://schemas.microsoft.com/office/drawing/2014/main" id="{7CED84CA-E384-E5ED-AEA3-1AE49974CDB8}"/>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7252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3E675D8-79DD-0D61-C981-5EAAD1380A86}"/>
              </a:ext>
            </a:extLst>
          </p:cNvPr>
          <p:cNvGrpSpPr/>
          <p:nvPr/>
        </p:nvGrpSpPr>
        <p:grpSpPr>
          <a:xfrm>
            <a:off x="0" y="-13305"/>
            <a:ext cx="8790776" cy="1571625"/>
            <a:chOff x="0" y="-13305"/>
            <a:chExt cx="8790776"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54896" y="249587"/>
              <a:ext cx="7089776" cy="261610"/>
            </a:xfrm>
            <a:prstGeom prst="rect">
              <a:avLst/>
            </a:prstGeom>
            <a:noFill/>
          </p:spPr>
          <p:txBody>
            <a:bodyPr wrap="square">
              <a:spAutoFit/>
            </a:bodyPr>
            <a:lstStyle/>
            <a:p>
              <a:r>
                <a:rPr lang="en-GB" sz="1100" dirty="0">
                  <a:solidFill>
                    <a:srgbClr val="55C2D2"/>
                  </a:solidFill>
                  <a:ea typeface="Calibri Light" panose="020F0302020204030204" pitchFamily="34" charset="0"/>
                  <a:cs typeface="Calibri Light" panose="020F0302020204030204" pitchFamily="34" charset="0"/>
                </a:rPr>
                <a:t>The allelic frequency of F508del variant is higher in Central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8896"/>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3.2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6969" y="505868"/>
              <a:ext cx="7883807"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F508del variant. All people with CF seen in 2024.</a:t>
              </a:r>
            </a:p>
          </p:txBody>
        </p:sp>
        <p:pic>
          <p:nvPicPr>
            <p:cNvPr id="8" name="Picture 7" descr="A blue hexagon with white and black triangles&#10;&#10;Description automatically generated">
              <a:extLst>
                <a:ext uri="{FF2B5EF4-FFF2-40B4-BE49-F238E27FC236}">
                  <a16:creationId xmlns:a16="http://schemas.microsoft.com/office/drawing/2014/main" id="{7F4CCE3B-9128-7696-1A10-88510C8F5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05"/>
              <a:ext cx="1571625" cy="1571625"/>
            </a:xfrm>
            <a:prstGeom prst="rect">
              <a:avLst/>
            </a:prstGeom>
          </p:spPr>
        </p:pic>
      </p:grpSp>
      <p:pic>
        <p:nvPicPr>
          <p:cNvPr id="10" name="Immagine 13">
            <a:extLst>
              <a:ext uri="{FF2B5EF4-FFF2-40B4-BE49-F238E27FC236}">
                <a16:creationId xmlns:a16="http://schemas.microsoft.com/office/drawing/2014/main" id="{31BD8D4E-FF9A-2DBC-99E2-47F68CF026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059" y="1008370"/>
            <a:ext cx="7465882" cy="4957846"/>
          </a:xfrm>
          <a:prstGeom prst="rect">
            <a:avLst/>
          </a:prstGeom>
          <a:noFill/>
          <a:ln>
            <a:noFill/>
          </a:ln>
        </p:spPr>
      </p:pic>
      <p:sp>
        <p:nvSpPr>
          <p:cNvPr id="12" name="TextBox 10">
            <a:extLst>
              <a:ext uri="{FF2B5EF4-FFF2-40B4-BE49-F238E27FC236}">
                <a16:creationId xmlns:a16="http://schemas.microsoft.com/office/drawing/2014/main" id="{DBABB0FA-9B18-A222-EB31-2263924478EE}"/>
              </a:ext>
            </a:extLst>
          </p:cNvPr>
          <p:cNvSpPr txBox="1"/>
          <p:nvPr/>
        </p:nvSpPr>
        <p:spPr>
          <a:xfrm>
            <a:off x="1169101" y="5976276"/>
            <a:ext cx="6834179" cy="230832"/>
          </a:xfrm>
          <a:prstGeom prst="rect">
            <a:avLst/>
          </a:prstGeom>
          <a:noFill/>
        </p:spPr>
        <p:txBody>
          <a:bodyPr wrap="square">
            <a:spAutoFit/>
          </a:bodyPr>
          <a:lstStyle/>
          <a:p>
            <a:pPr algn="just"/>
            <a:r>
              <a:rPr lang="en-GB" sz="900" dirty="0">
                <a:solidFill>
                  <a:srgbClr val="55C2D2"/>
                </a:solidFill>
                <a:latin typeface="+mj-lt"/>
              </a:rPr>
              <a:t>Note: </a:t>
            </a:r>
            <a:r>
              <a:rPr lang="en-GB" sz="900" dirty="0">
                <a:solidFill>
                  <a:srgbClr val="55C2D2"/>
                </a:solidFill>
                <a:latin typeface="+mj-lt"/>
                <a:ea typeface="Calibri" panose="020F0502020204030204" pitchFamily="34" charset="0"/>
                <a:cs typeface="Calibri Light" panose="020F0302020204030204" pitchFamily="34" charset="0"/>
              </a:rPr>
              <a:t>Bosnia-Herzegovina and Kyrgyzstan are not “Not participating”, but their data are omitted because &lt;5 </a:t>
            </a:r>
            <a:r>
              <a:rPr lang="en-GB" sz="900" dirty="0" err="1">
                <a:solidFill>
                  <a:srgbClr val="55C2D2"/>
                </a:solidFill>
                <a:latin typeface="+mj-lt"/>
                <a:ea typeface="Calibri" panose="020F0502020204030204" pitchFamily="34" charset="0"/>
                <a:cs typeface="Calibri Light" panose="020F0302020204030204" pitchFamily="34" charset="0"/>
              </a:rPr>
              <a:t>PwCF</a:t>
            </a:r>
            <a:r>
              <a:rPr lang="en-GB" sz="900" dirty="0">
                <a:solidFill>
                  <a:srgbClr val="55C2D2"/>
                </a:solidFill>
                <a:latin typeface="+mj-lt"/>
                <a:ea typeface="Calibri" panose="020F0502020204030204" pitchFamily="34" charset="0"/>
                <a:cs typeface="Calibri Light" panose="020F0302020204030204" pitchFamily="34" charset="0"/>
              </a:rPr>
              <a:t> were reported.</a:t>
            </a:r>
          </a:p>
        </p:txBody>
      </p:sp>
      <p:sp>
        <p:nvSpPr>
          <p:cNvPr id="13" name="TextBox 7">
            <a:extLst>
              <a:ext uri="{FF2B5EF4-FFF2-40B4-BE49-F238E27FC236}">
                <a16:creationId xmlns:a16="http://schemas.microsoft.com/office/drawing/2014/main" id="{105CF077-CD12-EEC7-BB4E-39F7A507CB31}"/>
              </a:ext>
            </a:extLst>
          </p:cNvPr>
          <p:cNvSpPr txBox="1">
            <a:spLocks/>
          </p:cNvSpPr>
          <p:nvPr/>
        </p:nvSpPr>
        <p:spPr>
          <a:xfrm>
            <a:off x="1169102" y="6194716"/>
            <a:ext cx="6834179" cy="507831"/>
          </a:xfrm>
          <a:prstGeom prst="rect">
            <a:avLst/>
          </a:prstGeom>
          <a:noFill/>
        </p:spPr>
        <p:txBody>
          <a:bodyPr wrap="square">
            <a:spAutoFit/>
          </a:bodyPr>
          <a:lstStyle/>
          <a:p>
            <a:pPr algn="just">
              <a:tabLst>
                <a:tab pos="900430" algn="l"/>
              </a:tabLst>
            </a:pPr>
            <a:r>
              <a:rPr lang="en-GB" sz="900" kern="100" dirty="0">
                <a:solidFill>
                  <a:srgbClr val="404040"/>
                </a:solidFill>
                <a:effectLst/>
                <a:latin typeface="Calibri Light" panose="020F0302020204030204" pitchFamily="34" charset="0"/>
                <a:ea typeface="Calibri" panose="020F0502020204030204" pitchFamily="34" charset="0"/>
              </a:rPr>
              <a:t>F508del is the most common variant in all countries; the highest allele frequency in the 2024 ECFSPR data occurs in BA-</a:t>
            </a:r>
            <a:r>
              <a:rPr lang="en-GB" sz="900" kern="100" dirty="0" err="1">
                <a:solidFill>
                  <a:srgbClr val="404040"/>
                </a:solidFill>
                <a:effectLst/>
                <a:latin typeface="Calibri Light" panose="020F0302020204030204" pitchFamily="34" charset="0"/>
                <a:ea typeface="Calibri" panose="020F0502020204030204" pitchFamily="34" charset="0"/>
              </a:rPr>
              <a:t>Republika</a:t>
            </a:r>
            <a:r>
              <a:rPr lang="en-GB" sz="900" kern="100" dirty="0">
                <a:solidFill>
                  <a:srgbClr val="404040"/>
                </a:solidFill>
                <a:effectLst/>
                <a:latin typeface="Calibri Light" panose="020F0302020204030204" pitchFamily="34" charset="0"/>
                <a:ea typeface="Calibri" panose="020F0502020204030204" pitchFamily="34" charset="0"/>
              </a:rPr>
              <a:t> Srpska (85.4%), followed by Denmark (85.6%) and Kosovo (81.8%).</a:t>
            </a:r>
          </a:p>
          <a:p>
            <a:pPr algn="just">
              <a:tabLst>
                <a:tab pos="900430" algn="l"/>
              </a:tabLst>
            </a:pPr>
            <a:endParaRPr lang="en-GB" sz="900" kern="100" dirty="0">
              <a:solidFill>
                <a:srgbClr val="404040"/>
              </a:solidFill>
              <a:effectLst/>
              <a:latin typeface="Calibri Light" panose="020F0302020204030204" pitchFamily="34" charset="0"/>
              <a:ea typeface="Calibri" panose="020F0502020204030204" pitchFamily="34" charset="0"/>
            </a:endParaRPr>
          </a:p>
        </p:txBody>
      </p:sp>
      <p:sp>
        <p:nvSpPr>
          <p:cNvPr id="5" name="Text Placeholder 8">
            <a:extLst>
              <a:ext uri="{FF2B5EF4-FFF2-40B4-BE49-F238E27FC236}">
                <a16:creationId xmlns:a16="http://schemas.microsoft.com/office/drawing/2014/main" id="{1D85D311-75E2-39E3-EF50-46254A475AB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6935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47665"/>
            <a:ext cx="580492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G542X  variant is more prevalent in Southern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3.3</a:t>
            </a:r>
          </a:p>
        </p:txBody>
      </p:sp>
      <p:pic>
        <p:nvPicPr>
          <p:cNvPr id="2" name="Picture 1" descr="A blue hexagon with white and black triangles&#10;&#10;Description automatically generated">
            <a:extLst>
              <a:ext uri="{FF2B5EF4-FFF2-40B4-BE49-F238E27FC236}">
                <a16:creationId xmlns:a16="http://schemas.microsoft.com/office/drawing/2014/main" id="{2904106F-C6DF-462E-9D44-A10DF0243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Box 2">
            <a:extLst>
              <a:ext uri="{FF2B5EF4-FFF2-40B4-BE49-F238E27FC236}">
                <a16:creationId xmlns:a16="http://schemas.microsoft.com/office/drawing/2014/main" id="{AFCE34D7-2739-84AE-34EC-242A1CA8E85C}"/>
              </a:ext>
            </a:extLst>
          </p:cNvPr>
          <p:cNvSpPr txBox="1"/>
          <p:nvPr/>
        </p:nvSpPr>
        <p:spPr>
          <a:xfrm>
            <a:off x="887412" y="466303"/>
            <a:ext cx="7883807"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G542X variant. All people with CF seen in 2024.</a:t>
            </a:r>
          </a:p>
        </p:txBody>
      </p:sp>
      <p:pic>
        <p:nvPicPr>
          <p:cNvPr id="8" name="Immagine 14">
            <a:extLst>
              <a:ext uri="{FF2B5EF4-FFF2-40B4-BE49-F238E27FC236}">
                <a16:creationId xmlns:a16="http://schemas.microsoft.com/office/drawing/2014/main" id="{BB9B489A-9949-5BDE-2465-1F732EFAB5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050" y="862549"/>
            <a:ext cx="7536048" cy="5004441"/>
          </a:xfrm>
          <a:prstGeom prst="rect">
            <a:avLst/>
          </a:prstGeom>
          <a:noFill/>
          <a:ln>
            <a:noFill/>
          </a:ln>
        </p:spPr>
      </p:pic>
      <p:sp>
        <p:nvSpPr>
          <p:cNvPr id="9" name="TextBox 10">
            <a:extLst>
              <a:ext uri="{FF2B5EF4-FFF2-40B4-BE49-F238E27FC236}">
                <a16:creationId xmlns:a16="http://schemas.microsoft.com/office/drawing/2014/main" id="{1948D96B-10A8-7D02-077F-FEACF23357D0}"/>
              </a:ext>
            </a:extLst>
          </p:cNvPr>
          <p:cNvSpPr txBox="1"/>
          <p:nvPr/>
        </p:nvSpPr>
        <p:spPr>
          <a:xfrm>
            <a:off x="1169101" y="5976276"/>
            <a:ext cx="6909423" cy="230832"/>
          </a:xfrm>
          <a:prstGeom prst="rect">
            <a:avLst/>
          </a:prstGeom>
          <a:noFill/>
        </p:spPr>
        <p:txBody>
          <a:bodyPr wrap="square">
            <a:spAutoFit/>
          </a:bodyPr>
          <a:lstStyle/>
          <a:p>
            <a:pPr algn="just"/>
            <a:r>
              <a:rPr lang="en-GB" sz="900" dirty="0">
                <a:solidFill>
                  <a:srgbClr val="55C2D2"/>
                </a:solidFill>
                <a:latin typeface="+mj-lt"/>
              </a:rPr>
              <a:t>Note: </a:t>
            </a:r>
            <a:r>
              <a:rPr lang="en-GB" sz="900" dirty="0">
                <a:solidFill>
                  <a:srgbClr val="55C2D2"/>
                </a:solidFill>
                <a:latin typeface="+mj-lt"/>
                <a:ea typeface="Calibri" panose="020F0502020204030204" pitchFamily="34" charset="0"/>
                <a:cs typeface="Calibri Light" panose="020F0302020204030204" pitchFamily="34" charset="0"/>
              </a:rPr>
              <a:t>Bosnia-Herzegovina and Kyrgyzstan are not “Not participating”, but their data are omitted because &lt;5 </a:t>
            </a:r>
            <a:r>
              <a:rPr lang="en-GB" sz="900" dirty="0" err="1">
                <a:solidFill>
                  <a:srgbClr val="55C2D2"/>
                </a:solidFill>
                <a:latin typeface="+mj-lt"/>
                <a:ea typeface="Calibri" panose="020F0502020204030204" pitchFamily="34" charset="0"/>
                <a:cs typeface="Calibri Light" panose="020F0302020204030204" pitchFamily="34" charset="0"/>
              </a:rPr>
              <a:t>PwCF</a:t>
            </a:r>
            <a:r>
              <a:rPr lang="en-GB" sz="900" dirty="0">
                <a:solidFill>
                  <a:srgbClr val="55C2D2"/>
                </a:solidFill>
                <a:latin typeface="+mj-lt"/>
                <a:ea typeface="Calibri" panose="020F0502020204030204" pitchFamily="34" charset="0"/>
                <a:cs typeface="Calibri Light" panose="020F0302020204030204" pitchFamily="34" charset="0"/>
              </a:rPr>
              <a:t> were reported.</a:t>
            </a:r>
          </a:p>
        </p:txBody>
      </p:sp>
      <p:sp>
        <p:nvSpPr>
          <p:cNvPr id="10" name="TextBox 7">
            <a:extLst>
              <a:ext uri="{FF2B5EF4-FFF2-40B4-BE49-F238E27FC236}">
                <a16:creationId xmlns:a16="http://schemas.microsoft.com/office/drawing/2014/main" id="{5333F99F-5CC5-DB9F-80C7-8D3CBB5DE3D2}"/>
              </a:ext>
            </a:extLst>
          </p:cNvPr>
          <p:cNvSpPr txBox="1">
            <a:spLocks/>
          </p:cNvSpPr>
          <p:nvPr/>
        </p:nvSpPr>
        <p:spPr>
          <a:xfrm>
            <a:off x="1169102" y="6194716"/>
            <a:ext cx="6834179" cy="507831"/>
          </a:xfrm>
          <a:prstGeom prst="rect">
            <a:avLst/>
          </a:prstGeom>
          <a:noFill/>
        </p:spPr>
        <p:txBody>
          <a:bodyPr wrap="square">
            <a:spAutoFit/>
          </a:bodyPr>
          <a:lstStyle/>
          <a:p>
            <a:pPr algn="just">
              <a:tabLst>
                <a:tab pos="900430" algn="l"/>
              </a:tabLst>
            </a:pPr>
            <a:r>
              <a:rPr lang="en-GB" sz="900" kern="100" dirty="0">
                <a:solidFill>
                  <a:schemeClr val="tx2"/>
                </a:solidFill>
                <a:effectLst/>
                <a:latin typeface="Calibri Light" panose="020F0302020204030204" pitchFamily="34" charset="0"/>
                <a:ea typeface="Calibri" panose="020F0502020204030204" pitchFamily="34" charset="0"/>
              </a:rPr>
              <a:t>The G542X variant is more common in Southern Europe, with the highest allele frequency being in Montenegro (14.3%), whereas it is very rarely found in Ireland, the Scandinavian countries or the Russian Federation.</a:t>
            </a:r>
          </a:p>
          <a:p>
            <a:pPr algn="just">
              <a:tabLst>
                <a:tab pos="900430" algn="l"/>
              </a:tabLst>
            </a:pPr>
            <a:endParaRPr lang="en-GB" sz="900" kern="100" dirty="0">
              <a:solidFill>
                <a:schemeClr val="tx2"/>
              </a:solidFill>
              <a:effectLst/>
              <a:latin typeface="Calibri Light" panose="020F0302020204030204" pitchFamily="34" charset="0"/>
              <a:ea typeface="Calibri" panose="020F0502020204030204" pitchFamily="34" charset="0"/>
            </a:endParaRPr>
          </a:p>
        </p:txBody>
      </p:sp>
      <p:sp>
        <p:nvSpPr>
          <p:cNvPr id="3" name="Text Placeholder 8">
            <a:extLst>
              <a:ext uri="{FF2B5EF4-FFF2-40B4-BE49-F238E27FC236}">
                <a16:creationId xmlns:a16="http://schemas.microsoft.com/office/drawing/2014/main" id="{51152DD1-74D4-0CB8-5EAF-264F93F66630}"/>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2828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A32B4C5-599F-FA4A-0420-4115BA95FDC0}"/>
              </a:ext>
            </a:extLst>
          </p:cNvPr>
          <p:cNvGrpSpPr>
            <a:grpSpLocks/>
          </p:cNvGrpSpPr>
          <p:nvPr/>
        </p:nvGrpSpPr>
        <p:grpSpPr>
          <a:xfrm>
            <a:off x="0" y="0"/>
            <a:ext cx="9144000" cy="6858000"/>
            <a:chOff x="0" y="0"/>
            <a:chExt cx="9144000" cy="6858000"/>
          </a:xfrm>
        </p:grpSpPr>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sp>
          <p:nvSpPr>
            <p:cNvPr id="6" name="TextBox 5">
              <a:extLst>
                <a:ext uri="{FF2B5EF4-FFF2-40B4-BE49-F238E27FC236}">
                  <a16:creationId xmlns:a16="http://schemas.microsoft.com/office/drawing/2014/main" id="{0BD9504C-DE10-1B95-7AC5-FFB82611CDBC}"/>
                </a:ext>
              </a:extLst>
            </p:cNvPr>
            <p:cNvSpPr txBox="1">
              <a:spLocks/>
            </p:cNvSpPr>
            <p:nvPr/>
          </p:nvSpPr>
          <p:spPr>
            <a:xfrm>
              <a:off x="27055" y="485844"/>
              <a:ext cx="3112960" cy="6237007"/>
            </a:xfrm>
            <a:prstGeom prst="rect">
              <a:avLst/>
            </a:prstGeom>
            <a:noFill/>
          </p:spPr>
          <p:txBody>
            <a:bodyPr wrap="square" rIns="126000" rtlCol="0">
              <a:noAutofit/>
            </a:bodyPr>
            <a:lstStyle/>
            <a:p>
              <a:pPr algn="just"/>
              <a:r>
                <a:rPr lang="en-GB" sz="1100" b="1" u="sng" dirty="0">
                  <a:solidFill>
                    <a:srgbClr val="55C2D2"/>
                  </a:solidFill>
                  <a:uFill>
                    <a:solidFill>
                      <a:schemeClr val="bg1"/>
                    </a:solidFill>
                  </a:uFill>
                  <a:latin typeface="+mj-lt"/>
                  <a:hlinkClick r:id="rId4" action="ppaction://hlinksldjump">
                    <a:extLst>
                      <a:ext uri="{A12FA001-AC4F-418D-AE19-62706E023703}">
                        <ahyp:hlinkClr xmlns:ahyp="http://schemas.microsoft.com/office/drawing/2018/hyperlinkcolor" val="tx"/>
                      </a:ext>
                    </a:extLst>
                  </a:hlinkClick>
                </a:rPr>
                <a:t>CHAPTER 1: DEMOGRAPHICS</a:t>
              </a:r>
              <a:endParaRPr lang="en-GB" sz="1100" b="1" u="sng" dirty="0">
                <a:solidFill>
                  <a:srgbClr val="55C2D2"/>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5" action="ppaction://hlinksldjump">
                    <a:extLst>
                      <a:ext uri="{A12FA001-AC4F-418D-AE19-62706E023703}">
                        <ahyp:hlinkClr xmlns:ahyp="http://schemas.microsoft.com/office/drawing/2018/hyperlinkcolor" val="tx"/>
                      </a:ext>
                    </a:extLst>
                  </a:hlinkClick>
                </a:rPr>
                <a:t>1.1 	Map of countries that contributed data</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6" action="ppaction://hlinksldjump">
                    <a:extLst>
                      <a:ext uri="{A12FA001-AC4F-418D-AE19-62706E023703}">
                        <ahyp:hlinkClr xmlns:ahyp="http://schemas.microsoft.com/office/drawing/2018/hyperlinkcolor" val="tx"/>
                      </a:ext>
                    </a:extLst>
                  </a:hlinkClick>
                </a:rPr>
                <a:t>1.2 	Number of people with CF</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7" action="ppaction://hlinksldjump">
                    <a:extLst>
                      <a:ext uri="{A12FA001-AC4F-418D-AE19-62706E023703}">
                        <ahyp:hlinkClr xmlns:ahyp="http://schemas.microsoft.com/office/drawing/2018/hyperlinkcolor" val="tx"/>
                      </a:ext>
                    </a:extLst>
                  </a:hlinkClick>
                </a:rPr>
                <a:t>1.3 	Growth of the ECFSPR over time</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8" action="ppaction://hlinksldjump">
                    <a:extLst>
                      <a:ext uri="{A12FA001-AC4F-418D-AE19-62706E023703}">
                        <ahyp:hlinkClr xmlns:ahyp="http://schemas.microsoft.com/office/drawing/2018/hyperlinkcolor" val="tx"/>
                      </a:ext>
                    </a:extLst>
                  </a:hlinkClick>
                </a:rPr>
                <a:t>1.4 	Age distribution</a:t>
              </a:r>
              <a:r>
                <a:rPr lang="en-GB" sz="1000" u="sng" dirty="0">
                  <a:solidFill>
                    <a:srgbClr val="404040"/>
                  </a:solidFill>
                  <a:uFill>
                    <a:solidFill>
                      <a:schemeClr val="bg1"/>
                    </a:solidFill>
                  </a:uFill>
                  <a:latin typeface="+mj-lt"/>
                </a:rPr>
                <a:t> </a:t>
              </a:r>
              <a:r>
                <a:rPr lang="en-GB" sz="1000" u="sng" dirty="0">
                  <a:solidFill>
                    <a:srgbClr val="404040"/>
                  </a:solidFill>
                  <a:uFill>
                    <a:solidFill>
                      <a:schemeClr val="bg1"/>
                    </a:solidFill>
                  </a:uFill>
                  <a:latin typeface="+mj-lt"/>
                  <a:hlinkClick r:id="rId8" action="ppaction://hlinksldjump">
                    <a:extLst>
                      <a:ext uri="{A12FA001-AC4F-418D-AE19-62706E023703}">
                        <ahyp:hlinkClr xmlns:ahyp="http://schemas.microsoft.com/office/drawing/2018/hyperlinkcolor" val="tx"/>
                      </a:ext>
                    </a:extLst>
                  </a:hlinkClick>
                </a:rPr>
                <a:t>at follow-up</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9" action="ppaction://hlinksldjump">
                    <a:extLst>
                      <a:ext uri="{A12FA001-AC4F-418D-AE19-62706E023703}">
                        <ahyp:hlinkClr xmlns:ahyp="http://schemas.microsoft.com/office/drawing/2018/hyperlinkcolor" val="tx"/>
                      </a:ext>
                    </a:extLst>
                  </a:hlinkClick>
                </a:rPr>
                <a:t>1.5 	</a:t>
              </a:r>
              <a:r>
                <a:rPr lang="en-GB" sz="1000" u="sng" dirty="0">
                  <a:solidFill>
                    <a:srgbClr val="404040"/>
                  </a:solidFill>
                  <a:uFill>
                    <a:solidFill>
                      <a:schemeClr val="bg1"/>
                    </a:solidFill>
                  </a:uFill>
                  <a:latin typeface="+mj-lt"/>
                </a:rPr>
                <a:t>Proportion of adults with CF</a:t>
              </a:r>
            </a:p>
            <a:p>
              <a:pPr marL="269875" indent="-269875">
                <a:tabLst>
                  <a:tab pos="269875" algn="l"/>
                </a:tabLst>
              </a:pPr>
              <a:r>
                <a:rPr lang="en-GB" sz="1000" u="sng" dirty="0">
                  <a:solidFill>
                    <a:srgbClr val="404040"/>
                  </a:solidFill>
                  <a:uFill>
                    <a:solidFill>
                      <a:schemeClr val="bg1"/>
                    </a:solidFill>
                  </a:uFill>
                  <a:latin typeface="+mj-lt"/>
                  <a:hlinkClick r:id="rId9" action="ppaction://hlinksldjump">
                    <a:extLst>
                      <a:ext uri="{A12FA001-AC4F-418D-AE19-62706E023703}">
                        <ahyp:hlinkClr xmlns:ahyp="http://schemas.microsoft.com/office/drawing/2018/hyperlinkcolor" val="tx"/>
                      </a:ext>
                    </a:extLst>
                  </a:hlinkClick>
                </a:rPr>
                <a:t>1.6 	Proportion of children and adults</a:t>
              </a:r>
              <a:endParaRPr lang="en-GB" sz="1000" u="sng" dirty="0">
                <a:solidFill>
                  <a:srgbClr val="404040"/>
                </a:solidFill>
                <a:uFill>
                  <a:solidFill>
                    <a:schemeClr val="bg1"/>
                  </a:solidFill>
                </a:uFill>
                <a:latin typeface="+mj-lt"/>
              </a:endParaRPr>
            </a:p>
            <a:p>
              <a:endParaRPr lang="en-GB" sz="1050" u="sng" dirty="0">
                <a:solidFill>
                  <a:srgbClr val="55C2D2"/>
                </a:solidFill>
                <a:uFill>
                  <a:solidFill>
                    <a:schemeClr val="bg1"/>
                  </a:solidFill>
                </a:uFill>
                <a:latin typeface="+mj-lt"/>
                <a:hlinkClick r:id="rId10" action="ppaction://hlinksldjump">
                  <a:extLst>
                    <a:ext uri="{A12FA001-AC4F-418D-AE19-62706E023703}">
                      <ahyp:hlinkClr xmlns:ahyp="http://schemas.microsoft.com/office/drawing/2018/hyperlinkcolor" val="tx"/>
                    </a:ext>
                  </a:extLst>
                </a:hlinkClick>
              </a:endParaRPr>
            </a:p>
            <a:p>
              <a:r>
                <a:rPr lang="en-GB" sz="1100" b="1" u="sng" dirty="0">
                  <a:solidFill>
                    <a:srgbClr val="55C2D2"/>
                  </a:solidFill>
                  <a:uFill>
                    <a:solidFill>
                      <a:schemeClr val="bg1"/>
                    </a:solidFill>
                  </a:uFill>
                  <a:latin typeface="+mj-lt"/>
                  <a:hlinkClick r:id="rId10" action="ppaction://hlinksldjump">
                    <a:extLst>
                      <a:ext uri="{A12FA001-AC4F-418D-AE19-62706E023703}">
                        <ahyp:hlinkClr xmlns:ahyp="http://schemas.microsoft.com/office/drawing/2018/hyperlinkcolor" val="tx"/>
                      </a:ext>
                    </a:extLst>
                  </a:hlinkClick>
                </a:rPr>
                <a:t>CHAPTER 2: DIAGNOSIS</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1" action="ppaction://hlinksldjump">
                    <a:extLst>
                      <a:ext uri="{A12FA001-AC4F-418D-AE19-62706E023703}">
                        <ahyp:hlinkClr xmlns:ahyp="http://schemas.microsoft.com/office/drawing/2018/hyperlinkcolor" val="tx"/>
                      </a:ext>
                    </a:extLst>
                  </a:hlinkClick>
                </a:rPr>
                <a:t>2.1  	Proportion of children diagnosed at younger than 3 months or between 3 months and 18 years</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2" action="ppaction://hlinksldjump">
                    <a:extLst>
                      <a:ext uri="{A12FA001-AC4F-418D-AE19-62706E023703}">
                        <ahyp:hlinkClr xmlns:ahyp="http://schemas.microsoft.com/office/drawing/2018/hyperlinkcolor" val="tx"/>
                      </a:ext>
                    </a:extLst>
                  </a:hlinkClick>
                </a:rPr>
                <a:t>2.2 	Proportion of adults diagnosed at younger than 3 months or between 3 months and 18 years</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3" action="ppaction://hlinksldjump">
                    <a:extLst>
                      <a:ext uri="{A12FA001-AC4F-418D-AE19-62706E023703}">
                        <ahyp:hlinkClr xmlns:ahyp="http://schemas.microsoft.com/office/drawing/2018/hyperlinkcolor" val="tx"/>
                      </a:ext>
                    </a:extLst>
                  </a:hlinkClick>
                </a:rPr>
                <a:t>2.3	Newborn screening in children 5 years old or younger</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4" action="ppaction://hlinksldjump">
                    <a:extLst>
                      <a:ext uri="{A12FA001-AC4F-418D-AE19-62706E023703}">
                        <ahyp:hlinkClr xmlns:ahyp="http://schemas.microsoft.com/office/drawing/2018/hyperlinkcolor" val="tx"/>
                      </a:ext>
                    </a:extLst>
                  </a:hlinkClick>
                </a:rPr>
                <a:t>2.4 	Meconium ileus at birth in children </a:t>
              </a:r>
              <a:r>
                <a:rPr lang="en-GB" sz="1000" u="sng" dirty="0">
                  <a:solidFill>
                    <a:srgbClr val="404040"/>
                  </a:solidFill>
                  <a:uFill>
                    <a:solidFill>
                      <a:schemeClr val="bg1"/>
                    </a:solidFill>
                  </a:uFill>
                  <a:latin typeface="+mj-lt"/>
                </a:rPr>
                <a:t>and adolescents</a:t>
              </a:r>
            </a:p>
            <a:p>
              <a:pPr marL="269875" indent="-269875">
                <a:tabLst>
                  <a:tab pos="269875" algn="l"/>
                </a:tabLst>
              </a:pPr>
              <a:r>
                <a:rPr lang="en-GB" sz="1000" u="sng" dirty="0">
                  <a:solidFill>
                    <a:srgbClr val="404040"/>
                  </a:solidFill>
                  <a:uFill>
                    <a:solidFill>
                      <a:schemeClr val="bg1"/>
                    </a:solidFill>
                  </a:uFill>
                  <a:latin typeface="+mj-lt"/>
                  <a:hlinkClick r:id="rId15" action="ppaction://hlinksldjump">
                    <a:extLst>
                      <a:ext uri="{A12FA001-AC4F-418D-AE19-62706E023703}">
                        <ahyp:hlinkClr xmlns:ahyp="http://schemas.microsoft.com/office/drawing/2018/hyperlinkcolor" val="tx"/>
                      </a:ext>
                    </a:extLst>
                  </a:hlinkClick>
                </a:rPr>
                <a:t>2.5 	Newborn screening increase over time in children 5 years old or younger</a:t>
              </a:r>
              <a:endParaRPr lang="en-GB" sz="1000" u="sng" dirty="0">
                <a:solidFill>
                  <a:srgbClr val="404040"/>
                </a:solidFill>
                <a:uFill>
                  <a:solidFill>
                    <a:schemeClr val="bg1"/>
                  </a:solidFill>
                </a:uFill>
                <a:latin typeface="+mj-lt"/>
              </a:endParaRPr>
            </a:p>
            <a:p>
              <a:endParaRPr lang="en-GB" sz="1050" u="sng" dirty="0">
                <a:solidFill>
                  <a:srgbClr val="55C2D2"/>
                </a:solidFill>
                <a:uFill>
                  <a:solidFill>
                    <a:schemeClr val="bg1"/>
                  </a:solidFill>
                </a:uFill>
                <a:latin typeface="+mj-lt"/>
                <a:hlinkClick r:id="rId16" action="ppaction://hlinksldjump">
                  <a:extLst>
                    <a:ext uri="{A12FA001-AC4F-418D-AE19-62706E023703}">
                      <ahyp:hlinkClr xmlns:ahyp="http://schemas.microsoft.com/office/drawing/2018/hyperlinkcolor" val="tx"/>
                    </a:ext>
                  </a:extLst>
                </a:hlinkClick>
              </a:endParaRPr>
            </a:p>
            <a:p>
              <a:r>
                <a:rPr lang="en-GB" sz="1100" b="1" u="sng" dirty="0">
                  <a:solidFill>
                    <a:srgbClr val="55C2D2"/>
                  </a:solidFill>
                  <a:uFill>
                    <a:solidFill>
                      <a:schemeClr val="bg1"/>
                    </a:solidFill>
                  </a:uFill>
                  <a:latin typeface="+mj-lt"/>
                  <a:hlinkClick r:id="rId16" action="ppaction://hlinksldjump">
                    <a:extLst>
                      <a:ext uri="{A12FA001-AC4F-418D-AE19-62706E023703}">
                        <ahyp:hlinkClr xmlns:ahyp="http://schemas.microsoft.com/office/drawing/2018/hyperlinkcolor" val="tx"/>
                      </a:ext>
                    </a:extLst>
                  </a:hlinkClick>
                </a:rPr>
                <a:t>CHAPTER 3: GENETICS</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7" action="ppaction://hlinksldjump">
                    <a:extLst>
                      <a:ext uri="{A12FA001-AC4F-418D-AE19-62706E023703}">
                        <ahyp:hlinkClr xmlns:ahyp="http://schemas.microsoft.com/office/drawing/2018/hyperlinkcolor" val="tx"/>
                      </a:ext>
                    </a:extLst>
                  </a:hlinkClick>
                </a:rPr>
                <a:t>3.</a:t>
              </a:r>
              <a:r>
                <a:rPr lang="en-GB" sz="1000" u="sng" dirty="0">
                  <a:solidFill>
                    <a:srgbClr val="404040"/>
                  </a:solidFill>
                  <a:uFill>
                    <a:solidFill>
                      <a:schemeClr val="bg1"/>
                    </a:solidFill>
                  </a:uFill>
                  <a:latin typeface="+mj-lt"/>
                </a:rPr>
                <a:t>1	P</a:t>
              </a:r>
              <a:r>
                <a:rPr lang="en-GB" sz="1000" u="sng" dirty="0">
                  <a:solidFill>
                    <a:srgbClr val="404040"/>
                  </a:solidFill>
                  <a:uFill>
                    <a:solidFill>
                      <a:schemeClr val="bg1"/>
                    </a:solidFill>
                  </a:uFill>
                  <a:latin typeface="+mj-lt"/>
                  <a:hlinkClick r:id="rId17" action="ppaction://hlinksldjump">
                    <a:extLst>
                      <a:ext uri="{A12FA001-AC4F-418D-AE19-62706E023703}">
                        <ahyp:hlinkClr xmlns:ahyp="http://schemas.microsoft.com/office/drawing/2018/hyperlinkcolor" val="tx"/>
                      </a:ext>
                    </a:extLst>
                  </a:hlinkClick>
                </a:rPr>
                <a:t>revalence</a:t>
              </a:r>
              <a:r>
                <a:rPr lang="en-GB" sz="1000" u="sng" dirty="0">
                  <a:solidFill>
                    <a:srgbClr val="404040"/>
                  </a:solidFill>
                  <a:uFill>
                    <a:solidFill>
                      <a:schemeClr val="bg1"/>
                    </a:solidFill>
                  </a:uFill>
                  <a:latin typeface="+mj-lt"/>
                </a:rPr>
                <a:t> of </a:t>
              </a:r>
              <a:r>
                <a:rPr lang="en-GB" sz="1000" u="sng" dirty="0">
                  <a:solidFill>
                    <a:srgbClr val="404040"/>
                  </a:solidFill>
                  <a:uFill>
                    <a:solidFill>
                      <a:schemeClr val="bg1"/>
                    </a:solidFill>
                  </a:uFill>
                  <a:latin typeface="+mj-lt"/>
                  <a:hlinkClick r:id="rId17" action="ppaction://hlinksldjump">
                    <a:extLst>
                      <a:ext uri="{A12FA001-AC4F-418D-AE19-62706E023703}">
                        <ahyp:hlinkClr xmlns:ahyp="http://schemas.microsoft.com/office/drawing/2018/hyperlinkcolor" val="tx"/>
                      </a:ext>
                    </a:extLst>
                  </a:hlinkClick>
                </a:rPr>
                <a:t>F508del variant and two class I variants</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18" action="ppaction://hlinksldjump">
                    <a:extLst>
                      <a:ext uri="{A12FA001-AC4F-418D-AE19-62706E023703}">
                        <ahyp:hlinkClr xmlns:ahyp="http://schemas.microsoft.com/office/drawing/2018/hyperlinkcolor" val="tx"/>
                      </a:ext>
                    </a:extLst>
                  </a:hlinkClick>
                </a:rPr>
                <a:t>3.2 	Distribution of the F508del variant on the map</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14" action="ppaction://hlinksldjump">
                    <a:extLst>
                      <a:ext uri="{A12FA001-AC4F-418D-AE19-62706E023703}">
                        <ahyp:hlinkClr xmlns:ahyp="http://schemas.microsoft.com/office/drawing/2018/hyperlinkcolor" val="tx"/>
                      </a:ext>
                    </a:extLst>
                  </a:hlinkClick>
                </a:rPr>
                <a:t>3.3 	Distribution of the G542X variant on the map</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15" action="ppaction://hlinksldjump">
                    <a:extLst>
                      <a:ext uri="{A12FA001-AC4F-418D-AE19-62706E023703}">
                        <ahyp:hlinkClr xmlns:ahyp="http://schemas.microsoft.com/office/drawing/2018/hyperlinkcolor" val="tx"/>
                      </a:ext>
                    </a:extLst>
                  </a:hlinkClick>
                </a:rPr>
                <a:t>3.4 	Distribution of the N130K variant on the map</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19" action="ppaction://hlinksldjump">
                    <a:extLst>
                      <a:ext uri="{A12FA001-AC4F-418D-AE19-62706E023703}">
                        <ahyp:hlinkClr xmlns:ahyp="http://schemas.microsoft.com/office/drawing/2018/hyperlinkcolor" val="tx"/>
                      </a:ext>
                    </a:extLst>
                  </a:hlinkClick>
                </a:rPr>
                <a:t>3.5 	Distribution of the G551D variant on the map</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20" action="ppaction://hlinksldjump">
                    <a:extLst>
                      <a:ext uri="{A12FA001-AC4F-418D-AE19-62706E023703}">
                        <ahyp:hlinkClr xmlns:ahyp="http://schemas.microsoft.com/office/drawing/2018/hyperlinkcolor" val="tx"/>
                      </a:ext>
                    </a:extLst>
                  </a:hlinkClick>
                </a:rPr>
                <a:t>3.6 	Distribution of the 2789+5G&gt;A variant</a:t>
              </a:r>
              <a:r>
                <a:rPr lang="en-GB" sz="1000" u="sng" dirty="0">
                  <a:solidFill>
                    <a:srgbClr val="404040"/>
                  </a:solidFill>
                  <a:uFill>
                    <a:solidFill>
                      <a:schemeClr val="bg1"/>
                    </a:solidFill>
                  </a:uFill>
                  <a:latin typeface="+mj-lt"/>
                </a:rPr>
                <a:t> on the map</a:t>
              </a:r>
            </a:p>
            <a:p>
              <a:pPr indent="-269875">
                <a:tabLst>
                  <a:tab pos="269875" algn="l"/>
                </a:tabLst>
              </a:pPr>
              <a:endParaRPr lang="en-GB" sz="1000" u="sng" dirty="0">
                <a:solidFill>
                  <a:srgbClr val="404040"/>
                </a:solidFill>
                <a:uFill>
                  <a:solidFill>
                    <a:schemeClr val="bg1"/>
                  </a:solidFill>
                </a:uFill>
                <a:latin typeface="+mj-lt"/>
                <a:hlinkClick r:id="rId21" action="ppaction://hlinksldjump">
                  <a:extLst>
                    <a:ext uri="{A12FA001-AC4F-418D-AE19-62706E023703}">
                      <ahyp:hlinkClr xmlns:ahyp="http://schemas.microsoft.com/office/drawing/2018/hyperlinkcolor" val="tx"/>
                    </a:ext>
                  </a:extLst>
                </a:hlinkClick>
              </a:endParaRPr>
            </a:p>
            <a:p>
              <a:pPr indent="-269875">
                <a:tabLst>
                  <a:tab pos="269875" algn="l"/>
                </a:tabLst>
              </a:pPr>
              <a:r>
                <a:rPr lang="en-GB" sz="1100" b="1" u="sng" dirty="0">
                  <a:solidFill>
                    <a:srgbClr val="55C2D2"/>
                  </a:solidFill>
                  <a:uFill>
                    <a:solidFill>
                      <a:schemeClr val="bg1"/>
                    </a:solidFill>
                  </a:uFill>
                  <a:latin typeface="+mj-lt"/>
                  <a:hlinkClick r:id="rId21" action="ppaction://hlinksldjump">
                    <a:extLst>
                      <a:ext uri="{A12FA001-AC4F-418D-AE19-62706E023703}">
                        <ahyp:hlinkClr xmlns:ahyp="http://schemas.microsoft.com/office/drawing/2018/hyperlinkcolor" val="tx"/>
                      </a:ext>
                    </a:extLst>
                  </a:hlinkClick>
                </a:rPr>
                <a:t>CHAPTER 4: LUNG FUNCTION</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rPr>
                <a:t>4.1 	</a:t>
              </a:r>
              <a:r>
                <a:rPr lang="en-GB" sz="1000" u="sng" dirty="0">
                  <a:solidFill>
                    <a:srgbClr val="404040"/>
                  </a:solidFill>
                  <a:uFill>
                    <a:solidFill>
                      <a:schemeClr val="bg1"/>
                    </a:solidFill>
                  </a:uFill>
                  <a:latin typeface="+mj-lt"/>
                  <a:hlinkClick r:id="rId18" action="ppaction://hlinksldjump">
                    <a:extLst>
                      <a:ext uri="{A12FA001-AC4F-418D-AE19-62706E023703}">
                        <ahyp:hlinkClr xmlns:ahyp="http://schemas.microsoft.com/office/drawing/2018/hyperlinkcolor" val="tx"/>
                      </a:ext>
                    </a:extLst>
                  </a:hlinkClick>
                </a:rPr>
                <a:t>FEV1pp in children 6-11 years old</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rPr>
                <a:t>4.2 	</a:t>
              </a:r>
              <a:r>
                <a:rPr lang="en-GB" sz="1000" u="sng" dirty="0">
                  <a:solidFill>
                    <a:srgbClr val="404040"/>
                  </a:solidFill>
                  <a:uFill>
                    <a:solidFill>
                      <a:schemeClr val="bg1"/>
                    </a:solidFill>
                  </a:uFill>
                  <a:latin typeface="+mj-lt"/>
                  <a:hlinkClick r:id="rId22" action="ppaction://hlinksldjump">
                    <a:extLst>
                      <a:ext uri="{A12FA001-AC4F-418D-AE19-62706E023703}">
                        <ahyp:hlinkClr xmlns:ahyp="http://schemas.microsoft.com/office/drawing/2018/hyperlinkcolor" val="tx"/>
                      </a:ext>
                    </a:extLst>
                  </a:hlinkClick>
                </a:rPr>
                <a:t>FEV1pp in adolescents </a:t>
              </a:r>
              <a:r>
                <a:rPr lang="en-GB" sz="1000" u="sng" dirty="0">
                  <a:solidFill>
                    <a:srgbClr val="404040"/>
                  </a:solidFill>
                  <a:uFill>
                    <a:solidFill>
                      <a:schemeClr val="bg1"/>
                    </a:solidFill>
                  </a:uFill>
                  <a:latin typeface="+mj-lt"/>
                </a:rPr>
                <a:t>12-17 years old</a:t>
              </a:r>
            </a:p>
            <a:p>
              <a:pPr marL="269875" indent="-269875">
                <a:tabLst>
                  <a:tab pos="269875" algn="l"/>
                </a:tabLst>
              </a:pPr>
              <a:r>
                <a:rPr lang="en-GB" sz="1000" u="sng" dirty="0">
                  <a:solidFill>
                    <a:srgbClr val="404040"/>
                  </a:solidFill>
                  <a:uFill>
                    <a:solidFill>
                      <a:schemeClr val="bg1"/>
                    </a:solidFill>
                  </a:uFill>
                  <a:latin typeface="+mj-lt"/>
                </a:rPr>
                <a:t>4.3 	</a:t>
              </a:r>
              <a:r>
                <a:rPr lang="en-GB" sz="1000" u="sng" dirty="0">
                  <a:solidFill>
                    <a:srgbClr val="404040"/>
                  </a:solidFill>
                  <a:uFill>
                    <a:solidFill>
                      <a:schemeClr val="bg1"/>
                    </a:solidFill>
                  </a:uFill>
                  <a:latin typeface="+mj-lt"/>
                  <a:hlinkClick r:id="rId22" action="ppaction://hlinksldjump">
                    <a:extLst>
                      <a:ext uri="{A12FA001-AC4F-418D-AE19-62706E023703}">
                        <ahyp:hlinkClr xmlns:ahyp="http://schemas.microsoft.com/office/drawing/2018/hyperlinkcolor" val="tx"/>
                      </a:ext>
                    </a:extLst>
                  </a:hlinkClick>
                </a:rPr>
                <a:t>FEV1pp in adults </a:t>
              </a:r>
              <a:r>
                <a:rPr lang="en-GB" sz="1000" u="sng" dirty="0">
                  <a:solidFill>
                    <a:srgbClr val="404040"/>
                  </a:solidFill>
                  <a:uFill>
                    <a:solidFill>
                      <a:schemeClr val="bg1"/>
                    </a:solidFill>
                  </a:uFill>
                  <a:latin typeface="+mj-lt"/>
                </a:rPr>
                <a:t>18-39 years old</a:t>
              </a:r>
            </a:p>
            <a:p>
              <a:pPr marL="269875" indent="-269875">
                <a:tabLst>
                  <a:tab pos="269875" algn="l"/>
                </a:tabLst>
              </a:pPr>
              <a:r>
                <a:rPr lang="en-GB" sz="1000" u="sng" dirty="0">
                  <a:solidFill>
                    <a:srgbClr val="404040"/>
                  </a:solidFill>
                  <a:uFill>
                    <a:solidFill>
                      <a:schemeClr val="bg1"/>
                    </a:solidFill>
                  </a:uFill>
                  <a:latin typeface="+mj-lt"/>
                </a:rPr>
                <a:t>4.4 	</a:t>
              </a:r>
              <a:r>
                <a:rPr lang="en-GB" sz="1000" u="sng" dirty="0">
                  <a:solidFill>
                    <a:srgbClr val="404040"/>
                  </a:solidFill>
                  <a:uFill>
                    <a:solidFill>
                      <a:schemeClr val="bg1"/>
                    </a:solidFill>
                  </a:uFill>
                  <a:latin typeface="+mj-lt"/>
                  <a:hlinkClick r:id="rId22" action="ppaction://hlinksldjump">
                    <a:extLst>
                      <a:ext uri="{A12FA001-AC4F-418D-AE19-62706E023703}">
                        <ahyp:hlinkClr xmlns:ahyp="http://schemas.microsoft.com/office/drawing/2018/hyperlinkcolor" val="tx"/>
                      </a:ext>
                    </a:extLst>
                  </a:hlinkClick>
                </a:rPr>
                <a:t>FEV1pp in adults </a:t>
              </a:r>
              <a:r>
                <a:rPr lang="en-GB" sz="1000" u="sng" dirty="0">
                  <a:solidFill>
                    <a:srgbClr val="404040"/>
                  </a:solidFill>
                  <a:uFill>
                    <a:solidFill>
                      <a:schemeClr val="bg1"/>
                    </a:solidFill>
                  </a:uFill>
                  <a:latin typeface="+mj-lt"/>
                </a:rPr>
                <a:t>aged 40 and older</a:t>
              </a:r>
            </a:p>
            <a:p>
              <a:pPr marL="269875" indent="-269875">
                <a:tabLst>
                  <a:tab pos="269875" algn="l"/>
                </a:tabLst>
              </a:pPr>
              <a:r>
                <a:rPr lang="en-GB" sz="1000" u="sng" dirty="0">
                  <a:solidFill>
                    <a:srgbClr val="404040"/>
                  </a:solidFill>
                  <a:uFill>
                    <a:solidFill>
                      <a:schemeClr val="bg1"/>
                    </a:solidFill>
                  </a:uFill>
                  <a:latin typeface="+mj-lt"/>
                </a:rPr>
                <a:t>4.5 	</a:t>
              </a:r>
              <a:r>
                <a:rPr lang="en-GB" sz="1000" u="sng" dirty="0">
                  <a:solidFill>
                    <a:srgbClr val="404040"/>
                  </a:solidFill>
                  <a:uFill>
                    <a:solidFill>
                      <a:schemeClr val="bg1"/>
                    </a:solidFill>
                  </a:uFill>
                  <a:latin typeface="+mj-lt"/>
                  <a:hlinkClick r:id="rId23" action="ppaction://hlinksldjump">
                    <a:extLst>
                      <a:ext uri="{A12FA001-AC4F-418D-AE19-62706E023703}">
                        <ahyp:hlinkClr xmlns:ahyp="http://schemas.microsoft.com/office/drawing/2018/hyperlinkcolor" val="tx"/>
                      </a:ext>
                    </a:extLst>
                  </a:hlinkClick>
                </a:rPr>
                <a:t>Median FEV1pp by age group and by country</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24" action="ppaction://hlinksldjump">
                    <a:extLst>
                      <a:ext uri="{A12FA001-AC4F-418D-AE19-62706E023703}">
                        <ahyp:hlinkClr xmlns:ahyp="http://schemas.microsoft.com/office/drawing/2018/hyperlinkcolor" val="tx"/>
                      </a:ext>
                    </a:extLst>
                  </a:hlinkClick>
                </a:rPr>
                <a:t>4.6 	FEV1pp by severity in children 6-11 years old</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24" action="ppaction://hlinksldjump">
                    <a:extLst>
                      <a:ext uri="{A12FA001-AC4F-418D-AE19-62706E023703}">
                        <ahyp:hlinkClr xmlns:ahyp="http://schemas.microsoft.com/office/drawing/2018/hyperlinkcolor" val="tx"/>
                      </a:ext>
                    </a:extLst>
                  </a:hlinkClick>
                </a:rPr>
                <a:t>4.7 	FEV1pp by severity in adolescents 12-17 years old</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25" action="ppaction://hlinksldjump">
                    <a:extLst>
                      <a:ext uri="{A12FA001-AC4F-418D-AE19-62706E023703}">
                        <ahyp:hlinkClr xmlns:ahyp="http://schemas.microsoft.com/office/drawing/2018/hyperlinkcolor" val="tx"/>
                      </a:ext>
                    </a:extLst>
                  </a:hlinkClick>
                </a:rPr>
                <a:t>4.8 	FEV1pp by severity in young adults 18-39 years old</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26" action="ppaction://hlinksldjump">
                    <a:extLst>
                      <a:ext uri="{A12FA001-AC4F-418D-AE19-62706E023703}">
                        <ahyp:hlinkClr xmlns:ahyp="http://schemas.microsoft.com/office/drawing/2018/hyperlinkcolor" val="tx"/>
                      </a:ext>
                    </a:extLst>
                  </a:hlinkClick>
                </a:rPr>
                <a:t>4.9 	FEV1pp by severity in adults over 40</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27" action="ppaction://hlinksldjump">
                    <a:extLst>
                      <a:ext uri="{A12FA001-AC4F-418D-AE19-62706E023703}">
                        <ahyp:hlinkClr xmlns:ahyp="http://schemas.microsoft.com/office/drawing/2018/hyperlinkcolor" val="tx"/>
                      </a:ext>
                    </a:extLst>
                  </a:hlinkClick>
                </a:rPr>
                <a:t>4.10 	Median FEV1pp by age group over time</a:t>
              </a:r>
              <a:endParaRPr lang="en-GB" sz="1000" u="sng" dirty="0">
                <a:solidFill>
                  <a:srgbClr val="404040"/>
                </a:solidFill>
                <a:uFill>
                  <a:solidFill>
                    <a:schemeClr val="bg1"/>
                  </a:solidFill>
                </a:uFill>
                <a:latin typeface="+mj-lt"/>
              </a:endParaRPr>
            </a:p>
            <a:p>
              <a:pPr marL="269875" indent="-269875">
                <a:tabLst>
                  <a:tab pos="269875" algn="l"/>
                </a:tabLst>
              </a:pPr>
              <a:endParaRPr lang="en-GB" sz="1000" u="sng" dirty="0">
                <a:solidFill>
                  <a:srgbClr val="404040"/>
                </a:solidFill>
                <a:uFill>
                  <a:solidFill>
                    <a:schemeClr val="bg1"/>
                  </a:solidFill>
                </a:uFill>
                <a:latin typeface="+mj-lt"/>
              </a:endParaRPr>
            </a:p>
            <a:p>
              <a:pPr marL="269875" indent="-269875">
                <a:tabLst>
                  <a:tab pos="269875" algn="l"/>
                </a:tabLst>
              </a:pPr>
              <a:endParaRPr lang="en-GB" sz="1000" u="sng" dirty="0">
                <a:solidFill>
                  <a:srgbClr val="404040"/>
                </a:solidFill>
                <a:uFill>
                  <a:solidFill>
                    <a:schemeClr val="bg1"/>
                  </a:solidFill>
                </a:uFill>
                <a:latin typeface="+mj-lt"/>
              </a:endParaRPr>
            </a:p>
            <a:p>
              <a:pPr marL="269875" indent="-269875">
                <a:tabLst>
                  <a:tab pos="269875" algn="l"/>
                </a:tabLst>
              </a:pPr>
              <a:endParaRPr lang="en-GB" sz="900" u="sng" dirty="0">
                <a:solidFill>
                  <a:schemeClr val="tx1">
                    <a:lumMod val="75000"/>
                    <a:lumOff val="25000"/>
                  </a:schemeClr>
                </a:solidFill>
                <a:uFill>
                  <a:solidFill>
                    <a:schemeClr val="bg1"/>
                  </a:solidFill>
                </a:uFill>
                <a:latin typeface="+mj-lt"/>
              </a:endParaRPr>
            </a:p>
          </p:txBody>
        </p:sp>
        <p:sp>
          <p:nvSpPr>
            <p:cNvPr id="8" name="TextBox 7">
              <a:extLst>
                <a:ext uri="{FF2B5EF4-FFF2-40B4-BE49-F238E27FC236}">
                  <a16:creationId xmlns:a16="http://schemas.microsoft.com/office/drawing/2014/main" id="{D3FB316A-7F46-26C0-6168-77680016CC92}"/>
                </a:ext>
              </a:extLst>
            </p:cNvPr>
            <p:cNvSpPr txBox="1">
              <a:spLocks/>
            </p:cNvSpPr>
            <p:nvPr/>
          </p:nvSpPr>
          <p:spPr>
            <a:xfrm>
              <a:off x="3019245" y="486792"/>
              <a:ext cx="3028130" cy="6219516"/>
            </a:xfrm>
            <a:prstGeom prst="rect">
              <a:avLst/>
            </a:prstGeom>
            <a:noFill/>
          </p:spPr>
          <p:txBody>
            <a:bodyPr wrap="square" rIns="126000">
              <a:noAutofit/>
            </a:bodyPr>
            <a:lstStyle/>
            <a:p>
              <a:pPr algn="just"/>
              <a:r>
                <a:rPr lang="en-GB" sz="1100" b="1" u="sng" dirty="0">
                  <a:solidFill>
                    <a:srgbClr val="55C2D2"/>
                  </a:solidFill>
                  <a:uFill>
                    <a:solidFill>
                      <a:schemeClr val="bg1"/>
                    </a:solidFill>
                  </a:uFill>
                  <a:latin typeface="+mj-lt"/>
                  <a:hlinkClick r:id="rId28" action="ppaction://hlinksldjump">
                    <a:extLst>
                      <a:ext uri="{A12FA001-AC4F-418D-AE19-62706E023703}">
                        <ahyp:hlinkClr xmlns:ahyp="http://schemas.microsoft.com/office/drawing/2018/hyperlinkcolor" val="tx"/>
                      </a:ext>
                    </a:extLst>
                  </a:hlinkClick>
                </a:rPr>
                <a:t>CHAPTER 5: MICROBIOLOGY</a:t>
              </a:r>
              <a:r>
                <a:rPr lang="en-GB" sz="1100" b="1" u="sng" dirty="0">
                  <a:solidFill>
                    <a:srgbClr val="55C2D2"/>
                  </a:solidFill>
                  <a:uFill>
                    <a:solidFill>
                      <a:schemeClr val="bg1"/>
                    </a:solidFill>
                  </a:uFill>
                  <a:latin typeface="+mj-lt"/>
                </a:rPr>
                <a:t> </a:t>
              </a:r>
            </a:p>
            <a:p>
              <a:pPr algn="just">
                <a:tabLst>
                  <a:tab pos="269875" algn="l"/>
                </a:tabLst>
              </a:pPr>
              <a:r>
                <a:rPr lang="en-GB" sz="1000" u="sng" dirty="0">
                  <a:solidFill>
                    <a:schemeClr val="tx1">
                      <a:lumMod val="75000"/>
                      <a:lumOff val="25000"/>
                    </a:schemeClr>
                  </a:solidFill>
                  <a:uFill>
                    <a:solidFill>
                      <a:schemeClr val="bg1"/>
                    </a:solidFill>
                  </a:uFill>
                  <a:latin typeface="+mj-lt"/>
                  <a:hlinkClick r:id="rId29" action="ppaction://hlinksldjump">
                    <a:extLst>
                      <a:ext uri="{A12FA001-AC4F-418D-AE19-62706E023703}">
                        <ahyp:hlinkClr xmlns:ahyp="http://schemas.microsoft.com/office/drawing/2018/hyperlinkcolor" val="tx"/>
                      </a:ext>
                    </a:extLst>
                  </a:hlinkClick>
                </a:rPr>
                <a:t>5.1 	Chronic Pseudomonas aeruginosa</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30" action="ppaction://hlinksldjump">
                    <a:extLst>
                      <a:ext uri="{A12FA001-AC4F-418D-AE19-62706E023703}">
                        <ahyp:hlinkClr xmlns:ahyp="http://schemas.microsoft.com/office/drawing/2018/hyperlinkcolor" val="tx"/>
                      </a:ext>
                    </a:extLst>
                  </a:hlinkClick>
                </a:rPr>
                <a:t>5.2 	Chronic Burkholderia cepacia complex specie</a:t>
              </a:r>
              <a:r>
                <a:rPr lang="en-GB" sz="1000" u="sng" dirty="0">
                  <a:solidFill>
                    <a:schemeClr val="tx1">
                      <a:lumMod val="75000"/>
                      <a:lumOff val="25000"/>
                    </a:schemeClr>
                  </a:solidFill>
                  <a:uFill>
                    <a:solidFill>
                      <a:schemeClr val="bg1"/>
                    </a:solidFill>
                  </a:uFill>
                  <a:latin typeface="+mj-lt"/>
                </a:rPr>
                <a:t>s</a:t>
              </a:r>
            </a:p>
            <a:p>
              <a:pPr algn="just">
                <a:tabLst>
                  <a:tab pos="269875" algn="l"/>
                </a:tabLst>
              </a:pPr>
              <a:r>
                <a:rPr lang="en-GB" sz="1000" u="sng" dirty="0">
                  <a:solidFill>
                    <a:schemeClr val="tx1">
                      <a:lumMod val="75000"/>
                      <a:lumOff val="25000"/>
                    </a:schemeClr>
                  </a:solidFill>
                  <a:uFill>
                    <a:solidFill>
                      <a:schemeClr val="bg1"/>
                    </a:solidFill>
                  </a:uFill>
                  <a:latin typeface="+mj-lt"/>
                  <a:hlinkClick r:id="rId31" action="ppaction://hlinksldjump">
                    <a:extLst>
                      <a:ext uri="{A12FA001-AC4F-418D-AE19-62706E023703}">
                        <ahyp:hlinkClr xmlns:ahyp="http://schemas.microsoft.com/office/drawing/2018/hyperlinkcolor" val="tx"/>
                      </a:ext>
                    </a:extLst>
                  </a:hlinkClick>
                </a:rPr>
                <a:t>5.3 	Prevalence of Haemophilus influenzae</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32" action="ppaction://hlinksldjump">
                    <a:extLst>
                      <a:ext uri="{A12FA001-AC4F-418D-AE19-62706E023703}">
                        <ahyp:hlinkClr xmlns:ahyp="http://schemas.microsoft.com/office/drawing/2018/hyperlinkcolor" val="tx"/>
                      </a:ext>
                    </a:extLst>
                  </a:hlinkClick>
                </a:rPr>
                <a:t>5.4 	Chronic Methicillin sensitive Staphylococcus 	aureus</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33" action="ppaction://hlinksldjump">
                    <a:extLst>
                      <a:ext uri="{A12FA001-AC4F-418D-AE19-62706E023703}">
                        <ahyp:hlinkClr xmlns:ahyp="http://schemas.microsoft.com/office/drawing/2018/hyperlinkcolor" val="tx"/>
                      </a:ext>
                    </a:extLst>
                  </a:hlinkClick>
                </a:rPr>
                <a:t>5.5 	Prevalence of Methicillin resistant </a:t>
              </a:r>
              <a:r>
                <a:rPr lang="en-GB" sz="1000" u="sng" dirty="0">
                  <a:solidFill>
                    <a:schemeClr val="tx1">
                      <a:lumMod val="75000"/>
                      <a:lumOff val="25000"/>
                    </a:schemeClr>
                  </a:solidFill>
                  <a:uFill>
                    <a:solidFill>
                      <a:schemeClr val="bg1"/>
                    </a:solidFill>
                  </a:uFill>
                  <a:latin typeface="+mj-lt"/>
                </a:rPr>
                <a:t>	Staphylococcus </a:t>
              </a:r>
              <a:r>
                <a:rPr lang="en-GB" sz="1000" u="sng" dirty="0" err="1">
                  <a:solidFill>
                    <a:schemeClr val="tx1">
                      <a:lumMod val="75000"/>
                      <a:lumOff val="25000"/>
                    </a:schemeClr>
                  </a:solidFill>
                  <a:uFill>
                    <a:solidFill>
                      <a:schemeClr val="bg1"/>
                    </a:solidFill>
                  </a:uFill>
                  <a:latin typeface="+mj-lt"/>
                </a:rPr>
                <a:t>auerus</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34" action="ppaction://hlinksldjump">
                    <a:extLst>
                      <a:ext uri="{A12FA001-AC4F-418D-AE19-62706E023703}">
                        <ahyp:hlinkClr xmlns:ahyp="http://schemas.microsoft.com/office/drawing/2018/hyperlinkcolor" val="tx"/>
                      </a:ext>
                    </a:extLst>
                  </a:hlinkClick>
                </a:rPr>
                <a:t>5.6 	Prevalence of Stenotrophomonas maltophilia</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35" action="ppaction://hlinksldjump">
                    <a:extLst>
                      <a:ext uri="{A12FA001-AC4F-418D-AE19-62706E023703}">
                        <ahyp:hlinkClr xmlns:ahyp="http://schemas.microsoft.com/office/drawing/2018/hyperlinkcolor" val="tx"/>
                      </a:ext>
                    </a:extLst>
                  </a:hlinkClick>
                </a:rPr>
                <a:t>5.7 	Prevalence of Achromobacter species</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26" action="ppaction://hlinksldjump">
                    <a:extLst>
                      <a:ext uri="{A12FA001-AC4F-418D-AE19-62706E023703}">
                        <ahyp:hlinkClr xmlns:ahyp="http://schemas.microsoft.com/office/drawing/2018/hyperlinkcolor" val="tx"/>
                      </a:ext>
                    </a:extLst>
                  </a:hlinkClick>
                </a:rPr>
                <a:t>5.8 	Pseudomonas aeruginosa infection decrease over time</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26" action="ppaction://hlinksldjump">
                    <a:extLst>
                      <a:ext uri="{A12FA001-AC4F-418D-AE19-62706E023703}">
                        <ahyp:hlinkClr xmlns:ahyp="http://schemas.microsoft.com/office/drawing/2018/hyperlinkcolor" val="tx"/>
                      </a:ext>
                    </a:extLst>
                  </a:hlinkClick>
                </a:rPr>
                <a:t>5.9 	</a:t>
              </a:r>
              <a:r>
                <a:rPr lang="en-GB" sz="1000" u="sng" dirty="0">
                  <a:solidFill>
                    <a:schemeClr val="tx1">
                      <a:lumMod val="75000"/>
                      <a:lumOff val="25000"/>
                    </a:schemeClr>
                  </a:solidFill>
                  <a:uFill>
                    <a:solidFill>
                      <a:schemeClr val="bg1"/>
                    </a:solidFill>
                  </a:uFill>
                  <a:latin typeface="+mj-lt"/>
                  <a:hlinkClick r:id="rId32" action="ppaction://hlinksldjump">
                    <a:extLst>
                      <a:ext uri="{A12FA001-AC4F-418D-AE19-62706E023703}">
                        <ahyp:hlinkClr xmlns:ahyp="http://schemas.microsoft.com/office/drawing/2018/hyperlinkcolor" val="tx"/>
                      </a:ext>
                    </a:extLst>
                  </a:hlinkClick>
                </a:rPr>
                <a:t>Methicillin sensitive Staphylococcus 	aureus</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26" action="ppaction://hlinksldjump">
                    <a:extLst>
                      <a:ext uri="{A12FA001-AC4F-418D-AE19-62706E023703}">
                        <ahyp:hlinkClr xmlns:ahyp="http://schemas.microsoft.com/office/drawing/2018/hyperlinkcolor" val="tx"/>
                      </a:ext>
                    </a:extLst>
                  </a:hlinkClick>
                </a:rPr>
                <a:t>	infection decrease over time</a:t>
              </a:r>
              <a:endParaRPr lang="en-GB" sz="1000" u="sng" dirty="0">
                <a:solidFill>
                  <a:schemeClr val="tx1">
                    <a:lumMod val="75000"/>
                    <a:lumOff val="25000"/>
                  </a:schemeClr>
                </a:solidFill>
                <a:uFill>
                  <a:solidFill>
                    <a:schemeClr val="bg1"/>
                  </a:solidFill>
                </a:uFill>
                <a:latin typeface="+mj-lt"/>
              </a:endParaRPr>
            </a:p>
            <a:p>
              <a:pPr algn="just"/>
              <a:endParaRPr lang="en-GB" sz="1000" u="sng" dirty="0">
                <a:solidFill>
                  <a:schemeClr val="tx1">
                    <a:lumMod val="75000"/>
                    <a:lumOff val="25000"/>
                  </a:schemeClr>
                </a:solidFill>
                <a:uFill>
                  <a:solidFill>
                    <a:schemeClr val="bg1"/>
                  </a:solidFill>
                </a:uFill>
                <a:latin typeface="+mj-lt"/>
                <a:hlinkClick r:id="rId36" action="ppaction://hlinksldjump">
                  <a:extLst>
                    <a:ext uri="{A12FA001-AC4F-418D-AE19-62706E023703}">
                      <ahyp:hlinkClr xmlns:ahyp="http://schemas.microsoft.com/office/drawing/2018/hyperlinkcolor" val="tx"/>
                    </a:ext>
                  </a:extLst>
                </a:hlinkClick>
              </a:endParaRPr>
            </a:p>
            <a:p>
              <a:pPr algn="just"/>
              <a:r>
                <a:rPr lang="en-GB" sz="1100" b="1" u="sng" dirty="0">
                  <a:solidFill>
                    <a:srgbClr val="55C2D2"/>
                  </a:solidFill>
                  <a:uFill>
                    <a:solidFill>
                      <a:schemeClr val="bg1"/>
                    </a:solidFill>
                  </a:uFill>
                  <a:latin typeface="+mj-lt"/>
                  <a:hlinkClick r:id="rId36" action="ppaction://hlinksldjump">
                    <a:extLst>
                      <a:ext uri="{A12FA001-AC4F-418D-AE19-62706E023703}">
                        <ahyp:hlinkClr xmlns:ahyp="http://schemas.microsoft.com/office/drawing/2018/hyperlinkcolor" val="tx"/>
                      </a:ext>
                    </a:extLst>
                  </a:hlinkClick>
                </a:rPr>
                <a:t>CHAPTER 6: NUTRITION</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37" action="ppaction://hlinksldjump">
                    <a:extLst>
                      <a:ext uri="{A12FA001-AC4F-418D-AE19-62706E023703}">
                        <ahyp:hlinkClr xmlns:ahyp="http://schemas.microsoft.com/office/drawing/2018/hyperlinkcolor" val="tx"/>
                      </a:ext>
                    </a:extLst>
                  </a:hlinkClick>
                </a:rPr>
                <a:t>6.1 	Use of pancreatic enzymes</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38" action="ppaction://hlinksldjump">
                    <a:extLst>
                      <a:ext uri="{A12FA001-AC4F-418D-AE19-62706E023703}">
                        <ahyp:hlinkClr xmlns:ahyp="http://schemas.microsoft.com/office/drawing/2018/hyperlinkcolor" val="tx"/>
                      </a:ext>
                    </a:extLst>
                  </a:hlinkClick>
                </a:rPr>
                <a:t>6.2 	Median BMI z-score for children and adolescents 2-17 years old, by country</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39" action="ppaction://hlinksldjump">
                    <a:extLst>
                      <a:ext uri="{A12FA001-AC4F-418D-AE19-62706E023703}">
                        <ahyp:hlinkClr xmlns:ahyp="http://schemas.microsoft.com/office/drawing/2018/hyperlinkcolor" val="tx"/>
                      </a:ext>
                    </a:extLst>
                  </a:hlinkClick>
                </a:rPr>
                <a:t>6.3 	Proportion of children and adolescents 2–17 years old who are underweight, by sex and by country </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40" action="ppaction://hlinksldjump">
                    <a:extLst>
                      <a:ext uri="{A12FA001-AC4F-418D-AE19-62706E023703}">
                        <ahyp:hlinkClr xmlns:ahyp="http://schemas.microsoft.com/office/drawing/2018/hyperlinkcolor" val="tx"/>
                      </a:ext>
                    </a:extLst>
                  </a:hlinkClick>
                </a:rPr>
                <a:t>6.4 	Proportion of adults 18 and older with BMI&lt;20,  by sex and by country</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41" action="ppaction://hlinksldjump">
                    <a:extLst>
                      <a:ext uri="{A12FA001-AC4F-418D-AE19-62706E023703}">
                        <ahyp:hlinkClr xmlns:ahyp="http://schemas.microsoft.com/office/drawing/2018/hyperlinkcolor" val="tx"/>
                      </a:ext>
                    </a:extLst>
                  </a:hlinkClick>
                </a:rPr>
                <a:t>6.5 	Median z-score for BMI by age group in 2014, 2019 and 202</a:t>
              </a:r>
              <a:r>
                <a:rPr lang="en-GB" sz="1000" u="sng" dirty="0">
                  <a:solidFill>
                    <a:schemeClr val="tx1">
                      <a:lumMod val="75000"/>
                      <a:lumOff val="25000"/>
                    </a:schemeClr>
                  </a:solidFill>
                  <a:uFill>
                    <a:solidFill>
                      <a:schemeClr val="bg1"/>
                    </a:solidFill>
                  </a:uFill>
                  <a:latin typeface="+mj-lt"/>
                </a:rPr>
                <a:t>4</a:t>
              </a:r>
            </a:p>
            <a:p>
              <a:pPr algn="just"/>
              <a:endParaRPr lang="en-GB" sz="1000" u="sng" dirty="0">
                <a:solidFill>
                  <a:srgbClr val="55C2D2"/>
                </a:solidFill>
                <a:uFill>
                  <a:solidFill>
                    <a:schemeClr val="bg1"/>
                  </a:solidFill>
                </a:uFill>
                <a:latin typeface="+mj-lt"/>
                <a:hlinkClick r:id="rId42" action="ppaction://hlinksldjump">
                  <a:extLst>
                    <a:ext uri="{A12FA001-AC4F-418D-AE19-62706E023703}">
                      <ahyp:hlinkClr xmlns:ahyp="http://schemas.microsoft.com/office/drawing/2018/hyperlinkcolor" val="tx"/>
                    </a:ext>
                  </a:extLst>
                </a:hlinkClick>
              </a:endParaRPr>
            </a:p>
            <a:p>
              <a:pPr algn="just"/>
              <a:r>
                <a:rPr lang="en-GB" sz="1100" b="1" u="sng" dirty="0">
                  <a:solidFill>
                    <a:srgbClr val="55C2D2"/>
                  </a:solidFill>
                  <a:uFill>
                    <a:solidFill>
                      <a:schemeClr val="bg1"/>
                    </a:solidFill>
                  </a:uFill>
                  <a:latin typeface="+mj-lt"/>
                  <a:hlinkClick r:id="rId42" action="ppaction://hlinksldjump">
                    <a:extLst>
                      <a:ext uri="{A12FA001-AC4F-418D-AE19-62706E023703}">
                        <ahyp:hlinkClr xmlns:ahyp="http://schemas.microsoft.com/office/drawing/2018/hyperlinkcolor" val="tx"/>
                      </a:ext>
                    </a:extLst>
                  </a:hlinkClick>
                </a:rPr>
                <a:t>CHAPTER 7: COMPLICATIONS</a:t>
              </a:r>
              <a:endParaRPr lang="en-GB" sz="1100" b="1" u="sng" dirty="0">
                <a:solidFill>
                  <a:srgbClr val="55C2D2"/>
                </a:solidFill>
                <a:uFill>
                  <a:solidFill>
                    <a:schemeClr val="bg1"/>
                  </a:solidFill>
                </a:uFill>
                <a:latin typeface="+mj-lt"/>
              </a:endParaRPr>
            </a:p>
            <a:p>
              <a:pPr marL="269875" indent="-269875" algn="just">
                <a:tabLst>
                  <a:tab pos="269875" algn="l"/>
                </a:tabLst>
              </a:pPr>
              <a:r>
                <a:rPr lang="en-GB" sz="1000" u="sng" dirty="0">
                  <a:solidFill>
                    <a:schemeClr val="tx1">
                      <a:lumMod val="75000"/>
                      <a:lumOff val="25000"/>
                    </a:schemeClr>
                  </a:solidFill>
                  <a:uFill>
                    <a:solidFill>
                      <a:schemeClr val="bg1"/>
                    </a:solidFill>
                  </a:uFill>
                  <a:latin typeface="+mj-lt"/>
                  <a:hlinkClick r:id="rId43" action="ppaction://hlinksldjump">
                    <a:extLst>
                      <a:ext uri="{A12FA001-AC4F-418D-AE19-62706E023703}">
                        <ahyp:hlinkClr xmlns:ahyp="http://schemas.microsoft.com/office/drawing/2018/hyperlinkcolor" val="tx"/>
                      </a:ext>
                    </a:extLst>
                  </a:hlinkClick>
                </a:rPr>
                <a:t>7.1 	</a:t>
              </a:r>
              <a:r>
                <a:rPr lang="en-GB" sz="1000" u="sng" dirty="0">
                  <a:solidFill>
                    <a:schemeClr val="tx1">
                      <a:lumMod val="75000"/>
                      <a:lumOff val="25000"/>
                    </a:schemeClr>
                  </a:solidFill>
                  <a:uFill>
                    <a:solidFill>
                      <a:schemeClr val="bg1"/>
                    </a:solidFill>
                  </a:uFill>
                  <a:latin typeface="+mj-lt"/>
                </a:rPr>
                <a:t>Prevalence of at least 1 day on IV antibiotics at home and/or hospital in children and adults, by country</a:t>
              </a:r>
            </a:p>
            <a:p>
              <a:pPr algn="just">
                <a:tabLst>
                  <a:tab pos="269875" algn="l"/>
                </a:tabLst>
              </a:pPr>
              <a:r>
                <a:rPr lang="en-GB" sz="1000" u="sng" dirty="0">
                  <a:solidFill>
                    <a:schemeClr val="tx1">
                      <a:lumMod val="75000"/>
                      <a:lumOff val="25000"/>
                    </a:schemeClr>
                  </a:solidFill>
                  <a:uFill>
                    <a:solidFill>
                      <a:schemeClr val="bg1"/>
                    </a:solidFill>
                  </a:uFill>
                  <a:latin typeface="+mj-lt"/>
                  <a:hlinkClick r:id="rId43" action="ppaction://hlinksldjump">
                    <a:extLst>
                      <a:ext uri="{A12FA001-AC4F-418D-AE19-62706E023703}">
                        <ahyp:hlinkClr xmlns:ahyp="http://schemas.microsoft.com/office/drawing/2018/hyperlinkcolor" val="tx"/>
                      </a:ext>
                    </a:extLst>
                  </a:hlinkClick>
                </a:rPr>
                <a:t>7.2 	</a:t>
              </a: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rPr>
                <a:t>Prevalence of at least 1 day in hospital in children 	and adults, by country</a:t>
              </a:r>
            </a:p>
            <a:p>
              <a:pPr algn="just"/>
              <a:endParaRPr lang="en-GB" sz="1000" dirty="0">
                <a:solidFill>
                  <a:schemeClr val="tx1">
                    <a:lumMod val="75000"/>
                    <a:lumOff val="25000"/>
                  </a:schemeClr>
                </a:solidFill>
                <a:latin typeface="+mj-lt"/>
              </a:endParaRPr>
            </a:p>
            <a:p>
              <a:pPr algn="just"/>
              <a:r>
                <a:rPr lang="en-GB" sz="1000" b="1" kern="100" dirty="0">
                  <a:solidFill>
                    <a:srgbClr val="55C2D2"/>
                  </a:solidFill>
                  <a:latin typeface="+mj-lt"/>
                  <a:ea typeface="Calibri" panose="020F0502020204030204" pitchFamily="34" charset="0"/>
                  <a:cs typeface="Calibri Light" panose="020F0302020204030204" pitchFamily="34" charset="0"/>
                </a:rPr>
                <a:t>CHAPTER 8:  THERAPIES</a:t>
              </a:r>
            </a:p>
            <a:p>
              <a:pPr algn="just">
                <a:tabLst>
                  <a:tab pos="269875" algn="l"/>
                </a:tabLs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8.1 	Use of inhaled hypertonic saline</a:t>
              </a:r>
            </a:p>
            <a:p>
              <a:pPr algn="just">
                <a:tabLst>
                  <a:tab pos="269875" algn="l"/>
                </a:tabLs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8.2 	Use of </a:t>
              </a:r>
              <a:r>
                <a:rPr lang="en-GB" sz="10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rhDNase</a:t>
              </a:r>
              <a:endPar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44" action="ppaction://hlinksldjump">
                    <a:extLst>
                      <a:ext uri="{A12FA001-AC4F-418D-AE19-62706E023703}">
                        <ahyp:hlinkClr xmlns:ahyp="http://schemas.microsoft.com/office/drawing/2018/hyperlinkcolor" val="tx"/>
                      </a:ext>
                    </a:extLst>
                  </a:hlinkClick>
                </a:rPr>
                <a:t>8.3 	Use of inhaled antibiotics</a:t>
              </a:r>
            </a:p>
            <a:p>
              <a:pPr algn="just">
                <a:tabLst>
                  <a:tab pos="269875" algn="l"/>
                </a:tabLst>
              </a:pPr>
              <a:r>
                <a:rPr lang="en-GB" sz="1000" u="sng" dirty="0">
                  <a:solidFill>
                    <a:schemeClr val="tx1">
                      <a:lumMod val="75000"/>
                      <a:lumOff val="25000"/>
                    </a:schemeClr>
                  </a:solidFill>
                  <a:uFill>
                    <a:solidFill>
                      <a:schemeClr val="bg1"/>
                    </a:solidFill>
                  </a:uFill>
                  <a:latin typeface="+mj-lt"/>
                  <a:hlinkClick r:id="rId44" action="ppaction://hlinksldjump">
                    <a:extLst>
                      <a:ext uri="{A12FA001-AC4F-418D-AE19-62706E023703}">
                        <ahyp:hlinkClr xmlns:ahyp="http://schemas.microsoft.com/office/drawing/2018/hyperlinkcolor" val="tx"/>
                      </a:ext>
                    </a:extLst>
                  </a:hlinkClick>
                </a:rPr>
                <a:t>8.4 	Use of bronchodilators</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45" action="ppaction://hlinksldjump">
                    <a:extLst>
                      <a:ext uri="{A12FA001-AC4F-418D-AE19-62706E023703}">
                        <ahyp:hlinkClr xmlns:ahyp="http://schemas.microsoft.com/office/drawing/2018/hyperlinkcolor" val="tx"/>
                      </a:ext>
                    </a:extLst>
                  </a:hlinkClick>
                </a:rPr>
                <a:t>8.5 	Use of macrolides</a:t>
              </a:r>
              <a:endParaRPr lang="en-GB" sz="1000" u="sng" dirty="0">
                <a:solidFill>
                  <a:schemeClr val="tx1">
                    <a:lumMod val="75000"/>
                    <a:lumOff val="25000"/>
                  </a:schemeClr>
                </a:solidFill>
                <a:uFill>
                  <a:solidFill>
                    <a:schemeClr val="bg1"/>
                  </a:solidFill>
                </a:uFill>
                <a:latin typeface="+mj-lt"/>
              </a:endParaRPr>
            </a:p>
            <a:p>
              <a:pPr>
                <a:tabLst>
                  <a:tab pos="269875" algn="l"/>
                </a:tabLst>
              </a:pPr>
              <a:endParaRPr lang="en-GB" sz="1000" u="sng" dirty="0">
                <a:solidFill>
                  <a:schemeClr val="tx1">
                    <a:lumMod val="75000"/>
                    <a:lumOff val="25000"/>
                  </a:schemeClr>
                </a:solidFill>
                <a:uFill>
                  <a:solidFill>
                    <a:schemeClr val="bg1"/>
                  </a:solidFill>
                </a:uFill>
                <a:latin typeface="+mj-lt"/>
              </a:endParaRPr>
            </a:p>
            <a:p>
              <a:pPr algn="just">
                <a:tabLst>
                  <a:tab pos="269875" algn="l"/>
                </a:tabLst>
              </a:pPr>
              <a:endPar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endPar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endParaRPr lang="en-GB" sz="825" dirty="0">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id="{A46591BE-6646-46B4-C134-24ED631B7BCD}"/>
                </a:ext>
              </a:extLst>
            </p:cNvPr>
            <p:cNvSpPr txBox="1">
              <a:spLocks/>
            </p:cNvSpPr>
            <p:nvPr/>
          </p:nvSpPr>
          <p:spPr>
            <a:xfrm>
              <a:off x="5954002" y="387828"/>
              <a:ext cx="3162943" cy="6180853"/>
            </a:xfrm>
            <a:prstGeom prst="rect">
              <a:avLst/>
            </a:prstGeom>
            <a:noFill/>
          </p:spPr>
          <p:txBody>
            <a:bodyPr wrap="square" rIns="126000">
              <a:noAutofit/>
            </a:bodyPr>
            <a:lstStyle/>
            <a:p>
              <a:pPr>
                <a:tabLst>
                  <a:tab pos="269875" algn="l"/>
                </a:tabLst>
              </a:pPr>
              <a:r>
                <a:rPr lang="en-GB" sz="1000" u="sng" dirty="0">
                  <a:solidFill>
                    <a:schemeClr val="tx1">
                      <a:lumMod val="75000"/>
                      <a:lumOff val="25000"/>
                    </a:schemeClr>
                  </a:solidFill>
                  <a:uFill>
                    <a:solidFill>
                      <a:schemeClr val="bg1"/>
                    </a:solidFill>
                  </a:uFill>
                  <a:latin typeface="+mj-lt"/>
                  <a:hlinkClick r:id="rId46" action="ppaction://hlinksldjump">
                    <a:extLst>
                      <a:ext uri="{A12FA001-AC4F-418D-AE19-62706E023703}">
                        <ahyp:hlinkClr xmlns:ahyp="http://schemas.microsoft.com/office/drawing/2018/hyperlinkcolor" val="tx"/>
                      </a:ext>
                    </a:extLst>
                  </a:hlinkClick>
                </a:rPr>
                <a:t>8.6 	Use of</a:t>
              </a:r>
              <a:r>
                <a:rPr lang="en-GB" sz="1000" u="sng" dirty="0">
                  <a:solidFill>
                    <a:schemeClr val="tx1">
                      <a:lumMod val="75000"/>
                      <a:lumOff val="25000"/>
                    </a:schemeClr>
                  </a:solidFill>
                  <a:uFill>
                    <a:solidFill>
                      <a:schemeClr val="bg1"/>
                    </a:solidFill>
                  </a:uFill>
                  <a:latin typeface="+mj-lt"/>
                </a:rPr>
                <a:t> i</a:t>
              </a:r>
              <a:r>
                <a:rPr lang="en-GB" sz="1000" u="sng" dirty="0">
                  <a:solidFill>
                    <a:schemeClr val="tx1">
                      <a:lumMod val="75000"/>
                      <a:lumOff val="25000"/>
                    </a:schemeClr>
                  </a:solidFill>
                  <a:uFill>
                    <a:solidFill>
                      <a:schemeClr val="bg1"/>
                    </a:solidFill>
                  </a:uFill>
                  <a:latin typeface="+mj-lt"/>
                  <a:hlinkClick r:id="rId47" action="ppaction://hlinksldjump">
                    <a:extLst>
                      <a:ext uri="{A12FA001-AC4F-418D-AE19-62706E023703}">
                        <ahyp:hlinkClr xmlns:ahyp="http://schemas.microsoft.com/office/drawing/2018/hyperlinkcolor" val="tx"/>
                      </a:ext>
                    </a:extLst>
                  </a:hlinkClick>
                </a:rPr>
                <a:t>nhaled steroids</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48" action="ppaction://hlinksldjump">
                    <a:extLst>
                      <a:ext uri="{A12FA001-AC4F-418D-AE19-62706E023703}">
                        <ahyp:hlinkClr xmlns:ahyp="http://schemas.microsoft.com/office/drawing/2018/hyperlinkcolor" val="tx"/>
                      </a:ext>
                    </a:extLst>
                  </a:hlinkClick>
                </a:rPr>
                <a:t>8.7 	Use of oral steroids </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49" action="ppaction://hlinksldjump">
                    <a:extLst>
                      <a:ext uri="{A12FA001-AC4F-418D-AE19-62706E023703}">
                        <ahyp:hlinkClr xmlns:ahyp="http://schemas.microsoft.com/office/drawing/2018/hyperlinkcolor" val="tx"/>
                      </a:ext>
                    </a:extLst>
                  </a:hlinkClick>
                </a:rPr>
                <a:t>8.8 	Use of u</a:t>
              </a: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49" action="ppaction://hlinksldjump">
                    <a:extLst>
                      <a:ext uri="{A12FA001-AC4F-418D-AE19-62706E023703}">
                        <ahyp:hlinkClr xmlns:ahyp="http://schemas.microsoft.com/office/drawing/2018/hyperlinkcolor" val="tx"/>
                      </a:ext>
                    </a:extLst>
                  </a:hlinkClick>
                </a:rPr>
                <a:t>rsodeoxycholic acid</a:t>
              </a:r>
              <a:endPar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endParaRPr>
            </a:p>
            <a:p>
              <a:pPr>
                <a:tabLst>
                  <a:tab pos="269875" algn="l"/>
                </a:tabLst>
              </a:pP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50" action="ppaction://hlinksldjump">
                    <a:extLst>
                      <a:ext uri="{A12FA001-AC4F-418D-AE19-62706E023703}">
                        <ahyp:hlinkClr xmlns:ahyp="http://schemas.microsoft.com/office/drawing/2018/hyperlinkcolor" val="tx"/>
                      </a:ext>
                    </a:extLst>
                  </a:hlinkClick>
                </a:rPr>
                <a:t>8.9 	Use of proton pump inhibitors</a:t>
              </a:r>
              <a:endPar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endParaRPr>
            </a:p>
            <a:p>
              <a:pPr marL="269875" indent="-269875">
                <a:tabLst>
                  <a:tab pos="269875" algn="l"/>
                </a:tabLst>
              </a:pP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49" action="ppaction://hlinksldjump">
                    <a:extLst>
                      <a:ext uri="{A12FA001-AC4F-418D-AE19-62706E023703}">
                        <ahyp:hlinkClr xmlns:ahyp="http://schemas.microsoft.com/office/drawing/2018/hyperlinkcolor" val="tx"/>
                      </a:ext>
                    </a:extLst>
                  </a:hlinkClick>
                </a:rPr>
                <a:t>8.10 	CFTR modulator &amp; other medication in children and adolescents over time</a:t>
              </a:r>
              <a:endPar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endParaRPr>
            </a:p>
            <a:p>
              <a:pPr marL="269875" indent="-269875">
                <a:tabLst>
                  <a:tab pos="269875" algn="l"/>
                </a:tabLst>
              </a:pP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50" action="ppaction://hlinksldjump">
                    <a:extLst>
                      <a:ext uri="{A12FA001-AC4F-418D-AE19-62706E023703}">
                        <ahyp:hlinkClr xmlns:ahyp="http://schemas.microsoft.com/office/drawing/2018/hyperlinkcolor" val="tx"/>
                      </a:ext>
                    </a:extLst>
                  </a:hlinkClick>
                </a:rPr>
                <a:t>8.11 </a:t>
              </a: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rPr>
                <a:t>	CFTR modulator &amp; other medication in adults over time</a:t>
              </a:r>
            </a:p>
            <a:p>
              <a:pPr algn="just">
                <a:tabLst>
                  <a:tab pos="269875" algn="l"/>
                </a:tabLst>
              </a:pPr>
              <a:endParaRPr lang="en-GB" sz="1000" u="sng" dirty="0">
                <a:solidFill>
                  <a:srgbClr val="55C2D2"/>
                </a:solidFill>
                <a:uFill>
                  <a:solidFill>
                    <a:schemeClr val="bg1"/>
                  </a:solidFill>
                </a:uFill>
                <a:latin typeface="+mj-lt"/>
                <a:hlinkClick r:id="rId51" action="ppaction://hlinksldjump">
                  <a:extLst>
                    <a:ext uri="{A12FA001-AC4F-418D-AE19-62706E023703}">
                      <ahyp:hlinkClr xmlns:ahyp="http://schemas.microsoft.com/office/drawing/2018/hyperlinkcolor" val="tx"/>
                    </a:ext>
                  </a:extLst>
                </a:hlinkClick>
              </a:endParaRPr>
            </a:p>
            <a:p>
              <a:pPr algn="just">
                <a:tabLst>
                  <a:tab pos="269875" algn="l"/>
                </a:tabLst>
              </a:pPr>
              <a:r>
                <a:rPr lang="en-GB" sz="1100" b="1" u="sng" dirty="0">
                  <a:solidFill>
                    <a:srgbClr val="55C2D2"/>
                  </a:solidFill>
                  <a:uFill>
                    <a:solidFill>
                      <a:schemeClr val="bg1"/>
                    </a:solidFill>
                  </a:uFill>
                  <a:latin typeface="+mj-lt"/>
                  <a:hlinkClick r:id="rId51" action="ppaction://hlinksldjump">
                    <a:extLst>
                      <a:ext uri="{A12FA001-AC4F-418D-AE19-62706E023703}">
                        <ahyp:hlinkClr xmlns:ahyp="http://schemas.microsoft.com/office/drawing/2018/hyperlinkcolor" val="tx"/>
                      </a:ext>
                    </a:extLst>
                  </a:hlinkClick>
                </a:rPr>
                <a:t>CHAPTER 9: CFTR</a:t>
              </a:r>
              <a:r>
                <a:rPr lang="en-GB" sz="1100" b="1" u="sng" dirty="0">
                  <a:solidFill>
                    <a:srgbClr val="55C2D2"/>
                  </a:solidFill>
                  <a:uFill>
                    <a:solidFill>
                      <a:schemeClr val="bg1"/>
                    </a:solidFill>
                  </a:uFill>
                  <a:latin typeface="+mj-lt"/>
                </a:rPr>
                <a:t> MODULATOR THERAPIES</a:t>
              </a:r>
            </a:p>
            <a:p>
              <a:pPr>
                <a:tabLst>
                  <a:tab pos="269875" algn="l"/>
                </a:tabLst>
              </a:pPr>
              <a:r>
                <a:rPr lang="en-GB" sz="1000" u="sng" dirty="0">
                  <a:solidFill>
                    <a:schemeClr val="tx1">
                      <a:lumMod val="75000"/>
                      <a:lumOff val="25000"/>
                    </a:schemeClr>
                  </a:solidFill>
                  <a:uFill>
                    <a:solidFill>
                      <a:schemeClr val="bg1"/>
                    </a:solidFill>
                  </a:uFill>
                  <a:latin typeface="+mj-lt"/>
                </a:rPr>
                <a:t>9.1 	</a:t>
              </a:r>
              <a:r>
                <a:rPr lang="en-GB" sz="1000" u="sng" dirty="0">
                  <a:solidFill>
                    <a:srgbClr val="404040"/>
                  </a:solidFill>
                  <a:uFill>
                    <a:solidFill>
                      <a:schemeClr val="bg1"/>
                    </a:solidFill>
                  </a:uFill>
                  <a:latin typeface="+mj-lt"/>
                </a:rPr>
                <a:t>Ivacaftor</a:t>
              </a:r>
            </a:p>
            <a:p>
              <a:pPr>
                <a:tabLst>
                  <a:tab pos="269875" algn="l"/>
                </a:tabLst>
              </a:pPr>
              <a:r>
                <a:rPr lang="en-GB" sz="1000" u="sng" dirty="0">
                  <a:solidFill>
                    <a:srgbClr val="404040"/>
                  </a:solidFill>
                  <a:uFill>
                    <a:solidFill>
                      <a:schemeClr val="bg1"/>
                    </a:solidFill>
                  </a:uFill>
                  <a:latin typeface="+mj-lt"/>
                </a:rPr>
                <a:t>9.2 	Lumacaftor/ivacaftor</a:t>
              </a:r>
            </a:p>
            <a:p>
              <a:pPr>
                <a:tabLst>
                  <a:tab pos="269875" algn="l"/>
                </a:tabLst>
              </a:pPr>
              <a:r>
                <a:rPr lang="en-GB" sz="1000" u="sng" dirty="0">
                  <a:solidFill>
                    <a:srgbClr val="404040"/>
                  </a:solidFill>
                  <a:uFill>
                    <a:solidFill>
                      <a:schemeClr val="bg1"/>
                    </a:solidFill>
                  </a:uFill>
                  <a:latin typeface="+mj-lt"/>
                  <a:hlinkClick r:id="rId52" action="ppaction://hlinksldjump">
                    <a:extLst>
                      <a:ext uri="{A12FA001-AC4F-418D-AE19-62706E023703}">
                        <ahyp:hlinkClr xmlns:ahyp="http://schemas.microsoft.com/office/drawing/2018/hyperlinkcolor" val="tx"/>
                      </a:ext>
                    </a:extLst>
                  </a:hlinkClick>
                </a:rPr>
                <a:t>9.3 	Tezacaftor/ivacaftor </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53" action="ppaction://hlinksldjump">
                    <a:extLst>
                      <a:ext uri="{A12FA001-AC4F-418D-AE19-62706E023703}">
                        <ahyp:hlinkClr xmlns:ahyp="http://schemas.microsoft.com/office/drawing/2018/hyperlinkcolor" val="tx"/>
                      </a:ext>
                    </a:extLst>
                  </a:hlinkClick>
                </a:rPr>
                <a:t>9.4 	Elexacaftor/tezacaftor/ivacaftor</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54" action="ppaction://hlinksldjump">
                    <a:extLst>
                      <a:ext uri="{A12FA001-AC4F-418D-AE19-62706E023703}">
                        <ahyp:hlinkClr xmlns:ahyp="http://schemas.microsoft.com/office/drawing/2018/hyperlinkcolor" val="tx"/>
                      </a:ext>
                    </a:extLst>
                  </a:hlinkClick>
                </a:rPr>
                <a:t>9.5 	Eligibility and use of CFTR modulators in children</a:t>
              </a:r>
              <a:r>
                <a:rPr lang="en-GB" sz="1000" u="sng" dirty="0">
                  <a:solidFill>
                    <a:srgbClr val="404040"/>
                  </a:solidFill>
                  <a:uFill>
                    <a:solidFill>
                      <a:schemeClr val="bg1"/>
                    </a:solidFill>
                  </a:uFill>
                  <a:latin typeface="+mj-lt"/>
                </a:rPr>
                <a:t> 	and adolescents</a:t>
              </a:r>
            </a:p>
            <a:p>
              <a:pPr>
                <a:tabLst>
                  <a:tab pos="269875" algn="l"/>
                </a:tabLst>
              </a:pPr>
              <a:r>
                <a:rPr lang="en-GB" sz="1000" u="sng" dirty="0">
                  <a:solidFill>
                    <a:srgbClr val="404040"/>
                  </a:solidFill>
                  <a:uFill>
                    <a:solidFill>
                      <a:schemeClr val="bg1"/>
                    </a:solidFill>
                  </a:uFill>
                  <a:latin typeface="+mj-lt"/>
                  <a:hlinkClick r:id="rId55" action="ppaction://hlinksldjump">
                    <a:extLst>
                      <a:ext uri="{A12FA001-AC4F-418D-AE19-62706E023703}">
                        <ahyp:hlinkClr xmlns:ahyp="http://schemas.microsoft.com/office/drawing/2018/hyperlinkcolor" val="tx"/>
                      </a:ext>
                    </a:extLst>
                  </a:hlinkClick>
                </a:rPr>
                <a:t>9.6 	Eligibility and use of CFTR modulators in adults</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56" action="ppaction://hlinksldjump">
                    <a:extLst>
                      <a:ext uri="{A12FA001-AC4F-418D-AE19-62706E023703}">
                        <ahyp:hlinkClr xmlns:ahyp="http://schemas.microsoft.com/office/drawing/2018/hyperlinkcolor" val="tx"/>
                      </a:ext>
                    </a:extLst>
                  </a:hlinkClick>
                </a:rPr>
                <a:t>9.7 	</a:t>
              </a:r>
              <a:r>
                <a:rPr lang="en-GB" sz="1000" u="sng" kern="100" dirty="0">
                  <a:solidFill>
                    <a:srgbClr val="404040"/>
                  </a:solidFill>
                  <a:uFill>
                    <a:solidFill>
                      <a:schemeClr val="bg1"/>
                    </a:solidFill>
                  </a:uFill>
                  <a:latin typeface="+mj-lt"/>
                  <a:ea typeface="Calibri" panose="020F0502020204030204" pitchFamily="34" charset="0"/>
                  <a:cs typeface="Calibri Light" panose="020F0302020204030204" pitchFamily="34" charset="0"/>
                  <a:hlinkClick r:id="rId56" action="ppaction://hlinksldjump">
                    <a:extLst>
                      <a:ext uri="{A12FA001-AC4F-418D-AE19-62706E023703}">
                        <ahyp:hlinkClr xmlns:ahyp="http://schemas.microsoft.com/office/drawing/2018/hyperlinkcolor" val="tx"/>
                      </a:ext>
                    </a:extLst>
                  </a:hlinkClick>
                </a:rPr>
                <a:t>Use of CFTR modulator therapy from 2018 to 202</a:t>
              </a:r>
              <a:r>
                <a:rPr lang="en-GB" sz="1000" u="sng" kern="100" dirty="0">
                  <a:solidFill>
                    <a:srgbClr val="404040"/>
                  </a:solidFill>
                  <a:uFill>
                    <a:solidFill>
                      <a:schemeClr val="bg1"/>
                    </a:solidFill>
                  </a:uFill>
                  <a:latin typeface="+mj-lt"/>
                  <a:ea typeface="Calibri" panose="020F0502020204030204" pitchFamily="34" charset="0"/>
                  <a:cs typeface="Calibri Light" panose="020F0302020204030204" pitchFamily="34" charset="0"/>
                </a:rPr>
                <a:t>4</a:t>
              </a:r>
              <a:endParaRPr lang="en-GB" sz="1000" u="sng" dirty="0">
                <a:solidFill>
                  <a:srgbClr val="404040"/>
                </a:solidFill>
                <a:uFill>
                  <a:solidFill>
                    <a:schemeClr val="bg1"/>
                  </a:solidFill>
                </a:uFill>
                <a:latin typeface="+mj-lt"/>
              </a:endParaRPr>
            </a:p>
            <a:p>
              <a:pPr marL="0" marR="0" lvl="0" indent="0" algn="just" defTabSz="457200" rtl="0" eaLnBrk="1" fontAlgn="auto" latinLnBrk="0" hangingPunct="1">
                <a:lnSpc>
                  <a:spcPct val="100000"/>
                </a:lnSpc>
                <a:spcBef>
                  <a:spcPts val="0"/>
                </a:spcBef>
                <a:spcAft>
                  <a:spcPts val="0"/>
                </a:spcAft>
                <a:buClrTx/>
                <a:buSzTx/>
                <a:buFontTx/>
                <a:buNone/>
                <a:tabLst>
                  <a:tab pos="269875" algn="l"/>
                </a:tabLst>
                <a:defRPr/>
              </a:pPr>
              <a:endParaRPr kumimoji="0" lang="en-GB" sz="1000" b="0" i="0" u="sng" strike="noStrike" kern="1200" cap="none" spc="0" normalizeH="0" baseline="0" noProof="0" dirty="0">
                <a:ln>
                  <a:noFill/>
                </a:ln>
                <a:solidFill>
                  <a:srgbClr val="55C2D2"/>
                </a:solidFill>
                <a:effectLst/>
                <a:uLnTx/>
                <a:uFill>
                  <a:solidFill>
                    <a:schemeClr val="bg1"/>
                  </a:solidFill>
                </a:uFill>
                <a:latin typeface="Calibri Light" panose="020F0302020204030204"/>
                <a:ea typeface="+mn-ea"/>
                <a:cs typeface="+mn-cs"/>
                <a:hlinkClick r:id="rId52" action="ppaction://hlinksldjump">
                  <a:extLst>
                    <a:ext uri="{A12FA001-AC4F-418D-AE19-62706E023703}">
                      <ahyp:hlinkClr xmlns:ahyp="http://schemas.microsoft.com/office/drawing/2018/hyperlinkcolor" val="tx"/>
                    </a:ext>
                  </a:extLst>
                </a:hlinkClick>
              </a:endParaRPr>
            </a:p>
            <a:p>
              <a:pPr marL="0" marR="0" lvl="0" indent="0" algn="just" defTabSz="457200" rtl="0" eaLnBrk="1" fontAlgn="auto" latinLnBrk="0" hangingPunct="1">
                <a:lnSpc>
                  <a:spcPct val="100000"/>
                </a:lnSpc>
                <a:spcBef>
                  <a:spcPts val="0"/>
                </a:spcBef>
                <a:spcAft>
                  <a:spcPts val="0"/>
                </a:spcAft>
                <a:buClrTx/>
                <a:buSzTx/>
                <a:buFontTx/>
                <a:buNone/>
                <a:tabLst>
                  <a:tab pos="269875" algn="l"/>
                </a:tabLst>
                <a:defRPr/>
              </a:pPr>
              <a:r>
                <a:rPr kumimoji="0" lang="en-GB" sz="1100" b="1" i="0" u="sng" strike="noStrike" kern="1200" cap="none" spc="0" normalizeH="0" baseline="0" noProof="0" dirty="0">
                  <a:ln>
                    <a:noFill/>
                  </a:ln>
                  <a:solidFill>
                    <a:srgbClr val="55C2D2"/>
                  </a:solidFill>
                  <a:effectLst/>
                  <a:uLnTx/>
                  <a:uFill>
                    <a:solidFill>
                      <a:schemeClr val="bg1"/>
                    </a:solidFill>
                  </a:uFill>
                  <a:latin typeface="Calibri Light" panose="020F0302020204030204"/>
                  <a:ea typeface="+mn-ea"/>
                  <a:cs typeface="+mn-cs"/>
                  <a:hlinkClick r:id="rId52" action="ppaction://hlinksldjump">
                    <a:extLst>
                      <a:ext uri="{A12FA001-AC4F-418D-AE19-62706E023703}">
                        <ahyp:hlinkClr xmlns:ahyp="http://schemas.microsoft.com/office/drawing/2018/hyperlinkcolor" val="tx"/>
                      </a:ext>
                    </a:extLst>
                  </a:hlinkClick>
                </a:rPr>
                <a:t>CHAPTER 10: PREGNANCY </a:t>
              </a:r>
              <a:endParaRPr kumimoji="0" lang="en-GB" sz="1100" b="1" i="0" u="sng" strike="noStrike" kern="1200" cap="none" spc="0" normalizeH="0" baseline="0" noProof="0" dirty="0">
                <a:ln>
                  <a:noFill/>
                </a:ln>
                <a:solidFill>
                  <a:srgbClr val="55C2D2"/>
                </a:solidFill>
                <a:effectLst/>
                <a:uLnTx/>
                <a:uFill>
                  <a:solidFill>
                    <a:schemeClr val="bg1"/>
                  </a:solidFill>
                </a:uFill>
                <a:latin typeface="Calibri Light" panose="020F0302020204030204"/>
                <a:ea typeface="+mn-ea"/>
                <a:cs typeface="+mn-cs"/>
              </a:endParaRPr>
            </a:p>
            <a:p>
              <a:pPr algn="just">
                <a:tabLst>
                  <a:tab pos="269875" algn="l"/>
                </a:tabLst>
                <a:defRPr/>
              </a:pPr>
              <a:r>
                <a:rPr kumimoji="0" lang="en-GB" sz="1000" b="0" i="0" u="sng" strike="noStrike" kern="1200" cap="none" spc="0" normalizeH="0" baseline="0" noProof="0" dirty="0">
                  <a:ln>
                    <a:noFill/>
                  </a:ln>
                  <a:solidFill>
                    <a:prstClr val="black">
                      <a:lumMod val="75000"/>
                      <a:lumOff val="25000"/>
                    </a:prstClr>
                  </a:solidFill>
                  <a:effectLst/>
                  <a:uLnTx/>
                  <a:uFill>
                    <a:solidFill>
                      <a:schemeClr val="bg1"/>
                    </a:solidFill>
                  </a:uFill>
                  <a:latin typeface="Calibri Light" panose="020F0302020204030204"/>
                  <a:ea typeface="+mn-ea"/>
                  <a:cs typeface="+mn-cs"/>
                  <a:hlinkClick r:id="rId55" action="ppaction://hlinksldjump">
                    <a:extLst>
                      <a:ext uri="{A12FA001-AC4F-418D-AE19-62706E023703}">
                        <ahyp:hlinkClr xmlns:ahyp="http://schemas.microsoft.com/office/drawing/2018/hyperlinkcolor" val="tx"/>
                      </a:ext>
                    </a:extLst>
                  </a:hlinkClick>
                </a:rPr>
                <a:t>10.1 </a:t>
              </a:r>
              <a:r>
                <a:rPr kumimoji="0" lang="en-GB" sz="1000" b="0" i="0" u="sng" strike="noStrike" kern="1200" cap="none" spc="0" normalizeH="0" baseline="0" noProof="0" dirty="0">
                  <a:ln>
                    <a:noFill/>
                  </a:ln>
                  <a:solidFill>
                    <a:prstClr val="black">
                      <a:lumMod val="75000"/>
                      <a:lumOff val="25000"/>
                    </a:prstClr>
                  </a:solidFill>
                  <a:effectLst/>
                  <a:uLnTx/>
                  <a:uFill>
                    <a:solidFill>
                      <a:schemeClr val="bg1"/>
                    </a:solidFill>
                  </a:uFill>
                  <a:latin typeface="Calibri Light" panose="020F0302020204030204"/>
                  <a:ea typeface="+mn-ea"/>
                  <a:cs typeface="+mn-cs"/>
                </a:rPr>
                <a:t>	Pregnancy and pregnancy outcomes </a:t>
              </a:r>
              <a:r>
                <a:rPr lang="en-GB" sz="1000" u="sng" dirty="0">
                  <a:solidFill>
                    <a:prstClr val="black">
                      <a:lumMod val="75000"/>
                      <a:lumOff val="25000"/>
                    </a:prstClr>
                  </a:solidFill>
                  <a:uFill>
                    <a:solidFill>
                      <a:schemeClr val="bg1"/>
                    </a:solidFill>
                  </a:uFill>
                  <a:latin typeface="Calibri Light" panose="020F0302020204030204"/>
                </a:rPr>
                <a:t>in women (≥16 	years) seen in 2024</a:t>
              </a:r>
            </a:p>
            <a:p>
              <a:pPr algn="just">
                <a:tabLst>
                  <a:tab pos="269875" algn="l"/>
                </a:tabLst>
                <a:defRPr/>
              </a:pPr>
              <a:r>
                <a:rPr kumimoji="0" lang="en-GB" sz="1000" b="0" i="0" u="sng" strike="noStrike" kern="1200" cap="none" spc="0" normalizeH="0" baseline="0" noProof="0" dirty="0">
                  <a:ln>
                    <a:noFill/>
                  </a:ln>
                  <a:solidFill>
                    <a:prstClr val="black">
                      <a:lumMod val="75000"/>
                      <a:lumOff val="25000"/>
                    </a:prstClr>
                  </a:solidFill>
                  <a:effectLst/>
                  <a:uLnTx/>
                  <a:uFill>
                    <a:solidFill>
                      <a:schemeClr val="bg1"/>
                    </a:solidFill>
                  </a:uFill>
                  <a:latin typeface="Calibri Light" panose="020F0302020204030204"/>
                  <a:ea typeface="+mn-ea"/>
                  <a:cs typeface="+mn-cs"/>
                  <a:hlinkClick r:id="rId55" action="ppaction://hlinksldjump">
                    <a:extLst>
                      <a:ext uri="{A12FA001-AC4F-418D-AE19-62706E023703}">
                        <ahyp:hlinkClr xmlns:ahyp="http://schemas.microsoft.com/office/drawing/2018/hyperlinkcolor" val="tx"/>
                      </a:ext>
                    </a:extLst>
                  </a:hlinkClick>
                </a:rPr>
                <a:t>10.2 </a:t>
              </a:r>
              <a:r>
                <a:rPr kumimoji="0" lang="en-GB" sz="1000" b="0" i="0" u="sng" strike="noStrike" kern="1200" cap="none" spc="0" normalizeH="0" baseline="0" noProof="0" dirty="0">
                  <a:ln>
                    <a:noFill/>
                  </a:ln>
                  <a:solidFill>
                    <a:prstClr val="black">
                      <a:lumMod val="75000"/>
                      <a:lumOff val="25000"/>
                    </a:prstClr>
                  </a:solidFill>
                  <a:effectLst/>
                  <a:uLnTx/>
                  <a:uFill>
                    <a:solidFill>
                      <a:schemeClr val="bg1"/>
                    </a:solidFill>
                  </a:uFill>
                  <a:latin typeface="Calibri Light" panose="020F0302020204030204"/>
                  <a:ea typeface="+mn-ea"/>
                  <a:cs typeface="+mn-cs"/>
                </a:rPr>
                <a:t>	Pregnancy and pregnancy outcomes </a:t>
              </a:r>
              <a:r>
                <a:rPr lang="en-GB" sz="1000" u="sng" dirty="0">
                  <a:solidFill>
                    <a:prstClr val="black">
                      <a:lumMod val="75000"/>
                      <a:lumOff val="25000"/>
                    </a:prstClr>
                  </a:solidFill>
                  <a:uFill>
                    <a:solidFill>
                      <a:schemeClr val="bg1"/>
                    </a:solidFill>
                  </a:uFill>
                  <a:latin typeface="Calibri Light" panose="020F0302020204030204"/>
                </a:rPr>
                <a:t>in women (≥16 	years) seen in 2023 </a:t>
              </a:r>
              <a:endParaRPr kumimoji="0" lang="en-GB" sz="1000" b="0" i="0" u="sng" strike="noStrike" kern="1200" cap="none" spc="0" normalizeH="0" baseline="0" noProof="0" dirty="0">
                <a:ln>
                  <a:noFill/>
                </a:ln>
                <a:solidFill>
                  <a:prstClr val="black">
                    <a:lumMod val="75000"/>
                    <a:lumOff val="25000"/>
                  </a:prstClr>
                </a:solidFill>
                <a:effectLst/>
                <a:uLnTx/>
                <a:uFill>
                  <a:solidFill>
                    <a:schemeClr val="bg1"/>
                  </a:solidFill>
                </a:uFill>
                <a:latin typeface="Calibri Light" panose="020F0302020204030204"/>
                <a:ea typeface="+mn-ea"/>
                <a:cs typeface="+mn-cs"/>
              </a:endParaRPr>
            </a:p>
            <a:p>
              <a:pPr algn="just">
                <a:tabLst>
                  <a:tab pos="269875" algn="l"/>
                </a:tabLst>
                <a:defRPr/>
              </a:pPr>
              <a:r>
                <a:rPr lang="en-GB" sz="1000" u="sng" dirty="0">
                  <a:solidFill>
                    <a:prstClr val="black">
                      <a:lumMod val="75000"/>
                      <a:lumOff val="25000"/>
                    </a:prstClr>
                  </a:solidFill>
                  <a:uFill>
                    <a:solidFill>
                      <a:schemeClr val="bg1"/>
                    </a:solidFill>
                  </a:uFill>
                  <a:latin typeface="Calibri Light" panose="020F0302020204030204"/>
                </a:rPr>
                <a:t> </a:t>
              </a:r>
            </a:p>
            <a:p>
              <a:pPr algn="just">
                <a:tabLst>
                  <a:tab pos="269875" algn="l"/>
                </a:tabLst>
                <a:defRPr/>
              </a:pPr>
              <a:r>
                <a:rPr lang="en-GB" sz="1100" b="1" u="sng" dirty="0">
                  <a:solidFill>
                    <a:srgbClr val="55C2D2"/>
                  </a:solidFill>
                  <a:uFill>
                    <a:solidFill>
                      <a:schemeClr val="bg1"/>
                    </a:solidFill>
                  </a:uFill>
                  <a:latin typeface="+mj-lt"/>
                  <a:hlinkClick r:id="rId57" action="ppaction://hlinksldjump">
                    <a:extLst>
                      <a:ext uri="{A12FA001-AC4F-418D-AE19-62706E023703}">
                        <ahyp:hlinkClr xmlns:ahyp="http://schemas.microsoft.com/office/drawing/2018/hyperlinkcolor" val="tx"/>
                      </a:ext>
                    </a:extLst>
                  </a:hlinkClick>
                </a:rPr>
                <a:t>CHAPTER 11: LUNG &amp; OTHER ORGAN TRANSPLANTS </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58" action="ppaction://hlinksldjump">
                    <a:extLst>
                      <a:ext uri="{A12FA001-AC4F-418D-AE19-62706E023703}">
                        <ahyp:hlinkClr xmlns:ahyp="http://schemas.microsoft.com/office/drawing/2018/hyperlinkcolor" val="tx"/>
                      </a:ext>
                    </a:extLst>
                  </a:hlinkClick>
                </a:rPr>
                <a:t>11.1 	P</a:t>
              </a:r>
              <a:r>
                <a:rPr lang="en-GB" sz="1000" u="sng" dirty="0">
                  <a:solidFill>
                    <a:schemeClr val="tx1">
                      <a:lumMod val="75000"/>
                      <a:lumOff val="25000"/>
                    </a:schemeClr>
                  </a:solidFill>
                  <a:uFill>
                    <a:solidFill>
                      <a:schemeClr val="bg1"/>
                    </a:solidFill>
                  </a:uFill>
                  <a:latin typeface="+mj-lt"/>
                  <a:hlinkClick r:id="rId55" action="ppaction://hlinksldjump">
                    <a:extLst>
                      <a:ext uri="{A12FA001-AC4F-418D-AE19-62706E023703}">
                        <ahyp:hlinkClr xmlns:ahyp="http://schemas.microsoft.com/office/drawing/2018/hyperlinkcolor" val="tx"/>
                      </a:ext>
                    </a:extLst>
                  </a:hlinkClick>
                </a:rPr>
                <a:t>eople living in 2024 with transplanted lungs</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56" action="ppaction://hlinksldjump">
                    <a:extLst>
                      <a:ext uri="{A12FA001-AC4F-418D-AE19-62706E023703}">
                        <ahyp:hlinkClr xmlns:ahyp="http://schemas.microsoft.com/office/drawing/2018/hyperlinkcolor" val="tx"/>
                      </a:ext>
                    </a:extLst>
                  </a:hlinkClick>
                </a:rPr>
                <a:t>11.2 	People living in 2024 with transplanted liver</a:t>
              </a:r>
              <a:endParaRPr lang="en-GB" sz="1000" u="sng" dirty="0">
                <a:solidFill>
                  <a:schemeClr val="tx1">
                    <a:lumMod val="75000"/>
                    <a:lumOff val="25000"/>
                  </a:schemeClr>
                </a:solidFill>
                <a:uFill>
                  <a:solidFill>
                    <a:schemeClr val="bg1"/>
                  </a:solidFill>
                </a:uFill>
                <a:latin typeface="+mj-lt"/>
              </a:endParaRPr>
            </a:p>
            <a:p>
              <a:pPr>
                <a:tabLst>
                  <a:tab pos="269875" algn="l"/>
                </a:tabLst>
              </a:pPr>
              <a:endParaRPr lang="en-GB" sz="1000" u="sng" dirty="0">
                <a:solidFill>
                  <a:srgbClr val="55C2D2"/>
                </a:solidFill>
                <a:uFill>
                  <a:solidFill>
                    <a:schemeClr val="bg1"/>
                  </a:solidFill>
                </a:uFill>
                <a:latin typeface="+mj-lt"/>
                <a:hlinkClick r:id="rId59" action="ppaction://hlinksldjump">
                  <a:extLst>
                    <a:ext uri="{A12FA001-AC4F-418D-AE19-62706E023703}">
                      <ahyp:hlinkClr xmlns:ahyp="http://schemas.microsoft.com/office/drawing/2018/hyperlinkcolor" val="tx"/>
                    </a:ext>
                  </a:extLst>
                </a:hlinkClick>
              </a:endParaRPr>
            </a:p>
            <a:p>
              <a:pPr algn="just">
                <a:tabLst>
                  <a:tab pos="269875" algn="l"/>
                </a:tabLst>
              </a:pPr>
              <a:r>
                <a:rPr lang="en-GB" sz="1100" b="1" u="sng" dirty="0">
                  <a:solidFill>
                    <a:srgbClr val="55C2D2"/>
                  </a:solidFill>
                  <a:uFill>
                    <a:solidFill>
                      <a:schemeClr val="bg1"/>
                    </a:solidFill>
                  </a:uFill>
                  <a:latin typeface="+mj-lt"/>
                  <a:hlinkClick r:id="rId59" action="ppaction://hlinksldjump">
                    <a:extLst>
                      <a:ext uri="{A12FA001-AC4F-418D-AE19-62706E023703}">
                        <ahyp:hlinkClr xmlns:ahyp="http://schemas.microsoft.com/office/drawing/2018/hyperlinkcolor" val="tx"/>
                      </a:ext>
                    </a:extLst>
                  </a:hlinkClick>
                </a:rPr>
                <a:t>CHAPTER 12: </a:t>
              </a:r>
              <a:r>
                <a:rPr lang="en-GB" sz="1100" b="1" u="sng" dirty="0">
                  <a:solidFill>
                    <a:srgbClr val="55C2D2"/>
                  </a:solidFill>
                  <a:uFill>
                    <a:solidFill>
                      <a:schemeClr val="bg1"/>
                    </a:solidFill>
                  </a:uFill>
                  <a:latin typeface="+mj-lt"/>
                  <a:hlinkClick r:id="rId57" action="ppaction://hlinksldjump">
                    <a:extLst>
                      <a:ext uri="{A12FA001-AC4F-418D-AE19-62706E023703}">
                        <ahyp:hlinkClr xmlns:ahyp="http://schemas.microsoft.com/office/drawing/2018/hyperlinkcolor" val="tx"/>
                      </a:ext>
                    </a:extLst>
                  </a:hlinkClick>
                </a:rPr>
                <a:t>MORTALITY</a:t>
              </a:r>
              <a:endParaRPr lang="en-GB" sz="1100" b="1" u="sng" dirty="0">
                <a:solidFill>
                  <a:srgbClr val="55C2D2"/>
                </a:solidFill>
                <a:uFill>
                  <a:solidFill>
                    <a:schemeClr val="bg1"/>
                  </a:solidFill>
                </a:uFill>
                <a:latin typeface="+mj-lt"/>
              </a:endParaRPr>
            </a:p>
            <a:p>
              <a:pPr marL="269875" indent="-269875" algn="just">
                <a:tabLst>
                  <a:tab pos="269875" algn="l"/>
                </a:tabLst>
              </a:pPr>
              <a:r>
                <a:rPr lang="en-GB" sz="1000" u="sng" dirty="0">
                  <a:solidFill>
                    <a:schemeClr val="tx1">
                      <a:lumMod val="75000"/>
                      <a:lumOff val="25000"/>
                    </a:schemeClr>
                  </a:solidFill>
                  <a:uFill>
                    <a:solidFill>
                      <a:schemeClr val="bg1"/>
                    </a:solidFill>
                  </a:uFill>
                  <a:latin typeface="+mj-lt"/>
                </a:rPr>
                <a:t>12.1 Age at death distribution in 2024, by sex</a:t>
              </a:r>
            </a:p>
            <a:p>
              <a:pPr marL="269875" indent="-269875" algn="just">
                <a:tabLst>
                  <a:tab pos="269875" algn="l"/>
                </a:tabLst>
              </a:pPr>
              <a:r>
                <a:rPr lang="en-GB" sz="1000" u="sng" dirty="0">
                  <a:solidFill>
                    <a:schemeClr val="tx1">
                      <a:lumMod val="75000"/>
                      <a:lumOff val="25000"/>
                    </a:schemeClr>
                  </a:solidFill>
                  <a:uFill>
                    <a:solidFill>
                      <a:schemeClr val="bg1"/>
                    </a:solidFill>
                  </a:uFill>
                  <a:latin typeface="+mj-lt"/>
                </a:rPr>
                <a:t>12.2 Deceased </a:t>
              </a:r>
              <a:r>
                <a:rPr lang="en-GB" sz="1000" u="sng" dirty="0" err="1">
                  <a:solidFill>
                    <a:schemeClr val="tx1">
                      <a:lumMod val="75000"/>
                      <a:lumOff val="25000"/>
                    </a:schemeClr>
                  </a:solidFill>
                  <a:uFill>
                    <a:solidFill>
                      <a:schemeClr val="bg1"/>
                    </a:solidFill>
                  </a:uFill>
                  <a:latin typeface="+mj-lt"/>
                </a:rPr>
                <a:t>PwCF</a:t>
              </a:r>
              <a:r>
                <a:rPr lang="en-GB" sz="1000" u="sng" dirty="0">
                  <a:solidFill>
                    <a:schemeClr val="tx1">
                      <a:lumMod val="75000"/>
                      <a:lumOff val="25000"/>
                    </a:schemeClr>
                  </a:solidFill>
                  <a:uFill>
                    <a:solidFill>
                      <a:schemeClr val="bg1"/>
                    </a:solidFill>
                  </a:uFill>
                  <a:latin typeface="+mj-lt"/>
                </a:rPr>
                <a:t> from 2014 to 2024</a:t>
              </a:r>
            </a:p>
            <a:p>
              <a:pPr algn="just">
                <a:tabLst>
                  <a:tab pos="269875" algn="l"/>
                </a:tabLst>
              </a:pPr>
              <a:endParaRPr lang="en-GB" sz="1000" u="sng" dirty="0">
                <a:solidFill>
                  <a:srgbClr val="55C2D2"/>
                </a:solidFill>
                <a:uFill>
                  <a:solidFill>
                    <a:schemeClr val="bg1"/>
                  </a:solidFill>
                </a:uFill>
                <a:latin typeface="+mj-lt"/>
                <a:hlinkClick r:id="rId60" action="ppaction://hlinksldjump">
                  <a:extLst>
                    <a:ext uri="{A12FA001-AC4F-418D-AE19-62706E023703}">
                      <ahyp:hlinkClr xmlns:ahyp="http://schemas.microsoft.com/office/drawing/2018/hyperlinkcolor" val="tx"/>
                    </a:ext>
                  </a:extLst>
                </a:hlinkClick>
              </a:endParaRPr>
            </a:p>
            <a:p>
              <a:pPr algn="just">
                <a:tabLst>
                  <a:tab pos="269875" algn="l"/>
                </a:tabLst>
              </a:pPr>
              <a:r>
                <a:rPr lang="en-GB" sz="1100" b="1" u="sng" dirty="0">
                  <a:solidFill>
                    <a:srgbClr val="55C2D2"/>
                  </a:solidFill>
                  <a:uFill>
                    <a:solidFill>
                      <a:schemeClr val="bg1"/>
                    </a:solidFill>
                  </a:uFill>
                  <a:latin typeface="+mj-lt"/>
                  <a:hlinkClick r:id="rId60" action="ppaction://hlinksldjump">
                    <a:extLst>
                      <a:ext uri="{A12FA001-AC4F-418D-AE19-62706E023703}">
                        <ahyp:hlinkClr xmlns:ahyp="http://schemas.microsoft.com/office/drawing/2018/hyperlinkcolor" val="tx"/>
                      </a:ext>
                    </a:extLst>
                  </a:hlinkClick>
                </a:rPr>
                <a:t>CHAPTER 13: DATA QUALITY</a:t>
              </a:r>
              <a:endParaRPr lang="en-GB" sz="1100" b="1" u="sng" dirty="0">
                <a:solidFill>
                  <a:srgbClr val="55C2D2"/>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61" action="ppaction://hlinksldjump">
                    <a:extLst>
                      <a:ext uri="{A12FA001-AC4F-418D-AE19-62706E023703}">
                        <ahyp:hlinkClr xmlns:ahyp="http://schemas.microsoft.com/office/drawing/2018/hyperlinkcolor" val="tx"/>
                      </a:ext>
                    </a:extLst>
                  </a:hlinkClick>
                </a:rPr>
                <a:t>13.1 	Data completeness in follow-up year</a:t>
              </a:r>
            </a:p>
            <a:p>
              <a:pPr algn="just">
                <a:tabLst>
                  <a:tab pos="269875" algn="l"/>
                </a:tabLst>
              </a:pPr>
              <a:r>
                <a:rPr lang="en-GB" sz="1000" u="sng" dirty="0">
                  <a:solidFill>
                    <a:schemeClr val="tx1">
                      <a:lumMod val="75000"/>
                      <a:lumOff val="25000"/>
                    </a:schemeClr>
                  </a:solidFill>
                  <a:uFill>
                    <a:solidFill>
                      <a:schemeClr val="bg1"/>
                    </a:solidFill>
                  </a:uFill>
                  <a:latin typeface="+mj-lt"/>
                  <a:hlinkClick r:id="rId61" action="ppaction://hlinksldjump">
                    <a:extLst>
                      <a:ext uri="{A12FA001-AC4F-418D-AE19-62706E023703}">
                        <ahyp:hlinkClr xmlns:ahyp="http://schemas.microsoft.com/office/drawing/2018/hyperlinkcolor" val="tx"/>
                      </a:ext>
                    </a:extLst>
                  </a:hlinkClick>
                </a:rPr>
                <a:t>	 202</a:t>
              </a:r>
              <a:r>
                <a:rPr lang="en-GB" sz="1000" u="sng" dirty="0">
                  <a:solidFill>
                    <a:schemeClr val="tx1">
                      <a:lumMod val="75000"/>
                      <a:lumOff val="25000"/>
                    </a:schemeClr>
                  </a:solidFill>
                  <a:uFill>
                    <a:solidFill>
                      <a:schemeClr val="bg1"/>
                    </a:solidFill>
                  </a:uFill>
                  <a:latin typeface="+mj-lt"/>
                </a:rPr>
                <a:t>4</a:t>
              </a:r>
            </a:p>
            <a:p>
              <a:pPr marL="269875" indent="-269875" algn="just">
                <a:tabLst>
                  <a:tab pos="269875" algn="l"/>
                </a:tabLst>
              </a:pPr>
              <a:r>
                <a:rPr lang="en-GB" sz="1000" u="sng" dirty="0">
                  <a:solidFill>
                    <a:schemeClr val="tx1">
                      <a:lumMod val="75000"/>
                      <a:lumOff val="25000"/>
                    </a:schemeClr>
                  </a:solidFill>
                  <a:uFill>
                    <a:solidFill>
                      <a:schemeClr val="bg1"/>
                    </a:solidFill>
                  </a:uFill>
                  <a:latin typeface="+mj-lt"/>
                  <a:hlinkClick r:id="rId60" action="ppaction://hlinksldjump">
                    <a:extLst>
                      <a:ext uri="{A12FA001-AC4F-418D-AE19-62706E023703}">
                        <ahyp:hlinkClr xmlns:ahyp="http://schemas.microsoft.com/office/drawing/2018/hyperlinkcolor" val="tx"/>
                      </a:ext>
                    </a:extLst>
                  </a:hlinkClick>
                </a:rPr>
                <a:t>13.2 Data accuracy for the </a:t>
              </a:r>
            </a:p>
            <a:p>
              <a:pPr marL="269875" indent="-269875" algn="just">
                <a:tabLst>
                  <a:tab pos="269875" algn="l"/>
                </a:tabLst>
              </a:pPr>
              <a:r>
                <a:rPr lang="en-GB" sz="1000" u="sng" dirty="0">
                  <a:solidFill>
                    <a:schemeClr val="tx1">
                      <a:lumMod val="75000"/>
                      <a:lumOff val="25000"/>
                    </a:schemeClr>
                  </a:solidFill>
                  <a:uFill>
                    <a:solidFill>
                      <a:schemeClr val="bg1"/>
                    </a:solidFill>
                  </a:uFill>
                  <a:latin typeface="+mj-lt"/>
                  <a:hlinkClick r:id="rId60" action="ppaction://hlinksldjump">
                    <a:extLst>
                      <a:ext uri="{A12FA001-AC4F-418D-AE19-62706E023703}">
                        <ahyp:hlinkClr xmlns:ahyp="http://schemas.microsoft.com/office/drawing/2018/hyperlinkcolor" val="tx"/>
                      </a:ext>
                    </a:extLst>
                  </a:hlinkClick>
                </a:rPr>
                <a:t>	follow-up years 2023 and 202</a:t>
              </a:r>
              <a:r>
                <a:rPr lang="en-GB" sz="1000" u="sng" dirty="0">
                  <a:solidFill>
                    <a:schemeClr val="tx1">
                      <a:lumMod val="75000"/>
                      <a:lumOff val="25000"/>
                    </a:schemeClr>
                  </a:solidFill>
                  <a:uFill>
                    <a:solidFill>
                      <a:schemeClr val="bg1"/>
                    </a:solidFill>
                  </a:uFill>
                  <a:latin typeface="+mj-lt"/>
                </a:rPr>
                <a:t>4</a:t>
              </a:r>
            </a:p>
            <a:p>
              <a:pPr algn="just"/>
              <a:endParaRPr lang="en-GB" sz="900" dirty="0">
                <a:solidFill>
                  <a:schemeClr val="tx1">
                    <a:lumMod val="75000"/>
                    <a:lumOff val="25000"/>
                  </a:schemeClr>
                </a:solidFill>
                <a:latin typeface="+mj-lt"/>
              </a:endParaRPr>
            </a:p>
          </p:txBody>
        </p:sp>
        <p:grpSp>
          <p:nvGrpSpPr>
            <p:cNvPr id="2" name="Grupo 1">
              <a:extLst>
                <a:ext uri="{FF2B5EF4-FFF2-40B4-BE49-F238E27FC236}">
                  <a16:creationId xmlns:a16="http://schemas.microsoft.com/office/drawing/2014/main" id="{2111DD70-4967-5D29-A989-E528DDEBA375}"/>
                </a:ext>
              </a:extLst>
            </p:cNvPr>
            <p:cNvGrpSpPr>
              <a:grpSpLocks/>
            </p:cNvGrpSpPr>
            <p:nvPr/>
          </p:nvGrpSpPr>
          <p:grpSpPr>
            <a:xfrm>
              <a:off x="7924756" y="5756188"/>
              <a:ext cx="1219244" cy="1101812"/>
              <a:chOff x="7924756" y="4898938"/>
              <a:chExt cx="1219244" cy="1101812"/>
            </a:xfrm>
          </p:grpSpPr>
          <p:pic>
            <p:nvPicPr>
              <p:cNvPr id="3" name="Image 20">
                <a:extLst>
                  <a:ext uri="{FF2B5EF4-FFF2-40B4-BE49-F238E27FC236}">
                    <a16:creationId xmlns:a16="http://schemas.microsoft.com/office/drawing/2014/main" id="{ECBA258B-5A25-99BE-CD07-944E2C7BEC74}"/>
                  </a:ext>
                </a:extLst>
              </p:cNvPr>
              <p:cNvPicPr>
                <a:picLocks noChangeAspect="1"/>
              </p:cNvPicPr>
              <p:nvPr/>
            </p:nvPicPr>
            <p:blipFill>
              <a:blip r:embed="rId62"/>
              <a:stretch>
                <a:fillRect/>
              </a:stretch>
            </p:blipFill>
            <p:spPr>
              <a:xfrm>
                <a:off x="8196814" y="5388427"/>
                <a:ext cx="947186" cy="612323"/>
              </a:xfrm>
              <a:prstGeom prst="rect">
                <a:avLst/>
              </a:prstGeom>
            </p:spPr>
          </p:pic>
          <p:pic>
            <p:nvPicPr>
              <p:cNvPr id="4" name="Image 25">
                <a:extLst>
                  <a:ext uri="{FF2B5EF4-FFF2-40B4-BE49-F238E27FC236}">
                    <a16:creationId xmlns:a16="http://schemas.microsoft.com/office/drawing/2014/main" id="{F2972700-136C-F153-F057-936769791E0A}"/>
                  </a:ext>
                </a:extLst>
              </p:cNvPr>
              <p:cNvPicPr>
                <a:picLocks noChangeAspect="1"/>
              </p:cNvPicPr>
              <p:nvPr/>
            </p:nvPicPr>
            <p:blipFill>
              <a:blip r:embed="rId63"/>
              <a:stretch>
                <a:fillRect/>
              </a:stretch>
            </p:blipFill>
            <p:spPr>
              <a:xfrm>
                <a:off x="7924756" y="4898938"/>
                <a:ext cx="1204934" cy="1062201"/>
              </a:xfrm>
              <a:prstGeom prst="rect">
                <a:avLst/>
              </a:prstGeom>
            </p:spPr>
          </p:pic>
        </p:grpSp>
        <p:sp>
          <p:nvSpPr>
            <p:cNvPr id="7" name="Titre 1">
              <a:extLst>
                <a:ext uri="{FF2B5EF4-FFF2-40B4-BE49-F238E27FC236}">
                  <a16:creationId xmlns:a16="http://schemas.microsoft.com/office/drawing/2014/main" id="{628AD115-BDD4-DAAC-6B15-0DAE9BEA36D2}"/>
                </a:ext>
              </a:extLst>
            </p:cNvPr>
            <p:cNvSpPr txBox="1">
              <a:spLocks/>
            </p:cNvSpPr>
            <p:nvPr/>
          </p:nvSpPr>
          <p:spPr>
            <a:xfrm>
              <a:off x="922154" y="60386"/>
              <a:ext cx="7675505" cy="331423"/>
            </a:xfrm>
            <a:prstGeom prst="rect">
              <a:avLst/>
            </a:prstGeom>
          </p:spPr>
          <p:txBody>
            <a:bodyPr vert="horz" lIns="0" tIns="34290" rIns="0" bIns="3429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1800" b="1" spc="-113"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Index  </a:t>
              </a:r>
              <a:r>
                <a:rPr lang="en-IE" sz="1400" spc="-113"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(Ctrl + Click to go directly to the slide) </a:t>
              </a:r>
              <a:endParaRPr lang="fr-FR" sz="1400" dirty="0">
                <a:solidFill>
                  <a:srgbClr val="58C1D3"/>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
        <p:nvSpPr>
          <p:cNvPr id="12" name="Sous-titre 2">
            <a:extLst>
              <a:ext uri="{FF2B5EF4-FFF2-40B4-BE49-F238E27FC236}">
                <a16:creationId xmlns:a16="http://schemas.microsoft.com/office/drawing/2014/main" id="{F5BDCFE0-A4D5-777F-D673-BEB5D889FDBE}"/>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22371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1C7C6620-0B3D-139F-BCA4-3A0CF1FDBFCA}"/>
              </a:ext>
            </a:extLst>
          </p:cNvPr>
          <p:cNvGrpSpPr/>
          <p:nvPr/>
        </p:nvGrpSpPr>
        <p:grpSpPr>
          <a:xfrm>
            <a:off x="0" y="5576"/>
            <a:ext cx="8782371" cy="1575750"/>
            <a:chOff x="0" y="0"/>
            <a:chExt cx="8782371"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40106"/>
              <a:ext cx="5804921" cy="260925"/>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N1303K variant is more prevalent in Southern and Eastern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1888"/>
              <a:ext cx="3811829" cy="244041"/>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3.4</a:t>
              </a:r>
            </a:p>
          </p:txBody>
        </p:sp>
        <p:pic>
          <p:nvPicPr>
            <p:cNvPr id="5" name="Picture 4" descr="A blue hexagon with white and black triangles&#10;&#10;Description automatically generated">
              <a:extLst>
                <a:ext uri="{FF2B5EF4-FFF2-40B4-BE49-F238E27FC236}">
                  <a16:creationId xmlns:a16="http://schemas.microsoft.com/office/drawing/2014/main" id="{31495C80-4C8F-1442-0AE0-AFDD29647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Box 2">
              <a:extLst>
                <a:ext uri="{FF2B5EF4-FFF2-40B4-BE49-F238E27FC236}">
                  <a16:creationId xmlns:a16="http://schemas.microsoft.com/office/drawing/2014/main" id="{415FDEBA-ACE4-5B47-E8D7-736F0F7549C0}"/>
                </a:ext>
              </a:extLst>
            </p:cNvPr>
            <p:cNvSpPr txBox="1"/>
            <p:nvPr/>
          </p:nvSpPr>
          <p:spPr>
            <a:xfrm>
              <a:off x="898564" y="457292"/>
              <a:ext cx="7883807" cy="245576"/>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N1303K variant. All people with CF seen in 2024.</a:t>
              </a:r>
            </a:p>
          </p:txBody>
        </p:sp>
      </p:grpSp>
      <p:pic>
        <p:nvPicPr>
          <p:cNvPr id="9" name="Immagine 15">
            <a:extLst>
              <a:ext uri="{FF2B5EF4-FFF2-40B4-BE49-F238E27FC236}">
                <a16:creationId xmlns:a16="http://schemas.microsoft.com/office/drawing/2014/main" id="{A3857C15-D450-4CFF-82E6-C4DC99D8B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7430" y="922432"/>
            <a:ext cx="7549140" cy="5013135"/>
          </a:xfrm>
          <a:prstGeom prst="rect">
            <a:avLst/>
          </a:prstGeom>
          <a:noFill/>
          <a:ln>
            <a:noFill/>
          </a:ln>
        </p:spPr>
      </p:pic>
      <p:sp>
        <p:nvSpPr>
          <p:cNvPr id="10" name="TextBox 10">
            <a:extLst>
              <a:ext uri="{FF2B5EF4-FFF2-40B4-BE49-F238E27FC236}">
                <a16:creationId xmlns:a16="http://schemas.microsoft.com/office/drawing/2014/main" id="{8FB3D0A9-952C-2101-29CB-BB8079490D0D}"/>
              </a:ext>
            </a:extLst>
          </p:cNvPr>
          <p:cNvSpPr txBox="1"/>
          <p:nvPr/>
        </p:nvSpPr>
        <p:spPr>
          <a:xfrm>
            <a:off x="1169101" y="5976276"/>
            <a:ext cx="6834179" cy="230832"/>
          </a:xfrm>
          <a:prstGeom prst="rect">
            <a:avLst/>
          </a:prstGeom>
          <a:noFill/>
        </p:spPr>
        <p:txBody>
          <a:bodyPr wrap="square">
            <a:spAutoFit/>
          </a:bodyPr>
          <a:lstStyle/>
          <a:p>
            <a:pPr algn="just"/>
            <a:r>
              <a:rPr lang="en-GB" sz="900" dirty="0">
                <a:solidFill>
                  <a:srgbClr val="55C2D2"/>
                </a:solidFill>
                <a:latin typeface="+mj-lt"/>
              </a:rPr>
              <a:t>Note: </a:t>
            </a:r>
            <a:r>
              <a:rPr lang="en-GB" sz="900" dirty="0">
                <a:solidFill>
                  <a:srgbClr val="55C2D2"/>
                </a:solidFill>
                <a:latin typeface="+mj-lt"/>
                <a:ea typeface="Calibri" panose="020F0502020204030204" pitchFamily="34" charset="0"/>
                <a:cs typeface="Calibri Light" panose="020F0302020204030204" pitchFamily="34" charset="0"/>
              </a:rPr>
              <a:t>Bosnia-Herzegovina and Kyrgyzstan are not “Not participating”, but their data are omitted because &lt;5 </a:t>
            </a:r>
            <a:r>
              <a:rPr lang="en-GB" sz="900" dirty="0" err="1">
                <a:solidFill>
                  <a:srgbClr val="55C2D2"/>
                </a:solidFill>
                <a:latin typeface="+mj-lt"/>
                <a:ea typeface="Calibri" panose="020F0502020204030204" pitchFamily="34" charset="0"/>
                <a:cs typeface="Calibri Light" panose="020F0302020204030204" pitchFamily="34" charset="0"/>
              </a:rPr>
              <a:t>PwCF</a:t>
            </a:r>
            <a:r>
              <a:rPr lang="en-GB" sz="900" dirty="0">
                <a:solidFill>
                  <a:srgbClr val="55C2D2"/>
                </a:solidFill>
                <a:latin typeface="+mj-lt"/>
                <a:ea typeface="Calibri" panose="020F0502020204030204" pitchFamily="34" charset="0"/>
                <a:cs typeface="Calibri Light" panose="020F0302020204030204" pitchFamily="34" charset="0"/>
              </a:rPr>
              <a:t> were reported.</a:t>
            </a:r>
          </a:p>
        </p:txBody>
      </p:sp>
      <p:sp>
        <p:nvSpPr>
          <p:cNvPr id="11" name="TextBox 7">
            <a:extLst>
              <a:ext uri="{FF2B5EF4-FFF2-40B4-BE49-F238E27FC236}">
                <a16:creationId xmlns:a16="http://schemas.microsoft.com/office/drawing/2014/main" id="{83DE72D4-BDF4-6092-B6F8-A788C17842F4}"/>
              </a:ext>
            </a:extLst>
          </p:cNvPr>
          <p:cNvSpPr txBox="1">
            <a:spLocks/>
          </p:cNvSpPr>
          <p:nvPr/>
        </p:nvSpPr>
        <p:spPr>
          <a:xfrm>
            <a:off x="1169102" y="6194716"/>
            <a:ext cx="6834179" cy="369332"/>
          </a:xfrm>
          <a:prstGeom prst="rect">
            <a:avLst/>
          </a:prstGeom>
          <a:noFill/>
        </p:spPr>
        <p:txBody>
          <a:bodyPr wrap="square">
            <a:spAutoFit/>
          </a:bodyPr>
          <a:lstStyle/>
          <a:p>
            <a:pPr algn="just">
              <a:tabLst>
                <a:tab pos="900430" algn="l"/>
              </a:tabLst>
            </a:pPr>
            <a:r>
              <a:rPr lang="en-GB" sz="900" dirty="0">
                <a:solidFill>
                  <a:schemeClr val="tx2"/>
                </a:solidFill>
                <a:effectLst/>
                <a:latin typeface="+mj-lt"/>
                <a:ea typeface="Calibri" panose="020F0502020204030204" pitchFamily="34" charset="0"/>
                <a:cs typeface="Arial" panose="020B0604020202020204" pitchFamily="34" charset="0"/>
              </a:rPr>
              <a:t>The </a:t>
            </a:r>
            <a:r>
              <a:rPr lang="en-GB" sz="900" i="1" dirty="0">
                <a:solidFill>
                  <a:schemeClr val="tx2"/>
                </a:solidFill>
                <a:effectLst/>
                <a:latin typeface="+mj-lt"/>
                <a:ea typeface="Calibri" panose="020F0502020204030204" pitchFamily="34" charset="0"/>
                <a:cs typeface="Arial" panose="020B0604020202020204" pitchFamily="34" charset="0"/>
              </a:rPr>
              <a:t>N1303K</a:t>
            </a:r>
            <a:r>
              <a:rPr lang="en-GB" sz="900" dirty="0">
                <a:solidFill>
                  <a:schemeClr val="tx2"/>
                </a:solidFill>
                <a:effectLst/>
                <a:latin typeface="+mj-lt"/>
                <a:ea typeface="Calibri" panose="020F0502020204030204" pitchFamily="34" charset="0"/>
                <a:cs typeface="Arial" panose="020B0604020202020204" pitchFamily="34" charset="0"/>
              </a:rPr>
              <a:t> variant is most frequent in Iceland (40.6%). This is an exception in Northern Europe where it is otherwise rare; it is much more frequent in the countries of Southern and Eastern Europe.</a:t>
            </a:r>
            <a:r>
              <a:rPr lang="es-ES" sz="900" dirty="0">
                <a:solidFill>
                  <a:schemeClr val="tx2"/>
                </a:solidFill>
                <a:effectLst/>
                <a:latin typeface="+mj-lt"/>
              </a:rPr>
              <a:t> </a:t>
            </a:r>
            <a:endParaRPr lang="en-GB" sz="900" kern="100" dirty="0">
              <a:solidFill>
                <a:schemeClr val="tx2"/>
              </a:solidFill>
              <a:effectLst/>
              <a:latin typeface="+mj-lt"/>
              <a:ea typeface="Calibri" panose="020F0502020204030204" pitchFamily="34" charset="0"/>
            </a:endParaRPr>
          </a:p>
        </p:txBody>
      </p:sp>
      <p:sp>
        <p:nvSpPr>
          <p:cNvPr id="2" name="Text Placeholder 8">
            <a:extLst>
              <a:ext uri="{FF2B5EF4-FFF2-40B4-BE49-F238E27FC236}">
                <a16:creationId xmlns:a16="http://schemas.microsoft.com/office/drawing/2014/main" id="{1BDC5690-AC92-22B7-2312-7271DAE7B4FC}"/>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99451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54095F23-3C77-D4ED-3A9A-7BE773C8F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9" name="Group 8">
            <a:extLst>
              <a:ext uri="{FF2B5EF4-FFF2-40B4-BE49-F238E27FC236}">
                <a16:creationId xmlns:a16="http://schemas.microsoft.com/office/drawing/2014/main" id="{998723F2-5C29-9FCF-BDBC-CEE703C8A371}"/>
              </a:ext>
            </a:extLst>
          </p:cNvPr>
          <p:cNvGrpSpPr/>
          <p:nvPr/>
        </p:nvGrpSpPr>
        <p:grpSpPr>
          <a:xfrm>
            <a:off x="892596" y="51208"/>
            <a:ext cx="7883807" cy="650212"/>
            <a:chOff x="785812" y="51208"/>
            <a:chExt cx="7883807" cy="650212"/>
          </a:xfrm>
        </p:grpSpPr>
        <p:sp>
          <p:nvSpPr>
            <p:cNvPr id="6" name="TextBox 5">
              <a:extLst>
                <a:ext uri="{FF2B5EF4-FFF2-40B4-BE49-F238E27FC236}">
                  <a16:creationId xmlns:a16="http://schemas.microsoft.com/office/drawing/2014/main" id="{1A806116-3061-CA1F-2E89-5033E454FA4A}"/>
                </a:ext>
              </a:extLst>
            </p:cNvPr>
            <p:cNvSpPr txBox="1"/>
            <p:nvPr/>
          </p:nvSpPr>
          <p:spPr>
            <a:xfrm>
              <a:off x="1465179" y="241899"/>
              <a:ext cx="580492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G551D variant is more frequent in the northern and central regions of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65180" y="51208"/>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3.5</a:t>
              </a:r>
            </a:p>
          </p:txBody>
        </p:sp>
        <p:sp>
          <p:nvSpPr>
            <p:cNvPr id="5" name="TextBox 2">
              <a:extLst>
                <a:ext uri="{FF2B5EF4-FFF2-40B4-BE49-F238E27FC236}">
                  <a16:creationId xmlns:a16="http://schemas.microsoft.com/office/drawing/2014/main" id="{86BA767E-BEF3-8228-3471-B26ADF94BCCC}"/>
                </a:ext>
              </a:extLst>
            </p:cNvPr>
            <p:cNvSpPr txBox="1"/>
            <p:nvPr/>
          </p:nvSpPr>
          <p:spPr>
            <a:xfrm>
              <a:off x="785812" y="455199"/>
              <a:ext cx="7883807"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G551D variant. All people with CF seen in 2024.</a:t>
              </a:r>
            </a:p>
          </p:txBody>
        </p:sp>
      </p:grpSp>
      <p:pic>
        <p:nvPicPr>
          <p:cNvPr id="8" name="Immagine 16">
            <a:extLst>
              <a:ext uri="{FF2B5EF4-FFF2-40B4-BE49-F238E27FC236}">
                <a16:creationId xmlns:a16="http://schemas.microsoft.com/office/drawing/2014/main" id="{AC12E717-BBB9-4ED1-DC31-3A8B318C28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119" y="776758"/>
            <a:ext cx="7548076" cy="5012428"/>
          </a:xfrm>
          <a:prstGeom prst="rect">
            <a:avLst/>
          </a:prstGeom>
          <a:noFill/>
          <a:ln>
            <a:noFill/>
          </a:ln>
        </p:spPr>
      </p:pic>
      <p:sp>
        <p:nvSpPr>
          <p:cNvPr id="10" name="TextBox 10">
            <a:extLst>
              <a:ext uri="{FF2B5EF4-FFF2-40B4-BE49-F238E27FC236}">
                <a16:creationId xmlns:a16="http://schemas.microsoft.com/office/drawing/2014/main" id="{91D696AB-61EE-A055-D914-F4F4B4DFEA65}"/>
              </a:ext>
            </a:extLst>
          </p:cNvPr>
          <p:cNvSpPr txBox="1"/>
          <p:nvPr/>
        </p:nvSpPr>
        <p:spPr>
          <a:xfrm>
            <a:off x="1169102" y="5976276"/>
            <a:ext cx="6834178" cy="246221"/>
          </a:xfrm>
          <a:prstGeom prst="rect">
            <a:avLst/>
          </a:prstGeom>
          <a:noFill/>
        </p:spPr>
        <p:txBody>
          <a:bodyPr wrap="square">
            <a:spAutoFit/>
          </a:bodyPr>
          <a:lstStyle/>
          <a:p>
            <a:pPr algn="just"/>
            <a:r>
              <a:rPr lang="en-GB" sz="1000" dirty="0">
                <a:solidFill>
                  <a:srgbClr val="55C2D2"/>
                </a:solidFill>
                <a:latin typeface="+mj-lt"/>
              </a:rPr>
              <a:t>Note: </a:t>
            </a:r>
            <a:r>
              <a:rPr lang="en-GB" sz="1000" dirty="0">
                <a:solidFill>
                  <a:srgbClr val="55C2D2"/>
                </a:solidFill>
                <a:latin typeface="+mj-lt"/>
                <a:ea typeface="Calibri" panose="020F0502020204030204" pitchFamily="34" charset="0"/>
                <a:cs typeface="Calibri Light" panose="020F0302020204030204" pitchFamily="34" charset="0"/>
              </a:rPr>
              <a:t>Bosnia-Herzegovina and Kyrgyzstan are not “Not participating”, but their data are omitted because &lt;5 </a:t>
            </a:r>
            <a:r>
              <a:rPr lang="en-GB" sz="1000" dirty="0" err="1">
                <a:solidFill>
                  <a:srgbClr val="55C2D2"/>
                </a:solidFill>
                <a:latin typeface="+mj-lt"/>
                <a:ea typeface="Calibri" panose="020F0502020204030204" pitchFamily="34" charset="0"/>
                <a:cs typeface="Calibri Light" panose="020F0302020204030204" pitchFamily="34" charset="0"/>
              </a:rPr>
              <a:t>PwCF</a:t>
            </a:r>
            <a:r>
              <a:rPr lang="en-GB" sz="1000" dirty="0">
                <a:solidFill>
                  <a:srgbClr val="55C2D2"/>
                </a:solidFill>
                <a:latin typeface="+mj-lt"/>
                <a:ea typeface="Calibri" panose="020F0502020204030204" pitchFamily="34" charset="0"/>
                <a:cs typeface="Calibri Light" panose="020F0302020204030204" pitchFamily="34" charset="0"/>
              </a:rPr>
              <a:t> were reported.</a:t>
            </a:r>
          </a:p>
        </p:txBody>
      </p:sp>
      <p:sp>
        <p:nvSpPr>
          <p:cNvPr id="11" name="TextBox 7">
            <a:extLst>
              <a:ext uri="{FF2B5EF4-FFF2-40B4-BE49-F238E27FC236}">
                <a16:creationId xmlns:a16="http://schemas.microsoft.com/office/drawing/2014/main" id="{F8B89645-9099-4175-A064-7D4C49CCFF15}"/>
              </a:ext>
            </a:extLst>
          </p:cNvPr>
          <p:cNvSpPr txBox="1">
            <a:spLocks/>
          </p:cNvSpPr>
          <p:nvPr/>
        </p:nvSpPr>
        <p:spPr>
          <a:xfrm>
            <a:off x="1169102" y="6194716"/>
            <a:ext cx="6834179" cy="246221"/>
          </a:xfrm>
          <a:prstGeom prst="rect">
            <a:avLst/>
          </a:prstGeom>
          <a:noFill/>
        </p:spPr>
        <p:txBody>
          <a:bodyPr wrap="square">
            <a:spAutoFit/>
          </a:bodyPr>
          <a:lstStyle/>
          <a:p>
            <a:pPr algn="just">
              <a:tabLst>
                <a:tab pos="900430" algn="l"/>
              </a:tabLst>
            </a:pPr>
            <a:r>
              <a:rPr lang="en-GB" sz="1000" dirty="0">
                <a:solidFill>
                  <a:schemeClr val="tx2"/>
                </a:solidFill>
                <a:effectLst/>
                <a:latin typeface="+mj-lt"/>
                <a:ea typeface="Calibri" panose="020F0502020204030204" pitchFamily="34" charset="0"/>
                <a:cs typeface="Arial" panose="020B0604020202020204" pitchFamily="34" charset="0"/>
              </a:rPr>
              <a:t>The </a:t>
            </a:r>
            <a:r>
              <a:rPr lang="es-ES" sz="1000" i="1" dirty="0">
                <a:solidFill>
                  <a:schemeClr val="tx2"/>
                </a:solidFill>
                <a:effectLst/>
                <a:latin typeface="+mj-lt"/>
                <a:ea typeface="Calibri" panose="020F0502020204030204" pitchFamily="34" charset="0"/>
                <a:cs typeface="Arial" panose="020B0604020202020204" pitchFamily="34" charset="0"/>
              </a:rPr>
              <a:t>G551D </a:t>
            </a:r>
            <a:r>
              <a:rPr lang="es-ES" sz="1000" i="1" dirty="0" err="1">
                <a:solidFill>
                  <a:schemeClr val="tx2"/>
                </a:solidFill>
                <a:effectLst/>
                <a:latin typeface="+mj-lt"/>
                <a:ea typeface="Calibri" panose="020F0502020204030204" pitchFamily="34" charset="0"/>
                <a:cs typeface="Arial" panose="020B0604020202020204" pitchFamily="34" charset="0"/>
              </a:rPr>
              <a:t>is</a:t>
            </a:r>
            <a:r>
              <a:rPr lang="es-ES" sz="1000" i="1" dirty="0">
                <a:solidFill>
                  <a:schemeClr val="tx2"/>
                </a:solidFill>
                <a:effectLst/>
                <a:latin typeface="+mj-lt"/>
                <a:ea typeface="Calibri" panose="020F0502020204030204" pitchFamily="34" charset="0"/>
                <a:cs typeface="Arial" panose="020B0604020202020204" pitchFamily="34" charset="0"/>
              </a:rPr>
              <a:t> </a:t>
            </a:r>
            <a:r>
              <a:rPr lang="es-ES" sz="1000" i="1" dirty="0" err="1">
                <a:solidFill>
                  <a:schemeClr val="tx2"/>
                </a:solidFill>
                <a:effectLst/>
                <a:latin typeface="+mj-lt"/>
                <a:ea typeface="Calibri" panose="020F0502020204030204" pitchFamily="34" charset="0"/>
                <a:cs typeface="Arial" panose="020B0604020202020204" pitchFamily="34" charset="0"/>
              </a:rPr>
              <a:t>most</a:t>
            </a:r>
            <a:r>
              <a:rPr lang="es-ES" sz="1000" i="1" dirty="0">
                <a:solidFill>
                  <a:schemeClr val="tx2"/>
                </a:solidFill>
                <a:effectLst/>
                <a:latin typeface="+mj-lt"/>
                <a:ea typeface="Calibri" panose="020F0502020204030204" pitchFamily="34" charset="0"/>
                <a:cs typeface="Arial" panose="020B0604020202020204" pitchFamily="34" charset="0"/>
              </a:rPr>
              <a:t> </a:t>
            </a:r>
            <a:r>
              <a:rPr lang="es-ES" sz="1000" i="1" dirty="0" err="1">
                <a:solidFill>
                  <a:schemeClr val="tx2"/>
                </a:solidFill>
                <a:effectLst/>
                <a:latin typeface="+mj-lt"/>
                <a:ea typeface="Calibri" panose="020F0502020204030204" pitchFamily="34" charset="0"/>
                <a:cs typeface="Arial" panose="020B0604020202020204" pitchFamily="34" charset="0"/>
              </a:rPr>
              <a:t>frequent</a:t>
            </a:r>
            <a:r>
              <a:rPr lang="es-ES" sz="1000" i="1" dirty="0">
                <a:solidFill>
                  <a:schemeClr val="tx2"/>
                </a:solidFill>
                <a:effectLst/>
                <a:latin typeface="+mj-lt"/>
                <a:ea typeface="Calibri" panose="020F0502020204030204" pitchFamily="34" charset="0"/>
                <a:cs typeface="Arial" panose="020B0604020202020204" pitchFamily="34" charset="0"/>
              </a:rPr>
              <a:t> in </a:t>
            </a:r>
            <a:r>
              <a:rPr lang="es-ES" sz="1000" i="1" dirty="0" err="1">
                <a:solidFill>
                  <a:schemeClr val="tx2"/>
                </a:solidFill>
                <a:effectLst/>
                <a:latin typeface="+mj-lt"/>
                <a:ea typeface="Calibri" panose="020F0502020204030204" pitchFamily="34" charset="0"/>
                <a:cs typeface="Arial" panose="020B0604020202020204" pitchFamily="34" charset="0"/>
              </a:rPr>
              <a:t>Ireland</a:t>
            </a:r>
            <a:r>
              <a:rPr lang="es-ES" sz="1000" i="1" dirty="0">
                <a:solidFill>
                  <a:schemeClr val="tx2"/>
                </a:solidFill>
                <a:effectLst/>
                <a:latin typeface="+mj-lt"/>
                <a:ea typeface="Calibri" panose="020F0502020204030204" pitchFamily="34" charset="0"/>
                <a:cs typeface="Arial" panose="020B0604020202020204" pitchFamily="34" charset="0"/>
              </a:rPr>
              <a:t> (8.3%) and in </a:t>
            </a:r>
            <a:r>
              <a:rPr lang="es-ES" sz="1000" i="1" dirty="0" err="1">
                <a:solidFill>
                  <a:schemeClr val="tx2"/>
                </a:solidFill>
                <a:effectLst/>
                <a:latin typeface="+mj-lt"/>
                <a:ea typeface="Calibri" panose="020F0502020204030204" pitchFamily="34" charset="0"/>
                <a:cs typeface="Arial" panose="020B0604020202020204" pitchFamily="34" charset="0"/>
              </a:rPr>
              <a:t>northern</a:t>
            </a:r>
            <a:r>
              <a:rPr lang="es-ES" sz="1000" i="1" dirty="0">
                <a:solidFill>
                  <a:schemeClr val="tx2"/>
                </a:solidFill>
                <a:effectLst/>
                <a:latin typeface="+mj-lt"/>
                <a:ea typeface="Calibri" panose="020F0502020204030204" pitchFamily="34" charset="0"/>
                <a:cs typeface="Arial" panose="020B0604020202020204" pitchFamily="34" charset="0"/>
              </a:rPr>
              <a:t> and central </a:t>
            </a:r>
            <a:r>
              <a:rPr lang="es-ES" sz="1000" i="1" dirty="0" err="1">
                <a:solidFill>
                  <a:schemeClr val="tx2"/>
                </a:solidFill>
                <a:effectLst/>
                <a:latin typeface="+mj-lt"/>
                <a:ea typeface="Calibri" panose="020F0502020204030204" pitchFamily="34" charset="0"/>
                <a:cs typeface="Arial" panose="020B0604020202020204" pitchFamily="34" charset="0"/>
              </a:rPr>
              <a:t>regions</a:t>
            </a:r>
            <a:r>
              <a:rPr lang="es-ES" sz="1000" i="1" dirty="0">
                <a:solidFill>
                  <a:schemeClr val="tx2"/>
                </a:solidFill>
                <a:effectLst/>
                <a:latin typeface="+mj-lt"/>
                <a:ea typeface="Calibri" panose="020F0502020204030204" pitchFamily="34" charset="0"/>
                <a:cs typeface="Arial" panose="020B0604020202020204" pitchFamily="34" charset="0"/>
              </a:rPr>
              <a:t> </a:t>
            </a:r>
            <a:r>
              <a:rPr lang="es-ES" sz="1000" i="1" dirty="0" err="1">
                <a:solidFill>
                  <a:schemeClr val="tx2"/>
                </a:solidFill>
                <a:effectLst/>
                <a:latin typeface="+mj-lt"/>
                <a:ea typeface="Calibri" panose="020F0502020204030204" pitchFamily="34" charset="0"/>
                <a:cs typeface="Arial" panose="020B0604020202020204" pitchFamily="34" charset="0"/>
              </a:rPr>
              <a:t>of</a:t>
            </a:r>
            <a:r>
              <a:rPr lang="es-ES" sz="1000" i="1" dirty="0">
                <a:solidFill>
                  <a:schemeClr val="tx2"/>
                </a:solidFill>
                <a:effectLst/>
                <a:latin typeface="+mj-lt"/>
                <a:ea typeface="Calibri" panose="020F0502020204030204" pitchFamily="34" charset="0"/>
                <a:cs typeface="Arial" panose="020B0604020202020204" pitchFamily="34" charset="0"/>
              </a:rPr>
              <a:t> </a:t>
            </a:r>
            <a:r>
              <a:rPr lang="es-ES" sz="1000" i="1" dirty="0" err="1">
                <a:solidFill>
                  <a:schemeClr val="tx2"/>
                </a:solidFill>
                <a:effectLst/>
                <a:latin typeface="+mj-lt"/>
                <a:ea typeface="Calibri" panose="020F0502020204030204" pitchFamily="34" charset="0"/>
                <a:cs typeface="Arial" panose="020B0604020202020204" pitchFamily="34" charset="0"/>
              </a:rPr>
              <a:t>Europe</a:t>
            </a:r>
            <a:r>
              <a:rPr lang="es-ES" sz="1000" i="1" dirty="0">
                <a:solidFill>
                  <a:schemeClr val="tx2"/>
                </a:solidFill>
                <a:effectLst/>
                <a:latin typeface="+mj-lt"/>
                <a:ea typeface="Calibri" panose="020F0502020204030204" pitchFamily="34" charset="0"/>
                <a:cs typeface="Arial" panose="020B0604020202020204" pitchFamily="34" charset="0"/>
              </a:rPr>
              <a:t> </a:t>
            </a:r>
            <a:r>
              <a:rPr lang="es-ES" sz="1000" i="1" dirty="0" err="1">
                <a:solidFill>
                  <a:schemeClr val="tx2"/>
                </a:solidFill>
                <a:effectLst/>
                <a:latin typeface="+mj-lt"/>
                <a:ea typeface="Calibri" panose="020F0502020204030204" pitchFamily="34" charset="0"/>
                <a:cs typeface="Arial" panose="020B0604020202020204" pitchFamily="34" charset="0"/>
              </a:rPr>
              <a:t>but</a:t>
            </a:r>
            <a:r>
              <a:rPr lang="es-ES" sz="1000" i="1" dirty="0">
                <a:solidFill>
                  <a:schemeClr val="tx2"/>
                </a:solidFill>
                <a:effectLst/>
                <a:latin typeface="+mj-lt"/>
                <a:ea typeface="Calibri" panose="020F0502020204030204" pitchFamily="34" charset="0"/>
                <a:cs typeface="Arial" panose="020B0604020202020204" pitchFamily="34" charset="0"/>
              </a:rPr>
              <a:t> rare in </a:t>
            </a:r>
            <a:r>
              <a:rPr lang="es-ES" sz="1000" i="1" dirty="0" err="1">
                <a:solidFill>
                  <a:schemeClr val="tx2"/>
                </a:solidFill>
                <a:effectLst/>
                <a:latin typeface="+mj-lt"/>
                <a:ea typeface="Calibri" panose="020F0502020204030204" pitchFamily="34" charset="0"/>
                <a:cs typeface="Arial" panose="020B0604020202020204" pitchFamily="34" charset="0"/>
              </a:rPr>
              <a:t>the</a:t>
            </a:r>
            <a:r>
              <a:rPr lang="es-ES" sz="1000" i="1" dirty="0">
                <a:solidFill>
                  <a:schemeClr val="tx2"/>
                </a:solidFill>
                <a:effectLst/>
                <a:latin typeface="+mj-lt"/>
                <a:ea typeface="Calibri" panose="020F0502020204030204" pitchFamily="34" charset="0"/>
                <a:cs typeface="Arial" panose="020B0604020202020204" pitchFamily="34" charset="0"/>
              </a:rPr>
              <a:t> </a:t>
            </a:r>
            <a:r>
              <a:rPr lang="es-ES" sz="1000" i="1" dirty="0" err="1">
                <a:solidFill>
                  <a:schemeClr val="tx2"/>
                </a:solidFill>
                <a:effectLst/>
                <a:latin typeface="+mj-lt"/>
                <a:ea typeface="Calibri" panose="020F0502020204030204" pitchFamily="34" charset="0"/>
                <a:cs typeface="Arial" panose="020B0604020202020204" pitchFamily="34" charset="0"/>
              </a:rPr>
              <a:t>rest</a:t>
            </a:r>
            <a:r>
              <a:rPr lang="es-ES" sz="1000" i="1" dirty="0">
                <a:solidFill>
                  <a:schemeClr val="tx2"/>
                </a:solidFill>
                <a:effectLst/>
                <a:latin typeface="+mj-lt"/>
                <a:ea typeface="Calibri" panose="020F0502020204030204" pitchFamily="34" charset="0"/>
                <a:cs typeface="Arial" panose="020B0604020202020204" pitchFamily="34" charset="0"/>
              </a:rPr>
              <a:t> </a:t>
            </a:r>
            <a:r>
              <a:rPr lang="es-ES" sz="1000" i="1" dirty="0" err="1">
                <a:solidFill>
                  <a:schemeClr val="tx2"/>
                </a:solidFill>
                <a:effectLst/>
                <a:latin typeface="+mj-lt"/>
                <a:ea typeface="Calibri" panose="020F0502020204030204" pitchFamily="34" charset="0"/>
                <a:cs typeface="Arial" panose="020B0604020202020204" pitchFamily="34" charset="0"/>
              </a:rPr>
              <a:t>of</a:t>
            </a:r>
            <a:r>
              <a:rPr lang="es-ES" sz="1000" i="1" dirty="0">
                <a:solidFill>
                  <a:schemeClr val="tx2"/>
                </a:solidFill>
                <a:effectLst/>
                <a:latin typeface="+mj-lt"/>
                <a:ea typeface="Calibri" panose="020F0502020204030204" pitchFamily="34" charset="0"/>
                <a:cs typeface="Arial" panose="020B0604020202020204" pitchFamily="34" charset="0"/>
              </a:rPr>
              <a:t> </a:t>
            </a:r>
            <a:r>
              <a:rPr lang="es-ES" sz="1000" i="1" dirty="0" err="1">
                <a:solidFill>
                  <a:schemeClr val="tx2"/>
                </a:solidFill>
                <a:effectLst/>
                <a:latin typeface="+mj-lt"/>
                <a:ea typeface="Calibri" panose="020F0502020204030204" pitchFamily="34" charset="0"/>
                <a:cs typeface="Arial" panose="020B0604020202020204" pitchFamily="34" charset="0"/>
              </a:rPr>
              <a:t>Europe</a:t>
            </a:r>
            <a:r>
              <a:rPr lang="es-ES" sz="1000" i="1" dirty="0">
                <a:solidFill>
                  <a:schemeClr val="tx2"/>
                </a:solidFill>
                <a:effectLst/>
                <a:latin typeface="+mj-lt"/>
                <a:ea typeface="Calibri" panose="020F0502020204030204" pitchFamily="34" charset="0"/>
                <a:cs typeface="Arial" panose="020B0604020202020204" pitchFamily="34" charset="0"/>
              </a:rPr>
              <a:t>. </a:t>
            </a:r>
            <a:endParaRPr lang="en-GB" sz="1000" kern="100" dirty="0">
              <a:solidFill>
                <a:schemeClr val="tx2"/>
              </a:solidFill>
              <a:effectLst/>
              <a:latin typeface="+mj-lt"/>
              <a:ea typeface="Calibri" panose="020F0502020204030204" pitchFamily="34" charset="0"/>
            </a:endParaRPr>
          </a:p>
        </p:txBody>
      </p:sp>
      <p:sp>
        <p:nvSpPr>
          <p:cNvPr id="3" name="Text Placeholder 8">
            <a:extLst>
              <a:ext uri="{FF2B5EF4-FFF2-40B4-BE49-F238E27FC236}">
                <a16:creationId xmlns:a16="http://schemas.microsoft.com/office/drawing/2014/main" id="{87D069C4-CF9C-C6B6-BB4C-0FEDD6B1913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21858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F4F4CED-90F0-EF3C-9D14-DE806DE0ED19}"/>
              </a:ext>
            </a:extLst>
          </p:cNvPr>
          <p:cNvGrpSpPr/>
          <p:nvPr/>
        </p:nvGrpSpPr>
        <p:grpSpPr>
          <a:xfrm>
            <a:off x="0" y="0"/>
            <a:ext cx="8783919" cy="1571625"/>
            <a:chOff x="0" y="0"/>
            <a:chExt cx="8783919"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50767"/>
              <a:ext cx="6200776"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2789+5G-&gt;A variant is more common in Türkiye and the southern regions of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3.6</a:t>
              </a:r>
            </a:p>
          </p:txBody>
        </p:sp>
        <p:pic>
          <p:nvPicPr>
            <p:cNvPr id="5" name="Picture 4" descr="A blue hexagon with white and black triangles&#10;&#10;Description automatically generated">
              <a:extLst>
                <a:ext uri="{FF2B5EF4-FFF2-40B4-BE49-F238E27FC236}">
                  <a16:creationId xmlns:a16="http://schemas.microsoft.com/office/drawing/2014/main" id="{B2C710D5-8758-E7E3-1C35-E20F5D023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Box 2">
              <a:extLst>
                <a:ext uri="{FF2B5EF4-FFF2-40B4-BE49-F238E27FC236}">
                  <a16:creationId xmlns:a16="http://schemas.microsoft.com/office/drawing/2014/main" id="{5300DAF9-3FDE-B507-F69C-6F9C2DA6101B}"/>
                </a:ext>
              </a:extLst>
            </p:cNvPr>
            <p:cNvSpPr txBox="1"/>
            <p:nvPr/>
          </p:nvSpPr>
          <p:spPr>
            <a:xfrm>
              <a:off x="900112" y="460456"/>
              <a:ext cx="7883807"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2789+5G-&gt;A variant. All people with CF seen in 2024.</a:t>
              </a:r>
            </a:p>
          </p:txBody>
        </p:sp>
      </p:grpSp>
      <p:pic>
        <p:nvPicPr>
          <p:cNvPr id="9" name="Immagine 17">
            <a:extLst>
              <a:ext uri="{FF2B5EF4-FFF2-40B4-BE49-F238E27FC236}">
                <a16:creationId xmlns:a16="http://schemas.microsoft.com/office/drawing/2014/main" id="{9EE590BF-34A1-BBAE-EB3B-284B39E980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9515" y="943069"/>
            <a:ext cx="7486987" cy="4971861"/>
          </a:xfrm>
          <a:prstGeom prst="rect">
            <a:avLst/>
          </a:prstGeom>
          <a:noFill/>
          <a:ln>
            <a:noFill/>
          </a:ln>
        </p:spPr>
      </p:pic>
      <p:sp>
        <p:nvSpPr>
          <p:cNvPr id="10" name="TextBox 10">
            <a:extLst>
              <a:ext uri="{FF2B5EF4-FFF2-40B4-BE49-F238E27FC236}">
                <a16:creationId xmlns:a16="http://schemas.microsoft.com/office/drawing/2014/main" id="{6350A9DF-E776-9C66-7B83-25FD9ADA76F6}"/>
              </a:ext>
            </a:extLst>
          </p:cNvPr>
          <p:cNvSpPr txBox="1"/>
          <p:nvPr/>
        </p:nvSpPr>
        <p:spPr>
          <a:xfrm>
            <a:off x="1169101" y="5976276"/>
            <a:ext cx="6834179" cy="230832"/>
          </a:xfrm>
          <a:prstGeom prst="rect">
            <a:avLst/>
          </a:prstGeom>
          <a:noFill/>
        </p:spPr>
        <p:txBody>
          <a:bodyPr wrap="square">
            <a:spAutoFit/>
          </a:bodyPr>
          <a:lstStyle/>
          <a:p>
            <a:pPr algn="just"/>
            <a:r>
              <a:rPr lang="en-GB" sz="900" dirty="0">
                <a:solidFill>
                  <a:srgbClr val="55C2D2"/>
                </a:solidFill>
                <a:latin typeface="+mj-lt"/>
              </a:rPr>
              <a:t>Note: </a:t>
            </a:r>
            <a:r>
              <a:rPr lang="en-GB" sz="900" dirty="0">
                <a:solidFill>
                  <a:srgbClr val="55C2D2"/>
                </a:solidFill>
                <a:latin typeface="+mj-lt"/>
                <a:ea typeface="Calibri" panose="020F0502020204030204" pitchFamily="34" charset="0"/>
                <a:cs typeface="Calibri Light" panose="020F0302020204030204" pitchFamily="34" charset="0"/>
              </a:rPr>
              <a:t>Bosnia-Herzegovina and Kyrgyzstan are not “Not participating”, but their data are omitted because &lt;5 </a:t>
            </a:r>
            <a:r>
              <a:rPr lang="en-GB" sz="900" dirty="0" err="1">
                <a:solidFill>
                  <a:srgbClr val="55C2D2"/>
                </a:solidFill>
                <a:latin typeface="+mj-lt"/>
                <a:ea typeface="Calibri" panose="020F0502020204030204" pitchFamily="34" charset="0"/>
                <a:cs typeface="Calibri Light" panose="020F0302020204030204" pitchFamily="34" charset="0"/>
              </a:rPr>
              <a:t>PwCF</a:t>
            </a:r>
            <a:r>
              <a:rPr lang="en-GB" sz="900" dirty="0">
                <a:solidFill>
                  <a:srgbClr val="55C2D2"/>
                </a:solidFill>
                <a:latin typeface="+mj-lt"/>
                <a:ea typeface="Calibri" panose="020F0502020204030204" pitchFamily="34" charset="0"/>
                <a:cs typeface="Calibri Light" panose="020F0302020204030204" pitchFamily="34" charset="0"/>
              </a:rPr>
              <a:t> were reported.</a:t>
            </a:r>
          </a:p>
        </p:txBody>
      </p:sp>
      <p:sp>
        <p:nvSpPr>
          <p:cNvPr id="11" name="TextBox 7">
            <a:extLst>
              <a:ext uri="{FF2B5EF4-FFF2-40B4-BE49-F238E27FC236}">
                <a16:creationId xmlns:a16="http://schemas.microsoft.com/office/drawing/2014/main" id="{E4CF59DD-6C38-1C18-FFAA-D512C5EA3A1D}"/>
              </a:ext>
            </a:extLst>
          </p:cNvPr>
          <p:cNvSpPr txBox="1">
            <a:spLocks/>
          </p:cNvSpPr>
          <p:nvPr/>
        </p:nvSpPr>
        <p:spPr>
          <a:xfrm>
            <a:off x="1169102" y="6194716"/>
            <a:ext cx="6834179" cy="230832"/>
          </a:xfrm>
          <a:prstGeom prst="rect">
            <a:avLst/>
          </a:prstGeom>
          <a:noFill/>
        </p:spPr>
        <p:txBody>
          <a:bodyPr wrap="square">
            <a:spAutoFit/>
          </a:bodyPr>
          <a:lstStyle/>
          <a:p>
            <a:pPr algn="just">
              <a:tabLst>
                <a:tab pos="900430" algn="l"/>
              </a:tabLst>
            </a:pPr>
            <a:r>
              <a:rPr lang="en-GB" sz="900" dirty="0">
                <a:solidFill>
                  <a:schemeClr val="tx2"/>
                </a:solidFill>
                <a:effectLst/>
                <a:latin typeface="+mj-lt"/>
                <a:ea typeface="Calibri" panose="020F0502020204030204" pitchFamily="34" charset="0"/>
                <a:cs typeface="Arial" panose="020B0604020202020204" pitchFamily="34" charset="0"/>
              </a:rPr>
              <a:t>The </a:t>
            </a:r>
            <a:r>
              <a:rPr lang="en-GB" sz="900" i="1" dirty="0">
                <a:solidFill>
                  <a:schemeClr val="tx2"/>
                </a:solidFill>
                <a:effectLst/>
                <a:latin typeface="+mj-lt"/>
                <a:ea typeface="Calibri" panose="020F0502020204030204" pitchFamily="34" charset="0"/>
                <a:cs typeface="Arial" panose="020B0604020202020204" pitchFamily="34" charset="0"/>
              </a:rPr>
              <a:t>2789+5G-&gt;A</a:t>
            </a:r>
            <a:r>
              <a:rPr lang="en-GB" sz="900" dirty="0">
                <a:solidFill>
                  <a:schemeClr val="tx2"/>
                </a:solidFill>
                <a:effectLst/>
                <a:latin typeface="+mj-lt"/>
                <a:ea typeface="Calibri" panose="020F0502020204030204" pitchFamily="34" charset="0"/>
                <a:cs typeface="Arial" panose="020B0604020202020204" pitchFamily="34" charset="0"/>
              </a:rPr>
              <a:t> variant is most frequent in Armenia (4.2%) and in Southern Europe, and less common in Eastern Europe.</a:t>
            </a:r>
            <a:r>
              <a:rPr lang="es-ES" sz="900" i="1" dirty="0">
                <a:solidFill>
                  <a:schemeClr val="tx2"/>
                </a:solidFill>
                <a:effectLst/>
                <a:latin typeface="+mj-lt"/>
                <a:ea typeface="Calibri" panose="020F0502020204030204" pitchFamily="34" charset="0"/>
                <a:cs typeface="Arial" panose="020B0604020202020204" pitchFamily="34" charset="0"/>
              </a:rPr>
              <a:t> </a:t>
            </a:r>
            <a:endParaRPr lang="en-GB" sz="900" kern="100" dirty="0">
              <a:solidFill>
                <a:schemeClr val="tx2"/>
              </a:solidFill>
              <a:effectLst/>
              <a:latin typeface="+mj-lt"/>
              <a:ea typeface="Calibri" panose="020F0502020204030204" pitchFamily="34" charset="0"/>
            </a:endParaRPr>
          </a:p>
        </p:txBody>
      </p:sp>
      <p:sp>
        <p:nvSpPr>
          <p:cNvPr id="2" name="Text Placeholder 8">
            <a:extLst>
              <a:ext uri="{FF2B5EF4-FFF2-40B4-BE49-F238E27FC236}">
                <a16:creationId xmlns:a16="http://schemas.microsoft.com/office/drawing/2014/main" id="{5A2F0729-FB11-FC0C-1073-3717F8A161EB}"/>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2704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37685" y="2067189"/>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4</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LUNG FUNCTION</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65293918-868C-79F4-A1DA-E76BF68DB15F}"/>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8B43E827-05E2-EB9C-E589-874F1F8DBFB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74A7BAB-03B2-6E6A-8960-A6E6537AD893}"/>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9" name="Sous-titre 2">
            <a:extLst>
              <a:ext uri="{FF2B5EF4-FFF2-40B4-BE49-F238E27FC236}">
                <a16:creationId xmlns:a16="http://schemas.microsoft.com/office/drawing/2014/main" id="{17AC7F1E-35C4-B3F4-8231-FEDA0650B9A4}"/>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2990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D2F9FCC-A03C-AF9B-22C7-0CC6D1388E9D}"/>
              </a:ext>
            </a:extLst>
          </p:cNvPr>
          <p:cNvGrpSpPr/>
          <p:nvPr/>
        </p:nvGrpSpPr>
        <p:grpSpPr>
          <a:xfrm>
            <a:off x="0" y="0"/>
            <a:ext cx="8533198" cy="2009812"/>
            <a:chOff x="0" y="0"/>
            <a:chExt cx="8533198" cy="2009812"/>
          </a:xfrm>
        </p:grpSpPr>
        <p:sp>
          <p:nvSpPr>
            <p:cNvPr id="6" name="TextBox 5">
              <a:extLst>
                <a:ext uri="{FF2B5EF4-FFF2-40B4-BE49-F238E27FC236}">
                  <a16:creationId xmlns:a16="http://schemas.microsoft.com/office/drawing/2014/main" id="{1A806116-3061-CA1F-2E89-5033E454FA4A}"/>
                </a:ext>
              </a:extLst>
            </p:cNvPr>
            <p:cNvSpPr txBox="1"/>
            <p:nvPr/>
          </p:nvSpPr>
          <p:spPr>
            <a:xfrm>
              <a:off x="1304680" y="310755"/>
              <a:ext cx="7228518"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median FEV1% of predicted is &gt;90% for children with CF (between 6 and 11 years of age) in almost all countries in Europe.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04681" y="92184"/>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4.1</a:t>
              </a:r>
            </a:p>
          </p:txBody>
        </p:sp>
        <p:sp>
          <p:nvSpPr>
            <p:cNvPr id="3" name="TextBox 2">
              <a:extLst>
                <a:ext uri="{FF2B5EF4-FFF2-40B4-BE49-F238E27FC236}">
                  <a16:creationId xmlns:a16="http://schemas.microsoft.com/office/drawing/2014/main" id="{A865EFFA-0A6A-C5EE-3189-32D41E6E3F44}"/>
                </a:ext>
              </a:extLst>
            </p:cNvPr>
            <p:cNvSpPr txBox="1"/>
            <p:nvPr/>
          </p:nvSpPr>
          <p:spPr>
            <a:xfrm>
              <a:off x="643515" y="785812"/>
              <a:ext cx="1978143" cy="1224000"/>
            </a:xfrm>
            <a:prstGeom prst="rect">
              <a:avLst/>
            </a:prstGeom>
            <a:noFill/>
          </p:spPr>
          <p:txBody>
            <a:bodyPr wrap="square">
              <a:noAutofit/>
            </a:bodyPr>
            <a:lstStyle/>
            <a:p>
              <a:pPr marL="674370">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FEV1pp: boxplot by country. Children with CF aged 6-11 years who have never had a transplant, seen by a clinician in 2024.</a:t>
              </a:r>
            </a:p>
          </p:txBody>
        </p:sp>
        <p:pic>
          <p:nvPicPr>
            <p:cNvPr id="5" name="Picture 4" descr="A blue hexagon with white and black triangles&#10;&#10;Description automatically generated">
              <a:extLst>
                <a:ext uri="{FF2B5EF4-FFF2-40B4-BE49-F238E27FC236}">
                  <a16:creationId xmlns:a16="http://schemas.microsoft.com/office/drawing/2014/main" id="{BEB90D3C-58C8-8460-E802-313D9BA04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11" name="TextBox 10">
            <a:extLst>
              <a:ext uri="{FF2B5EF4-FFF2-40B4-BE49-F238E27FC236}">
                <a16:creationId xmlns:a16="http://schemas.microsoft.com/office/drawing/2014/main" id="{B027F9BD-3EC3-394B-B38C-2424E5347C17}"/>
              </a:ext>
            </a:extLst>
          </p:cNvPr>
          <p:cNvSpPr txBox="1"/>
          <p:nvPr/>
        </p:nvSpPr>
        <p:spPr>
          <a:xfrm>
            <a:off x="0" y="2883287"/>
            <a:ext cx="1688400" cy="3831818"/>
          </a:xfrm>
          <a:prstGeom prst="rect">
            <a:avLst/>
          </a:prstGeom>
          <a:noFill/>
        </p:spPr>
        <p:txBody>
          <a:bodyPr wrap="square">
            <a:spAutoFit/>
          </a:bodyPr>
          <a:lstStyle/>
          <a:p>
            <a:pPr algn="just"/>
            <a:r>
              <a:rPr lang="en-GB" sz="900" dirty="0">
                <a:solidFill>
                  <a:srgbClr val="55C2D2"/>
                </a:solidFill>
                <a:latin typeface="+mj-lt"/>
              </a:rPr>
              <a:t>Note: BA-</a:t>
            </a:r>
            <a:r>
              <a:rPr lang="en-GB" sz="900" dirty="0" err="1">
                <a:solidFill>
                  <a:srgbClr val="55C2D2"/>
                </a:solidFill>
                <a:latin typeface="+mj-lt"/>
              </a:rPr>
              <a:t>Republika</a:t>
            </a:r>
            <a:r>
              <a:rPr lang="en-GB" sz="900" dirty="0">
                <a:solidFill>
                  <a:srgbClr val="55C2D2"/>
                </a:solidFill>
                <a:latin typeface="+mj-lt"/>
              </a:rPr>
              <a:t> Srpska, Iceland, Kazakhstan, Kosovo and Luxembourg have &lt;5 individuals aged 6-11 years at the date of FEV1 and the countries are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Albania, Belarus, Cyprus, Georgia, Latvia, Moldova, North Macedonia, Romania, Serbia, the Russian Federation, Türkiye and Ukraine no FEV1 value was reported for more than 10% of the people with CF in the 6-11 year old age group.</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Sweden reported the FEV1 of the best FEV1pp in the 12 months prior to the annual review; this means the value could be from 2023 or 2024. The UK reported the EFEV1 of the best FEV1pp from the period between annual reviews. This also means that the value could be from 2023 or 2024.</a:t>
            </a:r>
          </a:p>
        </p:txBody>
      </p:sp>
      <p:pic>
        <p:nvPicPr>
          <p:cNvPr id="9" name="Immagine 21">
            <a:extLst>
              <a:ext uri="{FF2B5EF4-FFF2-40B4-BE49-F238E27FC236}">
                <a16:creationId xmlns:a16="http://schemas.microsoft.com/office/drawing/2014/main" id="{966BD6AB-0AEA-D6D6-729E-8961C8D097FF}"/>
              </a:ext>
            </a:extLst>
          </p:cNvPr>
          <p:cNvPicPr>
            <a:picLocks noChangeAspect="1"/>
          </p:cNvPicPr>
          <p:nvPr/>
        </p:nvPicPr>
        <p:blipFill>
          <a:blip r:embed="rId4"/>
          <a:stretch>
            <a:fillRect/>
          </a:stretch>
        </p:blipFill>
        <p:spPr>
          <a:xfrm>
            <a:off x="2621658" y="668304"/>
            <a:ext cx="5546362" cy="5986674"/>
          </a:xfrm>
          <a:prstGeom prst="rect">
            <a:avLst/>
          </a:prstGeom>
        </p:spPr>
      </p:pic>
      <p:sp>
        <p:nvSpPr>
          <p:cNvPr id="8" name="Text Placeholder 8">
            <a:extLst>
              <a:ext uri="{FF2B5EF4-FFF2-40B4-BE49-F238E27FC236}">
                <a16:creationId xmlns:a16="http://schemas.microsoft.com/office/drawing/2014/main" id="{BA64609E-1C6D-293C-8FAA-2E4670766FD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35264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D805F-7257-AADB-892D-7D19ED57E936}"/>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A84817E8-2263-1630-F591-0D2A8173BD99}"/>
              </a:ext>
            </a:extLst>
          </p:cNvPr>
          <p:cNvGrpSpPr/>
          <p:nvPr/>
        </p:nvGrpSpPr>
        <p:grpSpPr>
          <a:xfrm>
            <a:off x="0" y="0"/>
            <a:ext cx="8533198" cy="1571625"/>
            <a:chOff x="0" y="0"/>
            <a:chExt cx="8533198" cy="1571625"/>
          </a:xfrm>
        </p:grpSpPr>
        <p:sp>
          <p:nvSpPr>
            <p:cNvPr id="6" name="TextBox 5">
              <a:extLst>
                <a:ext uri="{FF2B5EF4-FFF2-40B4-BE49-F238E27FC236}">
                  <a16:creationId xmlns:a16="http://schemas.microsoft.com/office/drawing/2014/main" id="{1F86F8D4-FECD-3D36-379C-5634A97267B3}"/>
                </a:ext>
              </a:extLst>
            </p:cNvPr>
            <p:cNvSpPr txBox="1"/>
            <p:nvPr/>
          </p:nvSpPr>
          <p:spPr>
            <a:xfrm>
              <a:off x="1304680" y="310755"/>
              <a:ext cx="7228518"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median FEV1% of predicted is &gt;80% for adolescents with CF (between 12 and 17 years of age) in almost all countries in Europe.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BA836EE8-FBE9-2F5C-55AE-F8EC2D9814A2}"/>
                </a:ext>
              </a:extLst>
            </p:cNvPr>
            <p:cNvSpPr txBox="1"/>
            <p:nvPr/>
          </p:nvSpPr>
          <p:spPr>
            <a:xfrm>
              <a:off x="1304681" y="92184"/>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4.2</a:t>
              </a:r>
            </a:p>
          </p:txBody>
        </p:sp>
        <p:pic>
          <p:nvPicPr>
            <p:cNvPr id="5" name="Picture 4" descr="A blue hexagon with white and black triangles&#10;&#10;Description automatically generated">
              <a:extLst>
                <a:ext uri="{FF2B5EF4-FFF2-40B4-BE49-F238E27FC236}">
                  <a16:creationId xmlns:a16="http://schemas.microsoft.com/office/drawing/2014/main" id="{FD268518-BF04-2D02-68B8-EEE646221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11" name="TextBox 10">
            <a:extLst>
              <a:ext uri="{FF2B5EF4-FFF2-40B4-BE49-F238E27FC236}">
                <a16:creationId xmlns:a16="http://schemas.microsoft.com/office/drawing/2014/main" id="{53DA3EDA-2567-E1EB-49EF-9ACD4378D2E9}"/>
              </a:ext>
            </a:extLst>
          </p:cNvPr>
          <p:cNvSpPr txBox="1"/>
          <p:nvPr/>
        </p:nvSpPr>
        <p:spPr>
          <a:xfrm>
            <a:off x="88144" y="3142865"/>
            <a:ext cx="1688400" cy="3554819"/>
          </a:xfrm>
          <a:prstGeom prst="rect">
            <a:avLst/>
          </a:prstGeom>
          <a:noFill/>
        </p:spPr>
        <p:txBody>
          <a:bodyPr wrap="square">
            <a:spAutoFit/>
          </a:bodyPr>
          <a:lstStyle/>
          <a:p>
            <a:pPr algn="just"/>
            <a:r>
              <a:rPr lang="en-GB" sz="900" dirty="0">
                <a:solidFill>
                  <a:srgbClr val="55C2D2"/>
                </a:solidFill>
                <a:latin typeface="+mj-lt"/>
              </a:rPr>
              <a:t>Note: Cyprus, Iceland and Kosovo have &lt;5 individuals aged 12-17 years at the date of FEV1 and the countries are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Belarus, Georgia, Lithuania, the Russian Federation, Türkiye and Ukraine no FEV1 value was reported for more than 10% of the people with CF in the 12-17 year old age group.</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Sweden reported the FEV1 of the best FEV1pp in the 12 months prior to the annual review which means that the value could be from 2023 or 2024. The UK reported the EFEV1 of the best FEV1pp from the period between annual reviews, which also means that the value could be from 2023 or 2024.</a:t>
            </a:r>
          </a:p>
        </p:txBody>
      </p:sp>
      <p:sp>
        <p:nvSpPr>
          <p:cNvPr id="2" name="TextBox 2">
            <a:extLst>
              <a:ext uri="{FF2B5EF4-FFF2-40B4-BE49-F238E27FC236}">
                <a16:creationId xmlns:a16="http://schemas.microsoft.com/office/drawing/2014/main" id="{AB9A9468-7098-05A2-08F1-78DCA09FF4BD}"/>
              </a:ext>
            </a:extLst>
          </p:cNvPr>
          <p:cNvSpPr txBox="1"/>
          <p:nvPr/>
        </p:nvSpPr>
        <p:spPr>
          <a:xfrm>
            <a:off x="643515" y="798411"/>
            <a:ext cx="1978143" cy="1224000"/>
          </a:xfrm>
          <a:prstGeom prst="rect">
            <a:avLst/>
          </a:prstGeom>
          <a:noFill/>
        </p:spPr>
        <p:txBody>
          <a:bodyPr wrap="square">
            <a:noAutofit/>
          </a:bodyPr>
          <a:lstStyle/>
          <a:p>
            <a:pPr marL="674370">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FEV1pp: boxplot by country. Adolescents with CF aged 12-17 years who have never had a transplant, seen by a clinician in 2024.</a:t>
            </a:r>
          </a:p>
        </p:txBody>
      </p:sp>
      <p:pic>
        <p:nvPicPr>
          <p:cNvPr id="3" name="Immagine 1">
            <a:extLst>
              <a:ext uri="{FF2B5EF4-FFF2-40B4-BE49-F238E27FC236}">
                <a16:creationId xmlns:a16="http://schemas.microsoft.com/office/drawing/2014/main" id="{37F8ABFD-AC4E-8870-3FE2-2146F6B1D34A}"/>
              </a:ext>
            </a:extLst>
          </p:cNvPr>
          <p:cNvPicPr>
            <a:picLocks noChangeAspect="1"/>
          </p:cNvPicPr>
          <p:nvPr/>
        </p:nvPicPr>
        <p:blipFill>
          <a:blip r:embed="rId4"/>
          <a:stretch>
            <a:fillRect/>
          </a:stretch>
        </p:blipFill>
        <p:spPr>
          <a:xfrm>
            <a:off x="2876305" y="579173"/>
            <a:ext cx="5862399" cy="6060256"/>
          </a:xfrm>
          <a:prstGeom prst="rect">
            <a:avLst/>
          </a:prstGeom>
        </p:spPr>
      </p:pic>
      <p:sp>
        <p:nvSpPr>
          <p:cNvPr id="8" name="Text Placeholder 8">
            <a:extLst>
              <a:ext uri="{FF2B5EF4-FFF2-40B4-BE49-F238E27FC236}">
                <a16:creationId xmlns:a16="http://schemas.microsoft.com/office/drawing/2014/main" id="{461AEB97-E1D8-FBC8-190D-3CFBA07E0132}"/>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07881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E783FB4-C0C4-5513-A624-8EDE3568E2EB}"/>
              </a:ext>
            </a:extLst>
          </p:cNvPr>
          <p:cNvGrpSpPr/>
          <p:nvPr/>
        </p:nvGrpSpPr>
        <p:grpSpPr>
          <a:xfrm>
            <a:off x="0" y="0"/>
            <a:ext cx="8443776" cy="1571625"/>
            <a:chOff x="0" y="0"/>
            <a:chExt cx="8443776"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303200" y="283889"/>
              <a:ext cx="7140576"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median FEV1% of predicted for adults with CF (between 18 and 39 years of age) varies between 50% and 110% depending on the country.</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03200" y="93600"/>
              <a:ext cx="468889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4.3</a:t>
              </a:r>
            </a:p>
          </p:txBody>
        </p:sp>
        <p:pic>
          <p:nvPicPr>
            <p:cNvPr id="8" name="Picture 7" descr="A blue hexagon with white and black triangles&#10;&#10;Description automatically generated">
              <a:extLst>
                <a:ext uri="{FF2B5EF4-FFF2-40B4-BE49-F238E27FC236}">
                  <a16:creationId xmlns:a16="http://schemas.microsoft.com/office/drawing/2014/main" id="{3B6D4AC7-BABD-2DE6-6488-852184D56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3" name="Immagine 1">
            <a:extLst>
              <a:ext uri="{FF2B5EF4-FFF2-40B4-BE49-F238E27FC236}">
                <a16:creationId xmlns:a16="http://schemas.microsoft.com/office/drawing/2014/main" id="{A23508FC-E1C5-63AE-1A44-BA843B54AE4B}"/>
              </a:ext>
            </a:extLst>
          </p:cNvPr>
          <p:cNvPicPr>
            <a:picLocks noChangeAspect="1"/>
          </p:cNvPicPr>
          <p:nvPr/>
        </p:nvPicPr>
        <p:blipFill>
          <a:blip r:embed="rId4"/>
          <a:stretch>
            <a:fillRect/>
          </a:stretch>
        </p:blipFill>
        <p:spPr>
          <a:xfrm>
            <a:off x="2874825" y="576277"/>
            <a:ext cx="5672429" cy="6063152"/>
          </a:xfrm>
          <a:prstGeom prst="rect">
            <a:avLst/>
          </a:prstGeom>
        </p:spPr>
      </p:pic>
      <p:sp>
        <p:nvSpPr>
          <p:cNvPr id="11" name="TextBox 2">
            <a:extLst>
              <a:ext uri="{FF2B5EF4-FFF2-40B4-BE49-F238E27FC236}">
                <a16:creationId xmlns:a16="http://schemas.microsoft.com/office/drawing/2014/main" id="{264EF228-5BB5-E56E-B274-B974C730E25F}"/>
              </a:ext>
            </a:extLst>
          </p:cNvPr>
          <p:cNvSpPr txBox="1"/>
          <p:nvPr/>
        </p:nvSpPr>
        <p:spPr>
          <a:xfrm>
            <a:off x="601842" y="785812"/>
            <a:ext cx="1978143" cy="1224000"/>
          </a:xfrm>
          <a:prstGeom prst="rect">
            <a:avLst/>
          </a:prstGeom>
          <a:noFill/>
        </p:spPr>
        <p:txBody>
          <a:bodyPr wrap="square">
            <a:noAutofit/>
          </a:bodyPr>
          <a:lstStyle/>
          <a:p>
            <a:pPr marL="674370">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FEV1pp: boxplot by country. Adults with CF  who have never had a transplant, seen by a clinician in 2024.</a:t>
            </a:r>
          </a:p>
        </p:txBody>
      </p:sp>
      <p:sp>
        <p:nvSpPr>
          <p:cNvPr id="12" name="TextBox 10">
            <a:extLst>
              <a:ext uri="{FF2B5EF4-FFF2-40B4-BE49-F238E27FC236}">
                <a16:creationId xmlns:a16="http://schemas.microsoft.com/office/drawing/2014/main" id="{182C9873-19B5-4CE6-C33D-ECC009377041}"/>
              </a:ext>
            </a:extLst>
          </p:cNvPr>
          <p:cNvSpPr txBox="1"/>
          <p:nvPr/>
        </p:nvSpPr>
        <p:spPr>
          <a:xfrm>
            <a:off x="40457" y="3361609"/>
            <a:ext cx="1688400" cy="3277820"/>
          </a:xfrm>
          <a:prstGeom prst="rect">
            <a:avLst/>
          </a:prstGeom>
          <a:noFill/>
        </p:spPr>
        <p:txBody>
          <a:bodyPr wrap="square">
            <a:spAutoFit/>
          </a:bodyPr>
          <a:lstStyle/>
          <a:p>
            <a:pPr algn="just"/>
            <a:r>
              <a:rPr lang="en-GB" sz="900" dirty="0">
                <a:solidFill>
                  <a:srgbClr val="55C2D2"/>
                </a:solidFill>
                <a:latin typeface="+mj-lt"/>
              </a:rPr>
              <a:t>Note: Belarus, Georgia and Kosovo have &lt;5 individuals aged 18-39 years at the date of FEV1 measurement and the countries are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Moldova, the Russian Federation and Ukraine no FEV1 value was reported for more than 10% of the people with CF aged between 18 and 39.</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Sweden reported the FEV1 of the best FEV1pp in the 12 months prior to the annual review which means that the value could be from 2023 or 2024. The UK reported the EFEV1 of the best FEV1pp from the period between annual reviews, which also means that the value could be from 2023 or 2024.</a:t>
            </a:r>
          </a:p>
        </p:txBody>
      </p:sp>
      <p:sp>
        <p:nvSpPr>
          <p:cNvPr id="4" name="Text Placeholder 8">
            <a:extLst>
              <a:ext uri="{FF2B5EF4-FFF2-40B4-BE49-F238E27FC236}">
                <a16:creationId xmlns:a16="http://schemas.microsoft.com/office/drawing/2014/main" id="{3E10BF47-B5D3-C5D5-2596-CAF84EB288E4}"/>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03423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5B575-0BD0-8E6A-D7B6-BC9667386ADC}"/>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16C4EA9D-793D-1A81-387A-1D0273CE59C5}"/>
              </a:ext>
            </a:extLst>
          </p:cNvPr>
          <p:cNvGrpSpPr/>
          <p:nvPr/>
        </p:nvGrpSpPr>
        <p:grpSpPr>
          <a:xfrm>
            <a:off x="0" y="0"/>
            <a:ext cx="8443776" cy="1571625"/>
            <a:chOff x="0" y="0"/>
            <a:chExt cx="8443776" cy="1571625"/>
          </a:xfrm>
        </p:grpSpPr>
        <p:sp>
          <p:nvSpPr>
            <p:cNvPr id="6" name="TextBox 5">
              <a:extLst>
                <a:ext uri="{FF2B5EF4-FFF2-40B4-BE49-F238E27FC236}">
                  <a16:creationId xmlns:a16="http://schemas.microsoft.com/office/drawing/2014/main" id="{A19CC654-4B27-C3DB-CA06-4FBEAE7F9BA1}"/>
                </a:ext>
              </a:extLst>
            </p:cNvPr>
            <p:cNvSpPr txBox="1"/>
            <p:nvPr/>
          </p:nvSpPr>
          <p:spPr>
            <a:xfrm>
              <a:off x="1303200" y="283889"/>
              <a:ext cx="7140576"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median FEV1% of predicted for adults with CF who are more than 40 years old varies between 43% and 80% depending on the country.</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9C105A90-8F62-57B7-3CD3-3AE2B1BC3AE5}"/>
                </a:ext>
              </a:extLst>
            </p:cNvPr>
            <p:cNvSpPr txBox="1"/>
            <p:nvPr/>
          </p:nvSpPr>
          <p:spPr>
            <a:xfrm>
              <a:off x="1303200" y="93600"/>
              <a:ext cx="468889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4.4</a:t>
              </a:r>
            </a:p>
          </p:txBody>
        </p:sp>
        <p:pic>
          <p:nvPicPr>
            <p:cNvPr id="8" name="Picture 7" descr="A blue hexagon with white and black triangles&#10;&#10;Description automatically generated">
              <a:extLst>
                <a:ext uri="{FF2B5EF4-FFF2-40B4-BE49-F238E27FC236}">
                  <a16:creationId xmlns:a16="http://schemas.microsoft.com/office/drawing/2014/main" id="{9B37DE1D-41F8-213A-AE40-63F88FC2F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11" name="TextBox 2">
            <a:extLst>
              <a:ext uri="{FF2B5EF4-FFF2-40B4-BE49-F238E27FC236}">
                <a16:creationId xmlns:a16="http://schemas.microsoft.com/office/drawing/2014/main" id="{10B5BF7D-069E-19EA-286C-4871327D727A}"/>
              </a:ext>
            </a:extLst>
          </p:cNvPr>
          <p:cNvSpPr txBox="1"/>
          <p:nvPr/>
        </p:nvSpPr>
        <p:spPr>
          <a:xfrm>
            <a:off x="635564" y="663471"/>
            <a:ext cx="7482718" cy="244682"/>
          </a:xfrm>
          <a:prstGeom prst="rect">
            <a:avLst/>
          </a:prstGeom>
          <a:noFill/>
        </p:spPr>
        <p:txBody>
          <a:bodyPr wrap="square">
            <a:noAutofit/>
          </a:bodyPr>
          <a:lstStyle/>
          <a:p>
            <a:pPr marL="674370">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FEV1pp: boxplot by country. Adults with CF  who have never had a transplant, seen by a clinician in 2024.</a:t>
            </a:r>
          </a:p>
        </p:txBody>
      </p:sp>
      <p:sp>
        <p:nvSpPr>
          <p:cNvPr id="12" name="TextBox 10">
            <a:extLst>
              <a:ext uri="{FF2B5EF4-FFF2-40B4-BE49-F238E27FC236}">
                <a16:creationId xmlns:a16="http://schemas.microsoft.com/office/drawing/2014/main" id="{33CD1C55-9D0A-3DD1-8CFA-CD90F7C670B5}"/>
              </a:ext>
            </a:extLst>
          </p:cNvPr>
          <p:cNvSpPr txBox="1"/>
          <p:nvPr/>
        </p:nvSpPr>
        <p:spPr>
          <a:xfrm>
            <a:off x="48558" y="2392111"/>
            <a:ext cx="1688400" cy="4247317"/>
          </a:xfrm>
          <a:prstGeom prst="rect">
            <a:avLst/>
          </a:prstGeom>
          <a:noFill/>
        </p:spPr>
        <p:txBody>
          <a:bodyPr wrap="square">
            <a:spAutoFit/>
          </a:bodyPr>
          <a:lstStyle/>
          <a:p>
            <a:pPr algn="just"/>
            <a:r>
              <a:rPr lang="en-GB" sz="900" dirty="0">
                <a:solidFill>
                  <a:srgbClr val="55C2D2"/>
                </a:solidFill>
                <a:latin typeface="+mj-lt"/>
              </a:rPr>
              <a:t>Note: Albania, Armenia, Belarus, BA-</a:t>
            </a:r>
            <a:r>
              <a:rPr lang="en-GB" sz="900" dirty="0" err="1">
                <a:solidFill>
                  <a:srgbClr val="55C2D2"/>
                </a:solidFill>
                <a:latin typeface="+mj-lt"/>
              </a:rPr>
              <a:t>Republika</a:t>
            </a:r>
            <a:r>
              <a:rPr lang="en-GB" sz="900" dirty="0">
                <a:solidFill>
                  <a:srgbClr val="55C2D2"/>
                </a:solidFill>
                <a:latin typeface="+mj-lt"/>
              </a:rPr>
              <a:t> Srpska, Croatia, Cyprus, Estonia, Georgia, Kazakhstan, Kosovo, Iceland, Latvia, Lithuania, Luxembourg, Montenegro, North Macedonia, Republic of Moldova, Romania, Serbia, and Ukraine all have &lt;5 individuals over 40 with a FEV1 value recorded in 2024 and all these countries were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Hungary, Italy, the Russian Federation and Slovenia no FEV1 value was reported for more than 10% of the over 40s with CF. </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Sweden reported the FEV1 of the best FEV1pp in the 12 months prior to the annual review which means that the value could be from 2023 or 2024. The UK reported the EFEV1 of the best FEV1pp from the period between annual reviews, which also means that the value could be from 2023 or 2024.</a:t>
            </a:r>
          </a:p>
        </p:txBody>
      </p:sp>
      <p:pic>
        <p:nvPicPr>
          <p:cNvPr id="4" name="Immagine 23">
            <a:extLst>
              <a:ext uri="{FF2B5EF4-FFF2-40B4-BE49-F238E27FC236}">
                <a16:creationId xmlns:a16="http://schemas.microsoft.com/office/drawing/2014/main" id="{54B9A437-2492-0C34-9DA3-D351CB7A64B6}"/>
              </a:ext>
            </a:extLst>
          </p:cNvPr>
          <p:cNvPicPr>
            <a:picLocks noChangeAspect="1"/>
          </p:cNvPicPr>
          <p:nvPr/>
        </p:nvPicPr>
        <p:blipFill>
          <a:blip r:embed="rId4"/>
          <a:stretch>
            <a:fillRect/>
          </a:stretch>
        </p:blipFill>
        <p:spPr>
          <a:xfrm>
            <a:off x="1736056" y="1158239"/>
            <a:ext cx="7359386" cy="5481189"/>
          </a:xfrm>
          <a:prstGeom prst="rect">
            <a:avLst/>
          </a:prstGeom>
        </p:spPr>
      </p:pic>
      <p:sp>
        <p:nvSpPr>
          <p:cNvPr id="2" name="Text Placeholder 8">
            <a:extLst>
              <a:ext uri="{FF2B5EF4-FFF2-40B4-BE49-F238E27FC236}">
                <a16:creationId xmlns:a16="http://schemas.microsoft.com/office/drawing/2014/main" id="{2EA7DF69-76EE-6A20-C815-318F88FED80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74164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3EC2DB8-53E8-8370-8648-0F1AF871B10C}"/>
              </a:ext>
            </a:extLst>
          </p:cNvPr>
          <p:cNvGrpSpPr/>
          <p:nvPr/>
        </p:nvGrpSpPr>
        <p:grpSpPr>
          <a:xfrm>
            <a:off x="0" y="0"/>
            <a:ext cx="8246041" cy="5798664"/>
            <a:chOff x="0" y="0"/>
            <a:chExt cx="8246041" cy="5798664"/>
          </a:xfrm>
        </p:grpSpPr>
        <p:sp>
          <p:nvSpPr>
            <p:cNvPr id="6" name="TextBox 5">
              <a:extLst>
                <a:ext uri="{FF2B5EF4-FFF2-40B4-BE49-F238E27FC236}">
                  <a16:creationId xmlns:a16="http://schemas.microsoft.com/office/drawing/2014/main" id="{1A806116-3061-CA1F-2E89-5033E454FA4A}"/>
                </a:ext>
              </a:extLst>
            </p:cNvPr>
            <p:cNvSpPr txBox="1"/>
            <p:nvPr/>
          </p:nvSpPr>
          <p:spPr>
            <a:xfrm>
              <a:off x="1303200" y="280503"/>
              <a:ext cx="694284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Lung function declines between the third and fifth decade of life but stabilises in older people with CF.</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03200" y="93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4.5</a:t>
              </a:r>
            </a:p>
          </p:txBody>
        </p:sp>
        <p:sp>
          <p:nvSpPr>
            <p:cNvPr id="3" name="TextBox 2">
              <a:extLst>
                <a:ext uri="{FF2B5EF4-FFF2-40B4-BE49-F238E27FC236}">
                  <a16:creationId xmlns:a16="http://schemas.microsoft.com/office/drawing/2014/main" id="{A865EFFA-0A6A-C5EE-3189-32D41E6E3F44}"/>
                </a:ext>
              </a:extLst>
            </p:cNvPr>
            <p:cNvSpPr txBox="1"/>
            <p:nvPr/>
          </p:nvSpPr>
          <p:spPr>
            <a:xfrm>
              <a:off x="626812" y="555944"/>
              <a:ext cx="564242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FEV1% of predicted by age group and by country.</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336133" y="5567832"/>
              <a:ext cx="5827586" cy="230832"/>
            </a:xfrm>
            <a:prstGeom prst="rect">
              <a:avLst/>
            </a:prstGeom>
            <a:noFill/>
          </p:spPr>
          <p:txBody>
            <a:bodyPr wrap="square">
              <a:spAutoFit/>
            </a:bodyPr>
            <a:lstStyle/>
            <a:p>
              <a:pPr algn="just"/>
              <a:r>
                <a:rPr lang="en-GB" sz="900" dirty="0">
                  <a:solidFill>
                    <a:srgbClr val="55C2D2"/>
                  </a:solidFill>
                  <a:latin typeface="+mj-lt"/>
                </a:rPr>
                <a:t>Note: We excluded from the graph those age groups where the number of individuals was &lt;10.</a:t>
              </a:r>
            </a:p>
          </p:txBody>
        </p:sp>
        <p:pic>
          <p:nvPicPr>
            <p:cNvPr id="5" name="Picture 4" descr="A blue hexagon with white and black triangles&#10;&#10;Description automatically generated">
              <a:extLst>
                <a:ext uri="{FF2B5EF4-FFF2-40B4-BE49-F238E27FC236}">
                  <a16:creationId xmlns:a16="http://schemas.microsoft.com/office/drawing/2014/main" id="{90939989-45B3-359E-1D68-0D47314DE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10" name="TextBox 7">
            <a:extLst>
              <a:ext uri="{FF2B5EF4-FFF2-40B4-BE49-F238E27FC236}">
                <a16:creationId xmlns:a16="http://schemas.microsoft.com/office/drawing/2014/main" id="{EC8DFAB6-1E7D-0D9E-4B73-D9894224A4C4}"/>
              </a:ext>
            </a:extLst>
          </p:cNvPr>
          <p:cNvSpPr txBox="1">
            <a:spLocks/>
          </p:cNvSpPr>
          <p:nvPr/>
        </p:nvSpPr>
        <p:spPr>
          <a:xfrm>
            <a:off x="1336133" y="5838173"/>
            <a:ext cx="6834179" cy="646331"/>
          </a:xfrm>
          <a:prstGeom prst="rect">
            <a:avLst/>
          </a:prstGeom>
          <a:noFill/>
        </p:spPr>
        <p:txBody>
          <a:bodyPr wrap="square">
            <a:spAutoFit/>
          </a:bodyPr>
          <a:lstStyle/>
          <a:p>
            <a:pPr algn="just">
              <a:tabLst>
                <a:tab pos="900430" algn="l"/>
              </a:tabLst>
            </a:pPr>
            <a:r>
              <a:rPr lang="en-GB" sz="900" dirty="0">
                <a:solidFill>
                  <a:schemeClr val="tx2"/>
                </a:solidFill>
                <a:effectLst/>
                <a:latin typeface="+mj-lt"/>
                <a:ea typeface="Calibri" panose="020F0502020204030204" pitchFamily="34" charset="0"/>
                <a:cs typeface="Arial" panose="020B0604020202020204" pitchFamily="34" charset="0"/>
              </a:rPr>
              <a:t>This graph shows the median (the value that separates the higher half from the lower half) FEV1% of predicted by age group. Each country median is represented by a dot (in turquoise), and the overall median is in pink. The general pattern shows that the FEV1% of predicted slowly decreases until the ages of 40-49 and then levels out. The people in the older age groups may have a less severe form of the disease and therefore live longer. There is considerable variation amongst the countries.</a:t>
            </a:r>
          </a:p>
        </p:txBody>
      </p:sp>
      <p:pic>
        <p:nvPicPr>
          <p:cNvPr id="2" name="Immagine 26">
            <a:extLst>
              <a:ext uri="{FF2B5EF4-FFF2-40B4-BE49-F238E27FC236}">
                <a16:creationId xmlns:a16="http://schemas.microsoft.com/office/drawing/2014/main" id="{1859DAE3-A409-C2D5-404D-60DEB43AC682}"/>
              </a:ext>
            </a:extLst>
          </p:cNvPr>
          <p:cNvPicPr>
            <a:picLocks noChangeAspect="1"/>
          </p:cNvPicPr>
          <p:nvPr/>
        </p:nvPicPr>
        <p:blipFill>
          <a:blip r:embed="rId3"/>
          <a:stretch>
            <a:fillRect/>
          </a:stretch>
        </p:blipFill>
        <p:spPr>
          <a:xfrm>
            <a:off x="1234220" y="1079030"/>
            <a:ext cx="7038003" cy="4482278"/>
          </a:xfrm>
          <a:prstGeom prst="rect">
            <a:avLst/>
          </a:prstGeom>
        </p:spPr>
      </p:pic>
      <p:sp>
        <p:nvSpPr>
          <p:cNvPr id="9" name="Text Placeholder 8">
            <a:extLst>
              <a:ext uri="{FF2B5EF4-FFF2-40B4-BE49-F238E27FC236}">
                <a16:creationId xmlns:a16="http://schemas.microsoft.com/office/drawing/2014/main" id="{AFF016A1-5D99-6E66-187C-4A608CEE9189}"/>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40834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6D67975-8AAE-7952-0C63-0069D2BDE098}"/>
              </a:ext>
            </a:extLst>
          </p:cNvPr>
          <p:cNvGrpSpPr/>
          <p:nvPr/>
        </p:nvGrpSpPr>
        <p:grpSpPr>
          <a:xfrm>
            <a:off x="0" y="0"/>
            <a:ext cx="8021806" cy="1571625"/>
            <a:chOff x="0" y="0"/>
            <a:chExt cx="8021806"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386846" y="240875"/>
              <a:ext cx="6634960"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majority of all children with CF in the ECFSPR have a FEV1% of predicted &gt;80%.</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92423"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4.6</a:t>
              </a:r>
            </a:p>
          </p:txBody>
        </p:sp>
        <p:sp>
          <p:nvSpPr>
            <p:cNvPr id="3" name="TextBox 2">
              <a:extLst>
                <a:ext uri="{FF2B5EF4-FFF2-40B4-BE49-F238E27FC236}">
                  <a16:creationId xmlns:a16="http://schemas.microsoft.com/office/drawing/2014/main" id="{A865EFFA-0A6A-C5EE-3189-32D41E6E3F44}"/>
                </a:ext>
              </a:extLst>
            </p:cNvPr>
            <p:cNvSpPr txBox="1"/>
            <p:nvPr/>
          </p:nvSpPr>
          <p:spPr>
            <a:xfrm>
              <a:off x="730056" y="499318"/>
              <a:ext cx="729175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FEV1pp severity group, by country and overall. Children with CF aged 6 – 11 years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E17ED2DE-8D51-B70A-583C-384A7E957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10" name="Immagine 1">
            <a:extLst>
              <a:ext uri="{FF2B5EF4-FFF2-40B4-BE49-F238E27FC236}">
                <a16:creationId xmlns:a16="http://schemas.microsoft.com/office/drawing/2014/main" id="{32302565-3742-7BA4-75B8-F8197E0F418F}"/>
              </a:ext>
            </a:extLst>
          </p:cNvPr>
          <p:cNvPicPr>
            <a:picLocks noChangeAspect="1"/>
          </p:cNvPicPr>
          <p:nvPr/>
        </p:nvPicPr>
        <p:blipFill rotWithShape="1">
          <a:blip r:embed="rId4"/>
          <a:srcRect b="3250"/>
          <a:stretch>
            <a:fillRect/>
          </a:stretch>
        </p:blipFill>
        <p:spPr bwMode="auto">
          <a:xfrm>
            <a:off x="2322387" y="723577"/>
            <a:ext cx="5557355" cy="5915852"/>
          </a:xfrm>
          <a:prstGeom prst="rect">
            <a:avLst/>
          </a:prstGeom>
          <a:ln>
            <a:noFill/>
          </a:ln>
          <a:extLst>
            <a:ext uri="{53640926-AAD7-44D8-BBD7-CCE9431645EC}">
              <a14:shadowObscured xmlns:a14="http://schemas.microsoft.com/office/drawing/2010/main"/>
            </a:ext>
          </a:extLst>
        </p:spPr>
      </p:pic>
      <p:sp>
        <p:nvSpPr>
          <p:cNvPr id="12" name="TextBox 10">
            <a:extLst>
              <a:ext uri="{FF2B5EF4-FFF2-40B4-BE49-F238E27FC236}">
                <a16:creationId xmlns:a16="http://schemas.microsoft.com/office/drawing/2014/main" id="{3A3C7F71-A0DA-B090-408F-835B1E19F36D}"/>
              </a:ext>
            </a:extLst>
          </p:cNvPr>
          <p:cNvSpPr txBox="1"/>
          <p:nvPr/>
        </p:nvSpPr>
        <p:spPr>
          <a:xfrm>
            <a:off x="0" y="2946110"/>
            <a:ext cx="1688400" cy="3693319"/>
          </a:xfrm>
          <a:prstGeom prst="rect">
            <a:avLst/>
          </a:prstGeom>
          <a:noFill/>
        </p:spPr>
        <p:txBody>
          <a:bodyPr wrap="square">
            <a:spAutoFit/>
          </a:bodyPr>
          <a:lstStyle/>
          <a:p>
            <a:pPr algn="just"/>
            <a:r>
              <a:rPr lang="en-GB" sz="900" dirty="0">
                <a:solidFill>
                  <a:srgbClr val="55C2D2"/>
                </a:solidFill>
                <a:latin typeface="+mj-lt"/>
              </a:rPr>
              <a:t>Note: BA-</a:t>
            </a:r>
            <a:r>
              <a:rPr lang="en-GB" sz="900" dirty="0" err="1">
                <a:solidFill>
                  <a:srgbClr val="55C2D2"/>
                </a:solidFill>
                <a:latin typeface="+mj-lt"/>
              </a:rPr>
              <a:t>Republika</a:t>
            </a:r>
            <a:r>
              <a:rPr lang="en-GB" sz="900" dirty="0">
                <a:solidFill>
                  <a:srgbClr val="55C2D2"/>
                </a:solidFill>
                <a:latin typeface="+mj-lt"/>
              </a:rPr>
              <a:t> Srpska, Iceland, Kazakhstan, Kosovo and Luxembourg have &lt;5 individuals aged 6-11 years at the date of FEV1 and the countries are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Albania, Belarus, Cyprus, Georgia, Latvia, Moldova, North Macedonia, Romania, Serbia, the Russian Federation, Türkiye and Ukraine no FEV1 value was reported for more than 10% of the people with CF aged 6-11.</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Sweden reported the FEV1 of the best FEV1pp in the 12 months prior to the annual review; this means the value could be from 2023 or 2024. The UK reported the EFEV1 of the best FEV1pp from the period between annual reviews. This also means that the value could be from 2023 or 2024.</a:t>
            </a:r>
          </a:p>
        </p:txBody>
      </p:sp>
      <p:sp>
        <p:nvSpPr>
          <p:cNvPr id="5" name="Text Placeholder 8">
            <a:extLst>
              <a:ext uri="{FF2B5EF4-FFF2-40B4-BE49-F238E27FC236}">
                <a16:creationId xmlns:a16="http://schemas.microsoft.com/office/drawing/2014/main" id="{7C5337A0-10A8-664A-B47B-8525FC8C54A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5630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32159"/>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DEMOGRAPHICS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E7AC378C-4972-BFFB-656D-EB11739E3A22}"/>
              </a:ext>
            </a:extLst>
          </p:cNvPr>
          <p:cNvGrpSpPr/>
          <p:nvPr/>
        </p:nvGrpSpPr>
        <p:grpSpPr>
          <a:xfrm>
            <a:off x="7924756" y="5756188"/>
            <a:ext cx="1219244" cy="1101812"/>
            <a:chOff x="7924756" y="4898938"/>
            <a:chExt cx="1219244" cy="1101812"/>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7" name="Sous-titre 2">
            <a:extLst>
              <a:ext uri="{FF2B5EF4-FFF2-40B4-BE49-F238E27FC236}">
                <a16:creationId xmlns:a16="http://schemas.microsoft.com/office/drawing/2014/main" id="{CD9EEB21-A1BD-6559-DCDE-F9F30735557D}"/>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1299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0261B-52F0-62A9-2CF2-4EEC0D18CCE1}"/>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3B6809F-5C30-969D-9FE2-15A6677A556D}"/>
              </a:ext>
            </a:extLst>
          </p:cNvPr>
          <p:cNvGrpSpPr/>
          <p:nvPr/>
        </p:nvGrpSpPr>
        <p:grpSpPr>
          <a:xfrm>
            <a:off x="0" y="0"/>
            <a:ext cx="8021806" cy="1571625"/>
            <a:chOff x="0" y="0"/>
            <a:chExt cx="8021806" cy="1571625"/>
          </a:xfrm>
        </p:grpSpPr>
        <p:sp>
          <p:nvSpPr>
            <p:cNvPr id="6" name="TextBox 5">
              <a:extLst>
                <a:ext uri="{FF2B5EF4-FFF2-40B4-BE49-F238E27FC236}">
                  <a16:creationId xmlns:a16="http://schemas.microsoft.com/office/drawing/2014/main" id="{7A825AB8-FEED-477B-2A6E-5C8135A07B21}"/>
                </a:ext>
              </a:extLst>
            </p:cNvPr>
            <p:cNvSpPr txBox="1"/>
            <p:nvPr/>
          </p:nvSpPr>
          <p:spPr>
            <a:xfrm>
              <a:off x="1386846" y="240875"/>
              <a:ext cx="6634960"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majority of all adolescents with CF in Europe have a FEV1% of predicted greater than 80% predicted.</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C9D3DD56-9517-B23E-63A0-C886749B3CB3}"/>
                </a:ext>
              </a:extLst>
            </p:cNvPr>
            <p:cNvSpPr txBox="1"/>
            <p:nvPr/>
          </p:nvSpPr>
          <p:spPr>
            <a:xfrm>
              <a:off x="1392423"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4.7</a:t>
              </a:r>
            </a:p>
          </p:txBody>
        </p:sp>
        <p:sp>
          <p:nvSpPr>
            <p:cNvPr id="3" name="TextBox 2">
              <a:extLst>
                <a:ext uri="{FF2B5EF4-FFF2-40B4-BE49-F238E27FC236}">
                  <a16:creationId xmlns:a16="http://schemas.microsoft.com/office/drawing/2014/main" id="{3C7C4844-5B02-0001-4620-661E7FF40328}"/>
                </a:ext>
              </a:extLst>
            </p:cNvPr>
            <p:cNvSpPr txBox="1"/>
            <p:nvPr/>
          </p:nvSpPr>
          <p:spPr>
            <a:xfrm>
              <a:off x="730056" y="499318"/>
              <a:ext cx="729175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FEV1pp severity group, by country and overall. Adolescents with CF aged 12 – 17 years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DBB13C2F-C9F0-CA45-882E-657FB3062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5" name="TextBox 10">
            <a:extLst>
              <a:ext uri="{FF2B5EF4-FFF2-40B4-BE49-F238E27FC236}">
                <a16:creationId xmlns:a16="http://schemas.microsoft.com/office/drawing/2014/main" id="{442864B3-90E3-9E86-B779-0811BF0407EE}"/>
              </a:ext>
            </a:extLst>
          </p:cNvPr>
          <p:cNvSpPr txBox="1"/>
          <p:nvPr/>
        </p:nvSpPr>
        <p:spPr>
          <a:xfrm>
            <a:off x="0" y="3062306"/>
            <a:ext cx="1688400" cy="3554819"/>
          </a:xfrm>
          <a:prstGeom prst="rect">
            <a:avLst/>
          </a:prstGeom>
          <a:noFill/>
        </p:spPr>
        <p:txBody>
          <a:bodyPr wrap="square">
            <a:spAutoFit/>
          </a:bodyPr>
          <a:lstStyle/>
          <a:p>
            <a:pPr algn="just"/>
            <a:r>
              <a:rPr lang="en-GB" sz="900" dirty="0">
                <a:solidFill>
                  <a:srgbClr val="55C2D2"/>
                </a:solidFill>
                <a:latin typeface="+mj-lt"/>
              </a:rPr>
              <a:t>Note: Cyprus, Iceland and Kosovo have &lt;5 individuals aged 12-17 years at the date of FEV1 and the countries are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Belarus, Georgia, Lithuania, the Russian Federation, Türkiye and Ukraine the information on FEV1% of predicted is missing for more than 10% of the people with CF aged 12-17.</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Sweden reported the FEV1 of the best FEV1pp in the 12 months prior to the annual review which means that the value could be from 2023 or 2024. The UK reported the EFEV1 of the best FEV1pp from the period between annual reviews, which also means that the value could be from 2023 or 2024.</a:t>
            </a:r>
          </a:p>
        </p:txBody>
      </p:sp>
      <p:pic>
        <p:nvPicPr>
          <p:cNvPr id="8" name="Immagine 28">
            <a:extLst>
              <a:ext uri="{FF2B5EF4-FFF2-40B4-BE49-F238E27FC236}">
                <a16:creationId xmlns:a16="http://schemas.microsoft.com/office/drawing/2014/main" id="{C153AA18-BBFD-015A-A846-C82899F37FAE}"/>
              </a:ext>
            </a:extLst>
          </p:cNvPr>
          <p:cNvPicPr>
            <a:picLocks noChangeAspect="1"/>
          </p:cNvPicPr>
          <p:nvPr/>
        </p:nvPicPr>
        <p:blipFill>
          <a:blip r:embed="rId4"/>
          <a:stretch>
            <a:fillRect/>
          </a:stretch>
        </p:blipFill>
        <p:spPr>
          <a:xfrm>
            <a:off x="1909611" y="699521"/>
            <a:ext cx="5589429" cy="5922977"/>
          </a:xfrm>
          <a:prstGeom prst="rect">
            <a:avLst/>
          </a:prstGeom>
        </p:spPr>
      </p:pic>
      <p:sp>
        <p:nvSpPr>
          <p:cNvPr id="4" name="Text Placeholder 8">
            <a:extLst>
              <a:ext uri="{FF2B5EF4-FFF2-40B4-BE49-F238E27FC236}">
                <a16:creationId xmlns:a16="http://schemas.microsoft.com/office/drawing/2014/main" id="{832A2305-B55C-CBAC-685E-36DC5A6840B8}"/>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31889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1399031" y="246451"/>
            <a:ext cx="6872059"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In the majority of countries, most adults with CF aged 18-39 years have a FEV1 of &gt;80% predicted.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99033"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4.8</a:t>
            </a:r>
          </a:p>
        </p:txBody>
      </p:sp>
      <p:sp>
        <p:nvSpPr>
          <p:cNvPr id="3" name="TextBox 2">
            <a:extLst>
              <a:ext uri="{FF2B5EF4-FFF2-40B4-BE49-F238E27FC236}">
                <a16:creationId xmlns:a16="http://schemas.microsoft.com/office/drawing/2014/main" id="{A865EFFA-0A6A-C5EE-3189-32D41E6E3F44}"/>
              </a:ext>
            </a:extLst>
          </p:cNvPr>
          <p:cNvSpPr txBox="1"/>
          <p:nvPr/>
        </p:nvSpPr>
        <p:spPr>
          <a:xfrm>
            <a:off x="732001" y="508061"/>
            <a:ext cx="7539089"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FEV1pp severity group, by country and overall. Adults with CF aged 18-39 years who have never had a transplant. </a:t>
            </a:r>
          </a:p>
        </p:txBody>
      </p:sp>
      <p:pic>
        <p:nvPicPr>
          <p:cNvPr id="5" name="Picture 4" descr="A blue hexagon with white and black triangles&#10;&#10;Description automatically generated">
            <a:extLst>
              <a:ext uri="{FF2B5EF4-FFF2-40B4-BE49-F238E27FC236}">
                <a16:creationId xmlns:a16="http://schemas.microsoft.com/office/drawing/2014/main" id="{24C8D4E5-A8B8-DE7D-5D65-744C9656F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pic>
        <p:nvPicPr>
          <p:cNvPr id="9" name="Immagine 1">
            <a:extLst>
              <a:ext uri="{FF2B5EF4-FFF2-40B4-BE49-F238E27FC236}">
                <a16:creationId xmlns:a16="http://schemas.microsoft.com/office/drawing/2014/main" id="{3CCF54A0-815F-4DEF-721B-F565B45F0323}"/>
              </a:ext>
            </a:extLst>
          </p:cNvPr>
          <p:cNvPicPr>
            <a:picLocks noChangeAspect="1"/>
          </p:cNvPicPr>
          <p:nvPr/>
        </p:nvPicPr>
        <p:blipFill>
          <a:blip r:embed="rId4"/>
          <a:stretch>
            <a:fillRect/>
          </a:stretch>
        </p:blipFill>
        <p:spPr>
          <a:xfrm>
            <a:off x="2005492" y="785813"/>
            <a:ext cx="5572101" cy="5870085"/>
          </a:xfrm>
          <a:prstGeom prst="rect">
            <a:avLst/>
          </a:prstGeom>
        </p:spPr>
      </p:pic>
      <p:sp>
        <p:nvSpPr>
          <p:cNvPr id="12" name="TextBox 10">
            <a:extLst>
              <a:ext uri="{FF2B5EF4-FFF2-40B4-BE49-F238E27FC236}">
                <a16:creationId xmlns:a16="http://schemas.microsoft.com/office/drawing/2014/main" id="{AEF27DFE-3E95-9084-1CBE-8F2F7F5A37C1}"/>
              </a:ext>
            </a:extLst>
          </p:cNvPr>
          <p:cNvSpPr txBox="1"/>
          <p:nvPr/>
        </p:nvSpPr>
        <p:spPr>
          <a:xfrm>
            <a:off x="100159" y="3378078"/>
            <a:ext cx="1688400" cy="3277820"/>
          </a:xfrm>
          <a:prstGeom prst="rect">
            <a:avLst/>
          </a:prstGeom>
          <a:noFill/>
        </p:spPr>
        <p:txBody>
          <a:bodyPr wrap="square">
            <a:spAutoFit/>
          </a:bodyPr>
          <a:lstStyle/>
          <a:p>
            <a:pPr algn="just"/>
            <a:r>
              <a:rPr lang="en-GB" sz="900" dirty="0">
                <a:solidFill>
                  <a:srgbClr val="55C2D2"/>
                </a:solidFill>
                <a:latin typeface="+mj-lt"/>
              </a:rPr>
              <a:t>Note: Belarus, Georgia and Kosovo have &lt;5 individuals aged 18-39 years at the date of FEV1 measurement and the countries are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Moldova, the Russian Federation and Ukraine no FEV1 value was reported for more than 10% of the people with CF aged between 18 and 39.</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Sweden reported the FEV1 of the best FEV1pp in the 12 months prior to the annual review which means that the value could be from 2023 or 2024. The UK reported the EFEV1 of the best FEV1pp from the period between annual reviews, which also means that the value could be from 2023 or 2024.</a:t>
            </a:r>
          </a:p>
        </p:txBody>
      </p:sp>
      <p:sp>
        <p:nvSpPr>
          <p:cNvPr id="2" name="Text Placeholder 8">
            <a:extLst>
              <a:ext uri="{FF2B5EF4-FFF2-40B4-BE49-F238E27FC236}">
                <a16:creationId xmlns:a16="http://schemas.microsoft.com/office/drawing/2014/main" id="{754A0FAF-C761-5CFA-5A46-E63BFF8530E3}"/>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41180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10600-A3FA-F94B-3DF1-93FE3D32464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5BE3C39-7349-5E08-7AAF-CA0EDBD86929}"/>
              </a:ext>
            </a:extLst>
          </p:cNvPr>
          <p:cNvSpPr txBox="1"/>
          <p:nvPr/>
        </p:nvSpPr>
        <p:spPr>
          <a:xfrm>
            <a:off x="1399031" y="246451"/>
            <a:ext cx="6872059"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In the majority of countries in the ECFSPR, most adults with CF aged 40 years or older have a FEV1% of predicted between 40% and 80%.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9036C6A1-4003-4DA5-747D-2D750DBA861D}"/>
              </a:ext>
            </a:extLst>
          </p:cNvPr>
          <p:cNvSpPr txBox="1"/>
          <p:nvPr/>
        </p:nvSpPr>
        <p:spPr>
          <a:xfrm>
            <a:off x="1399033"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4.9</a:t>
            </a:r>
          </a:p>
        </p:txBody>
      </p:sp>
      <p:sp>
        <p:nvSpPr>
          <p:cNvPr id="3" name="TextBox 2">
            <a:extLst>
              <a:ext uri="{FF2B5EF4-FFF2-40B4-BE49-F238E27FC236}">
                <a16:creationId xmlns:a16="http://schemas.microsoft.com/office/drawing/2014/main" id="{94D85C0D-CF2D-C16F-E053-1EFDFFFF2A9B}"/>
              </a:ext>
            </a:extLst>
          </p:cNvPr>
          <p:cNvSpPr txBox="1"/>
          <p:nvPr/>
        </p:nvSpPr>
        <p:spPr>
          <a:xfrm>
            <a:off x="732001" y="608465"/>
            <a:ext cx="7539089"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FEV1pp severity group, by country and overall. Adults with CF aged 40 years or older who have never had a transplant. </a:t>
            </a:r>
          </a:p>
        </p:txBody>
      </p:sp>
      <p:pic>
        <p:nvPicPr>
          <p:cNvPr id="5" name="Picture 4" descr="A blue hexagon with white and black triangles&#10;&#10;Description automatically generated">
            <a:extLst>
              <a:ext uri="{FF2B5EF4-FFF2-40B4-BE49-F238E27FC236}">
                <a16:creationId xmlns:a16="http://schemas.microsoft.com/office/drawing/2014/main" id="{98547CAE-B423-E381-59F1-BBBDAFCCC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4" name="TextBox 10">
            <a:extLst>
              <a:ext uri="{FF2B5EF4-FFF2-40B4-BE49-F238E27FC236}">
                <a16:creationId xmlns:a16="http://schemas.microsoft.com/office/drawing/2014/main" id="{1CC50981-DBB9-E983-53F0-D056553A4245}"/>
              </a:ext>
            </a:extLst>
          </p:cNvPr>
          <p:cNvSpPr txBox="1"/>
          <p:nvPr/>
        </p:nvSpPr>
        <p:spPr>
          <a:xfrm>
            <a:off x="14368" y="2467788"/>
            <a:ext cx="1688400" cy="4247317"/>
          </a:xfrm>
          <a:prstGeom prst="rect">
            <a:avLst/>
          </a:prstGeom>
          <a:noFill/>
        </p:spPr>
        <p:txBody>
          <a:bodyPr wrap="square">
            <a:spAutoFit/>
          </a:bodyPr>
          <a:lstStyle/>
          <a:p>
            <a:pPr algn="just"/>
            <a:r>
              <a:rPr lang="en-GB" sz="900" dirty="0">
                <a:solidFill>
                  <a:srgbClr val="55C2D2"/>
                </a:solidFill>
                <a:latin typeface="+mj-lt"/>
              </a:rPr>
              <a:t>Note: Albania, Armenia, Belarus, BA-</a:t>
            </a:r>
            <a:r>
              <a:rPr lang="en-GB" sz="900" dirty="0" err="1">
                <a:solidFill>
                  <a:srgbClr val="55C2D2"/>
                </a:solidFill>
                <a:latin typeface="+mj-lt"/>
              </a:rPr>
              <a:t>Republika</a:t>
            </a:r>
            <a:r>
              <a:rPr lang="en-GB" sz="900" dirty="0">
                <a:solidFill>
                  <a:srgbClr val="55C2D2"/>
                </a:solidFill>
                <a:latin typeface="+mj-lt"/>
              </a:rPr>
              <a:t> Srpska, Croatia, Cyprus, Estonia, Georgia, Kazakhstan, Kosovo, Iceland, Latvia, Lithuania, Luxembourg, Montenegro, North Macedonia, Republic of Moldova, Romania, Serbia, and Ukraine all have &lt;5 individuals over 40 with a FEV1 value recorded in 2024 and all these countries were excluded from the graph.</a:t>
            </a:r>
          </a:p>
          <a:p>
            <a:pPr algn="just"/>
            <a:endParaRPr lang="en-GB" sz="900" dirty="0">
              <a:solidFill>
                <a:srgbClr val="55C2D2"/>
              </a:solidFill>
              <a:latin typeface="+mj-lt"/>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For Hungary, Italy, the Russian Federation and Slovenia no FEV1 value was reported for more than 10% of the over 40s with CF. </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Sweden reported the FEV1 of the best FEV1pp in the 12 months prior to the annual review which means that the value could be from 2023 or 2024. The UK reported the EFEV1 of the best FEV1pp from the period between annual reviews, which also means that the value could be from 2023 or 2024.</a:t>
            </a:r>
          </a:p>
        </p:txBody>
      </p:sp>
      <p:pic>
        <p:nvPicPr>
          <p:cNvPr id="2" name="Immagine 29">
            <a:extLst>
              <a:ext uri="{FF2B5EF4-FFF2-40B4-BE49-F238E27FC236}">
                <a16:creationId xmlns:a16="http://schemas.microsoft.com/office/drawing/2014/main" id="{B7EBF012-D628-A8FA-0E29-2A4EED3B6D42}"/>
              </a:ext>
            </a:extLst>
          </p:cNvPr>
          <p:cNvPicPr>
            <a:picLocks noChangeAspect="1"/>
          </p:cNvPicPr>
          <p:nvPr/>
        </p:nvPicPr>
        <p:blipFill>
          <a:blip r:embed="rId4"/>
          <a:stretch>
            <a:fillRect/>
          </a:stretch>
        </p:blipFill>
        <p:spPr>
          <a:xfrm>
            <a:off x="1660225" y="1160869"/>
            <a:ext cx="7101273" cy="5272183"/>
          </a:xfrm>
          <a:prstGeom prst="rect">
            <a:avLst/>
          </a:prstGeom>
        </p:spPr>
      </p:pic>
      <p:sp>
        <p:nvSpPr>
          <p:cNvPr id="9" name="Text Placeholder 8">
            <a:extLst>
              <a:ext uri="{FF2B5EF4-FFF2-40B4-BE49-F238E27FC236}">
                <a16:creationId xmlns:a16="http://schemas.microsoft.com/office/drawing/2014/main" id="{8C72295D-8F4A-5DBF-02E6-E1D6F9D52348}"/>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97206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F35DDE5B-760C-54FA-661E-FA86FF68EBDC}"/>
              </a:ext>
            </a:extLst>
          </p:cNvPr>
          <p:cNvGrpSpPr/>
          <p:nvPr/>
        </p:nvGrpSpPr>
        <p:grpSpPr>
          <a:xfrm>
            <a:off x="0" y="-5872"/>
            <a:ext cx="8739962" cy="6620394"/>
            <a:chOff x="0" y="-11743"/>
            <a:chExt cx="8739962" cy="6620394"/>
          </a:xfrm>
        </p:grpSpPr>
        <p:sp>
          <p:nvSpPr>
            <p:cNvPr id="6" name="TextBox 5">
              <a:extLst>
                <a:ext uri="{FF2B5EF4-FFF2-40B4-BE49-F238E27FC236}">
                  <a16:creationId xmlns:a16="http://schemas.microsoft.com/office/drawing/2014/main" id="{1A806116-3061-CA1F-2E89-5033E454FA4A}"/>
                </a:ext>
              </a:extLst>
            </p:cNvPr>
            <p:cNvSpPr txBox="1"/>
            <p:nvPr/>
          </p:nvSpPr>
          <p:spPr>
            <a:xfrm>
              <a:off x="1414053" y="247263"/>
              <a:ext cx="7325909"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Pulmonary function, expressed as FEV1% of predicted, has been increasing over the years in all age groups, with a clear improvement since the introduction of CFTR modulators.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4.10</a:t>
              </a:r>
            </a:p>
          </p:txBody>
        </p:sp>
        <p:sp>
          <p:nvSpPr>
            <p:cNvPr id="3" name="TextBox 2">
              <a:extLst>
                <a:ext uri="{FF2B5EF4-FFF2-40B4-BE49-F238E27FC236}">
                  <a16:creationId xmlns:a16="http://schemas.microsoft.com/office/drawing/2014/main" id="{A865EFFA-0A6A-C5EE-3189-32D41E6E3F44}"/>
                </a:ext>
              </a:extLst>
            </p:cNvPr>
            <p:cNvSpPr txBox="1"/>
            <p:nvPr/>
          </p:nvSpPr>
          <p:spPr>
            <a:xfrm>
              <a:off x="745431" y="733506"/>
              <a:ext cx="564242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FEV1% of predicted by age group in 2014, 2019 and 2024.</a:t>
              </a:r>
            </a:p>
          </p:txBody>
        </p:sp>
        <p:pic>
          <p:nvPicPr>
            <p:cNvPr id="5" name="Picture 4" descr="A blue hexagon with white and black triangles&#10;&#10;Description automatically generated">
              <a:extLst>
                <a:ext uri="{FF2B5EF4-FFF2-40B4-BE49-F238E27FC236}">
                  <a16:creationId xmlns:a16="http://schemas.microsoft.com/office/drawing/2014/main" id="{0F7CE395-08A9-0444-73C7-E48BD39BC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43"/>
              <a:ext cx="1571625" cy="1571625"/>
            </a:xfrm>
            <a:prstGeom prst="rect">
              <a:avLst/>
            </a:prstGeom>
          </p:spPr>
        </p:pic>
        <p:sp>
          <p:nvSpPr>
            <p:cNvPr id="8" name="TextBox 7">
              <a:extLst>
                <a:ext uri="{FF2B5EF4-FFF2-40B4-BE49-F238E27FC236}">
                  <a16:creationId xmlns:a16="http://schemas.microsoft.com/office/drawing/2014/main" id="{CCD937C4-46E4-8C44-12D5-544308026CD5}"/>
                </a:ext>
              </a:extLst>
            </p:cNvPr>
            <p:cNvSpPr txBox="1"/>
            <p:nvPr/>
          </p:nvSpPr>
          <p:spPr>
            <a:xfrm>
              <a:off x="1414054" y="6377819"/>
              <a:ext cx="7325908" cy="230832"/>
            </a:xfrm>
            <a:prstGeom prst="rect">
              <a:avLst/>
            </a:prstGeom>
            <a:noFill/>
          </p:spPr>
          <p:txBody>
            <a:bodyPr wrap="square">
              <a:spAutoFit/>
            </a:bodyPr>
            <a:lstStyle/>
            <a:p>
              <a:pPr marL="201216" indent="-201216" algn="just"/>
              <a:r>
                <a:rPr lang="en-GB" sz="900" dirty="0">
                  <a:solidFill>
                    <a:srgbClr val="55C2D2"/>
                  </a:solidFill>
                  <a:latin typeface="+mj-lt"/>
                </a:rPr>
                <a:t>Note: People with CF aged 6 years or older at the date of lung function measurement and who have never had a lung or liver transplant.</a:t>
              </a:r>
              <a:endParaRPr lang="en-GB" sz="900" dirty="0">
                <a:solidFill>
                  <a:srgbClr val="55C2D2"/>
                </a:solidFill>
                <a:latin typeface="+mj-lt"/>
                <a:ea typeface="Calibri" panose="020F0502020204030204" pitchFamily="34" charset="0"/>
                <a:cs typeface="Calibri Light" panose="020F0302020204030204" pitchFamily="34" charset="0"/>
              </a:endParaRPr>
            </a:p>
          </p:txBody>
        </p:sp>
      </p:grpSp>
      <p:pic>
        <p:nvPicPr>
          <p:cNvPr id="2" name="Immagine 30">
            <a:extLst>
              <a:ext uri="{FF2B5EF4-FFF2-40B4-BE49-F238E27FC236}">
                <a16:creationId xmlns:a16="http://schemas.microsoft.com/office/drawing/2014/main" id="{CB8D05B5-6FED-B436-02DF-10F17AF5A209}"/>
              </a:ext>
            </a:extLst>
          </p:cNvPr>
          <p:cNvPicPr>
            <a:picLocks noChangeAspect="1"/>
          </p:cNvPicPr>
          <p:nvPr/>
        </p:nvPicPr>
        <p:blipFill>
          <a:blip r:embed="rId3"/>
          <a:stretch>
            <a:fillRect/>
          </a:stretch>
        </p:blipFill>
        <p:spPr>
          <a:xfrm>
            <a:off x="1142587" y="1115245"/>
            <a:ext cx="6963917" cy="5243538"/>
          </a:xfrm>
          <a:prstGeom prst="rect">
            <a:avLst/>
          </a:prstGeom>
        </p:spPr>
      </p:pic>
      <p:sp>
        <p:nvSpPr>
          <p:cNvPr id="9" name="Text Placeholder 8">
            <a:extLst>
              <a:ext uri="{FF2B5EF4-FFF2-40B4-BE49-F238E27FC236}">
                <a16:creationId xmlns:a16="http://schemas.microsoft.com/office/drawing/2014/main" id="{123CC9C6-D0F7-4AB5-896B-86FEAF39430D}"/>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53416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031094"/>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5</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MICROBIOLOGY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5891D528-EEAB-42C4-A3ED-2F8FCB7F9DD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57AE9F6A-D5F0-DBD3-580A-F07DEB1C7FFB}"/>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8A24BCD4-3305-C331-31BC-E9C7D6EEFC05}"/>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8773F6E6-4AFE-711A-C9FE-08CBDE9940AF}"/>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68779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99D1F2D-2EDA-5B01-378A-EB37EA8D39B8}"/>
              </a:ext>
            </a:extLst>
          </p:cNvPr>
          <p:cNvGrpSpPr/>
          <p:nvPr/>
        </p:nvGrpSpPr>
        <p:grpSpPr>
          <a:xfrm>
            <a:off x="0" y="0"/>
            <a:ext cx="8675063" cy="1571625"/>
            <a:chOff x="0" y="0"/>
            <a:chExt cx="8675063"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5837"/>
              <a:ext cx="7274663" cy="430887"/>
            </a:xfrm>
            <a:prstGeom prst="rect">
              <a:avLst/>
            </a:prstGeom>
            <a:noFill/>
          </p:spPr>
          <p:txBody>
            <a:bodyPr wrap="square">
              <a:spAutoFit/>
            </a:bodyPr>
            <a:lstStyle/>
            <a:p>
              <a:pPr algn="just"/>
              <a:r>
                <a:rPr lang="en-GB" sz="1100" i="1" dirty="0">
                  <a:solidFill>
                    <a:srgbClr val="55C2D2"/>
                  </a:solidFill>
                  <a:ea typeface="Calibri Light" panose="020F0302020204030204" pitchFamily="34" charset="0"/>
                  <a:cs typeface="Calibri Light" panose="020F0302020204030204" pitchFamily="34" charset="0"/>
                </a:rPr>
                <a:t>Pseudomonas aeruginosa</a:t>
              </a:r>
              <a:r>
                <a:rPr lang="en-GB" sz="1100" dirty="0">
                  <a:solidFill>
                    <a:srgbClr val="55C2D2"/>
                  </a:solidFill>
                  <a:ea typeface="Calibri Light" panose="020F0302020204030204" pitchFamily="34" charset="0"/>
                  <a:cs typeface="Calibri Light" panose="020F0302020204030204" pitchFamily="34" charset="0"/>
                </a:rPr>
                <a:t>, together with </a:t>
              </a:r>
              <a:r>
                <a:rPr lang="en-GB" sz="1100" i="1" dirty="0">
                  <a:solidFill>
                    <a:srgbClr val="55C2D2"/>
                  </a:solidFill>
                  <a:ea typeface="Calibri Light" panose="020F0302020204030204" pitchFamily="34" charset="0"/>
                  <a:cs typeface="Calibri Light" panose="020F0302020204030204" pitchFamily="34" charset="0"/>
                </a:rPr>
                <a:t>Staphylococcus aureus</a:t>
              </a:r>
              <a:r>
                <a:rPr lang="en-GB" sz="1100" dirty="0">
                  <a:solidFill>
                    <a:srgbClr val="55C2D2"/>
                  </a:solidFill>
                  <a:ea typeface="Calibri Light" panose="020F0302020204030204" pitchFamily="34" charset="0"/>
                  <a:cs typeface="Calibri Light" panose="020F0302020204030204" pitchFamily="34" charset="0"/>
                </a:rPr>
                <a:t> and </a:t>
              </a:r>
              <a:r>
                <a:rPr lang="en-GB" sz="1100" i="1" dirty="0">
                  <a:solidFill>
                    <a:srgbClr val="55C2D2"/>
                  </a:solidFill>
                  <a:ea typeface="Calibri Light" panose="020F0302020204030204" pitchFamily="34" charset="0"/>
                  <a:cs typeface="Calibri Light" panose="020F0302020204030204" pitchFamily="34" charset="0"/>
                </a:rPr>
                <a:t>Haemophilus influenzae</a:t>
              </a:r>
              <a:r>
                <a:rPr lang="en-GB" sz="1100" dirty="0">
                  <a:solidFill>
                    <a:srgbClr val="55C2D2"/>
                  </a:solidFill>
                  <a:ea typeface="Calibri Light" panose="020F0302020204030204" pitchFamily="34" charset="0"/>
                  <a:cs typeface="Calibri Light" panose="020F0302020204030204" pitchFamily="34" charset="0"/>
                </a:rPr>
                <a:t>, is the predominant respiratory pathogen in people with CF, though prevalence varies between age and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5.1</a:t>
              </a:r>
            </a:p>
          </p:txBody>
        </p:sp>
        <p:sp>
          <p:nvSpPr>
            <p:cNvPr id="3" name="TextBox 2">
              <a:extLst>
                <a:ext uri="{FF2B5EF4-FFF2-40B4-BE49-F238E27FC236}">
                  <a16:creationId xmlns:a16="http://schemas.microsoft.com/office/drawing/2014/main" id="{A865EFFA-0A6A-C5EE-3189-32D41E6E3F44}"/>
                </a:ext>
              </a:extLst>
            </p:cNvPr>
            <p:cNvSpPr txBox="1"/>
            <p:nvPr/>
          </p:nvSpPr>
          <p:spPr>
            <a:xfrm>
              <a:off x="727460" y="676724"/>
              <a:ext cx="7859454"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Pseudomonas aeruginosa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in people with CF seen by a clinician in 2024 who have never had a transplant, by country. The graph on the left presents the data for children and adolescents under 18 years of age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F315D5B0-8FC8-1656-09D8-2B017BDE8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4" name="Immagine 1">
            <a:extLst>
              <a:ext uri="{FF2B5EF4-FFF2-40B4-BE49-F238E27FC236}">
                <a16:creationId xmlns:a16="http://schemas.microsoft.com/office/drawing/2014/main" id="{2E42AC4A-C900-7ACD-99EF-0ADDC7CE674E}"/>
              </a:ext>
            </a:extLst>
          </p:cNvPr>
          <p:cNvPicPr>
            <a:picLocks noChangeAspect="1"/>
          </p:cNvPicPr>
          <p:nvPr/>
        </p:nvPicPr>
        <p:blipFill>
          <a:blip r:embed="rId4"/>
          <a:stretch>
            <a:fillRect/>
          </a:stretch>
        </p:blipFill>
        <p:spPr>
          <a:xfrm>
            <a:off x="1991804" y="1160313"/>
            <a:ext cx="6484286" cy="5479116"/>
          </a:xfrm>
          <a:prstGeom prst="rect">
            <a:avLst/>
          </a:prstGeom>
        </p:spPr>
      </p:pic>
      <p:sp>
        <p:nvSpPr>
          <p:cNvPr id="11" name="TextBox 10">
            <a:extLst>
              <a:ext uri="{FF2B5EF4-FFF2-40B4-BE49-F238E27FC236}">
                <a16:creationId xmlns:a16="http://schemas.microsoft.com/office/drawing/2014/main" id="{A6780EF6-F40B-F688-7FDB-28090E3B063B}"/>
              </a:ext>
            </a:extLst>
          </p:cNvPr>
          <p:cNvSpPr txBox="1"/>
          <p:nvPr/>
        </p:nvSpPr>
        <p:spPr>
          <a:xfrm>
            <a:off x="93315" y="2019675"/>
            <a:ext cx="1688400" cy="4801314"/>
          </a:xfrm>
          <a:prstGeom prst="rect">
            <a:avLst/>
          </a:prstGeom>
          <a:noFill/>
        </p:spPr>
        <p:txBody>
          <a:bodyPr wrap="square">
            <a:spAutoFit/>
          </a:bodyPr>
          <a:lstStyle/>
          <a:p>
            <a:pPr algn="just"/>
            <a:r>
              <a:rPr lang="en-GB" sz="900" dirty="0">
                <a:solidFill>
                  <a:srgbClr val="55C2D2"/>
                </a:solidFill>
                <a:latin typeface="+mj-lt"/>
              </a:rPr>
              <a:t>Note: Information was missing for more than 10% of children in Kosovo, and for more than 10% of adults in Armenia, Iceland, Kosovo and Latvia. Belarus and Georgia has &lt;5 adults seen in 2024 and are excluded from the graph for adults. </a:t>
            </a:r>
          </a:p>
          <a:p>
            <a:pPr algn="just"/>
            <a:endParaRPr lang="en-GB" sz="900" dirty="0">
              <a:solidFill>
                <a:srgbClr val="55C2D2"/>
              </a:solidFill>
              <a:latin typeface="+mj-lt"/>
              <a:ea typeface="Calibri" panose="020F0502020204030204" pitchFamily="34" charset="0"/>
              <a:cs typeface="Calibri Light" panose="020F0302020204030204" pitchFamily="34" charset="0"/>
            </a:endParaRPr>
          </a:p>
          <a:p>
            <a:pPr algn="just"/>
            <a:r>
              <a:rPr lang="en-GB" sz="900" dirty="0">
                <a:solidFill>
                  <a:srgbClr val="55C2D2"/>
                </a:solidFill>
                <a:latin typeface="+mj-lt"/>
                <a:ea typeface="Calibri" panose="020F0502020204030204" pitchFamily="34" charset="0"/>
                <a:cs typeface="Calibri Light" panose="020F0302020204030204" pitchFamily="34" charset="0"/>
              </a:rPr>
              <a:t>Note: </a:t>
            </a:r>
          </a:p>
          <a:p>
            <a:pPr algn="just"/>
            <a:r>
              <a:rPr lang="en-GB" sz="900" dirty="0">
                <a:solidFill>
                  <a:srgbClr val="55C2D2"/>
                </a:solidFill>
                <a:latin typeface="+mj-lt"/>
                <a:ea typeface="Calibri" panose="020F0502020204030204" pitchFamily="34" charset="0"/>
                <a:cs typeface="Calibri Light" panose="020F0302020204030204" pitchFamily="34" charset="0"/>
              </a:rPr>
              <a:t>Ireland: Chronicity for </a:t>
            </a:r>
            <a:r>
              <a:rPr lang="en-GB" sz="900" i="1" dirty="0">
                <a:solidFill>
                  <a:srgbClr val="55C2D2"/>
                </a:solidFill>
                <a:latin typeface="+mj-lt"/>
                <a:ea typeface="Calibri" panose="020F0502020204030204" pitchFamily="34" charset="0"/>
                <a:cs typeface="Calibri Light" panose="020F0302020204030204" pitchFamily="34" charset="0"/>
              </a:rPr>
              <a:t>Pseudomonas aeruginosa </a:t>
            </a:r>
            <a:r>
              <a:rPr lang="en-GB" sz="900" dirty="0">
                <a:solidFill>
                  <a:srgbClr val="55C2D2"/>
                </a:solidFill>
                <a:latin typeface="+mj-lt"/>
                <a:ea typeface="Calibri" panose="020F0502020204030204" pitchFamily="34" charset="0"/>
                <a:cs typeface="Calibri Light" panose="020F0302020204030204" pitchFamily="34" charset="0"/>
              </a:rPr>
              <a:t>was defined as: a) 4 or more unique cultures in 2024 and greater than 50% positive b) at least 3 or more positive cultures during the 12 months preceding the last reported culture in 2024 or c) if chronic in 2023 and any cultures taken in 2024 were still positive.</a:t>
            </a:r>
          </a:p>
          <a:p>
            <a:pPr algn="just"/>
            <a:r>
              <a:rPr lang="en-GB" sz="900" dirty="0">
                <a:solidFill>
                  <a:srgbClr val="55C2D2"/>
                </a:solidFill>
                <a:latin typeface="+mj-lt"/>
                <a:ea typeface="Calibri" panose="020F0502020204030204" pitchFamily="34" charset="0"/>
                <a:cs typeface="Calibri Light" panose="020F0302020204030204" pitchFamily="34" charset="0"/>
              </a:rPr>
              <a:t>Italy: chronicity for </a:t>
            </a:r>
            <a:r>
              <a:rPr lang="en-GB" sz="900" i="1" dirty="0">
                <a:solidFill>
                  <a:srgbClr val="55C2D2"/>
                </a:solidFill>
                <a:latin typeface="+mj-lt"/>
                <a:ea typeface="Calibri" panose="020F0502020204030204" pitchFamily="34" charset="0"/>
                <a:cs typeface="Calibri Light" panose="020F0302020204030204" pitchFamily="34" charset="0"/>
              </a:rPr>
              <a:t>Pseudomonas aeruginosa </a:t>
            </a:r>
            <a:r>
              <a:rPr lang="en-GB" sz="900" dirty="0">
                <a:solidFill>
                  <a:srgbClr val="55C2D2"/>
                </a:solidFill>
                <a:latin typeface="+mj-lt"/>
                <a:ea typeface="Calibri" panose="020F0502020204030204" pitchFamily="34" charset="0"/>
                <a:cs typeface="Calibri Light" panose="020F0302020204030204" pitchFamily="34" charset="0"/>
              </a:rPr>
              <a:t>was defines as “at least 3 or more positive isolates during the 12 months preceding the last reported culture in 2024”. </a:t>
            </a:r>
          </a:p>
          <a:p>
            <a:pPr algn="just"/>
            <a:r>
              <a:rPr lang="en-GB" sz="900" dirty="0">
                <a:solidFill>
                  <a:srgbClr val="55C2D2"/>
                </a:solidFill>
                <a:latin typeface="+mj-lt"/>
                <a:ea typeface="Calibri" panose="020F0502020204030204" pitchFamily="34" charset="0"/>
                <a:cs typeface="Calibri Light" panose="020F0302020204030204" pitchFamily="34" charset="0"/>
              </a:rPr>
              <a:t>The United Kingdom: chronicity for </a:t>
            </a:r>
            <a:r>
              <a:rPr lang="en-GB" sz="900" i="1" dirty="0">
                <a:solidFill>
                  <a:srgbClr val="55C2D2"/>
                </a:solidFill>
                <a:latin typeface="+mj-lt"/>
                <a:ea typeface="Calibri" panose="020F0502020204030204" pitchFamily="34" charset="0"/>
                <a:cs typeface="Calibri Light" panose="020F0302020204030204" pitchFamily="34" charset="0"/>
              </a:rPr>
              <a:t>Pseudomonas aeruginosa </a:t>
            </a:r>
            <a:r>
              <a:rPr lang="en-GB" sz="900" dirty="0">
                <a:solidFill>
                  <a:srgbClr val="55C2D2"/>
                </a:solidFill>
                <a:latin typeface="+mj-lt"/>
                <a:ea typeface="Calibri" panose="020F0502020204030204" pitchFamily="34" charset="0"/>
                <a:cs typeface="Calibri Light" panose="020F0302020204030204" pitchFamily="34" charset="0"/>
              </a:rPr>
              <a:t>was defined as “3 or more positive isolates during the 12months preceding the last annual review”.</a:t>
            </a:r>
          </a:p>
        </p:txBody>
      </p:sp>
      <p:sp>
        <p:nvSpPr>
          <p:cNvPr id="8" name="Text Placeholder 8">
            <a:extLst>
              <a:ext uri="{FF2B5EF4-FFF2-40B4-BE49-F238E27FC236}">
                <a16:creationId xmlns:a16="http://schemas.microsoft.com/office/drawing/2014/main" id="{510C47D5-1653-353A-FE0F-3BEAF9C35968}"/>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33489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0FF42A0C-8EB5-9716-0826-C167FB093A51}"/>
              </a:ext>
            </a:extLst>
          </p:cNvPr>
          <p:cNvGrpSpPr/>
          <p:nvPr/>
        </p:nvGrpSpPr>
        <p:grpSpPr>
          <a:xfrm>
            <a:off x="0" y="0"/>
            <a:ext cx="8703077" cy="6624637"/>
            <a:chOff x="0" y="0"/>
            <a:chExt cx="8703077" cy="6624637"/>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5359"/>
              <a:ext cx="7302677" cy="430887"/>
            </a:xfrm>
            <a:prstGeom prst="rect">
              <a:avLst/>
            </a:prstGeom>
            <a:noFill/>
          </p:spPr>
          <p:txBody>
            <a:bodyPr wrap="square">
              <a:spAutoFit/>
            </a:bodyPr>
            <a:lstStyle/>
            <a:p>
              <a:pPr algn="just"/>
              <a:r>
                <a:rPr lang="en-GB" sz="1100" i="1" dirty="0">
                  <a:solidFill>
                    <a:srgbClr val="55C2D2"/>
                  </a:solidFill>
                  <a:ea typeface="Calibri Light" panose="020F0302020204030204" pitchFamily="34" charset="0"/>
                  <a:cs typeface="Calibri Light" panose="020F0302020204030204" pitchFamily="34" charset="0"/>
                </a:rPr>
                <a:t>Burkholderia cepacia complex </a:t>
              </a:r>
              <a:r>
                <a:rPr lang="en-GB" sz="1100" dirty="0">
                  <a:solidFill>
                    <a:srgbClr val="55C2D2"/>
                  </a:solidFill>
                  <a:ea typeface="Calibri Light" panose="020F0302020204030204" pitchFamily="34" charset="0"/>
                  <a:cs typeface="Calibri Light" panose="020F0302020204030204" pitchFamily="34" charset="0"/>
                </a:rPr>
                <a:t>species belong to the emerging respiratory pathogens, with a prevalence of &gt;5% in some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795338"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5.2</a:t>
              </a:r>
            </a:p>
          </p:txBody>
        </p:sp>
        <p:sp>
          <p:nvSpPr>
            <p:cNvPr id="3" name="TextBox 2">
              <a:extLst>
                <a:ext uri="{FF2B5EF4-FFF2-40B4-BE49-F238E27FC236}">
                  <a16:creationId xmlns:a16="http://schemas.microsoft.com/office/drawing/2014/main" id="{A865EFFA-0A6A-C5EE-3189-32D41E6E3F44}"/>
                </a:ext>
              </a:extLst>
            </p:cNvPr>
            <p:cNvSpPr txBox="1"/>
            <p:nvPr/>
          </p:nvSpPr>
          <p:spPr>
            <a:xfrm>
              <a:off x="712261" y="620127"/>
              <a:ext cx="7921468"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Burkholderia cepacia complex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species in people with CF seen by a clinician in 2024 who have never had a transplant, by country. The graph on the left presents the data for children and adolescents under 18 years of age and that on the right presents the data for adults.  </a:t>
              </a:r>
            </a:p>
          </p:txBody>
        </p:sp>
        <p:sp>
          <p:nvSpPr>
            <p:cNvPr id="2" name="TextBox 1">
              <a:extLst>
                <a:ext uri="{FF2B5EF4-FFF2-40B4-BE49-F238E27FC236}">
                  <a16:creationId xmlns:a16="http://schemas.microsoft.com/office/drawing/2014/main" id="{62A89D6A-31DD-6320-FB7C-A36FD41D7372}"/>
                </a:ext>
              </a:extLst>
            </p:cNvPr>
            <p:cNvSpPr txBox="1"/>
            <p:nvPr/>
          </p:nvSpPr>
          <p:spPr>
            <a:xfrm>
              <a:off x="69669" y="1961822"/>
              <a:ext cx="1688400" cy="4662815"/>
            </a:xfrm>
            <a:prstGeom prst="rect">
              <a:avLst/>
            </a:prstGeom>
            <a:noFill/>
          </p:spPr>
          <p:txBody>
            <a:bodyPr wrap="square">
              <a:spAutoFit/>
            </a:bodyPr>
            <a:lstStyle/>
            <a:p>
              <a:pPr algn="just"/>
              <a:r>
                <a:rPr lang="en-GB" sz="900" dirty="0">
                  <a:solidFill>
                    <a:srgbClr val="55C2D2"/>
                  </a:solidFill>
                  <a:latin typeface="+mj-lt"/>
                </a:rPr>
                <a:t>Note: Information was missing for more than 10% of children in Armenia and Kosovo, and for more than 10% of adults in Armenia, BA-</a:t>
              </a:r>
              <a:r>
                <a:rPr lang="en-GB" sz="900" dirty="0" err="1">
                  <a:solidFill>
                    <a:srgbClr val="55C2D2"/>
                  </a:solidFill>
                  <a:latin typeface="+mj-lt"/>
                </a:rPr>
                <a:t>Republika</a:t>
              </a:r>
              <a:r>
                <a:rPr lang="en-GB" sz="900" dirty="0">
                  <a:solidFill>
                    <a:srgbClr val="55C2D2"/>
                  </a:solidFill>
                  <a:latin typeface="+mj-lt"/>
                </a:rPr>
                <a:t> Srpska, Iceland, Kosovo, Latvia and Moldova. Belarus and Georgia have &lt;5 adults seen in 2024 and are excluded form the graph for adults. </a:t>
              </a:r>
            </a:p>
            <a:p>
              <a:pPr algn="just"/>
              <a:endParaRPr lang="en-GB" sz="900" dirty="0">
                <a:solidFill>
                  <a:srgbClr val="55C2D2"/>
                </a:solidFill>
                <a:latin typeface="+mj-lt"/>
              </a:endParaRPr>
            </a:p>
            <a:p>
              <a:pPr algn="just"/>
              <a:r>
                <a:rPr lang="en-GB" sz="900" dirty="0">
                  <a:solidFill>
                    <a:srgbClr val="55C2D2"/>
                  </a:solidFill>
                  <a:latin typeface="+mj-lt"/>
                </a:rPr>
                <a:t>Note:</a:t>
              </a:r>
            </a:p>
            <a:p>
              <a:pPr algn="just"/>
              <a:r>
                <a:rPr lang="en-GB" sz="900" dirty="0">
                  <a:solidFill>
                    <a:srgbClr val="55C2D2"/>
                  </a:solidFill>
                  <a:latin typeface="+mj-lt"/>
                </a:rPr>
                <a:t>Ireland: Chronicity for </a:t>
              </a:r>
              <a:r>
                <a:rPr lang="en-GB" sz="900" i="1" dirty="0" err="1">
                  <a:solidFill>
                    <a:srgbClr val="55C2D2"/>
                  </a:solidFill>
                  <a:latin typeface="+mj-lt"/>
                </a:rPr>
                <a:t>Burkholderia</a:t>
              </a:r>
              <a:r>
                <a:rPr lang="en-GB" sz="900" i="1" dirty="0">
                  <a:solidFill>
                    <a:srgbClr val="55C2D2"/>
                  </a:solidFill>
                  <a:latin typeface="+mj-lt"/>
                </a:rPr>
                <a:t> </a:t>
              </a:r>
              <a:r>
                <a:rPr lang="en-GB" sz="900" i="1" dirty="0" err="1">
                  <a:solidFill>
                    <a:srgbClr val="55C2D2"/>
                  </a:solidFill>
                  <a:latin typeface="+mj-lt"/>
                </a:rPr>
                <a:t>cepacia</a:t>
              </a:r>
              <a:r>
                <a:rPr lang="en-GB" sz="900" i="1" dirty="0">
                  <a:solidFill>
                    <a:srgbClr val="55C2D2"/>
                  </a:solidFill>
                  <a:latin typeface="+mj-lt"/>
                </a:rPr>
                <a:t> </a:t>
              </a:r>
              <a:r>
                <a:rPr lang="en-GB" sz="900" dirty="0">
                  <a:solidFill>
                    <a:srgbClr val="55C2D2"/>
                  </a:solidFill>
                  <a:latin typeface="+mj-lt"/>
                </a:rPr>
                <a:t>complex was defined as: a) 4 or more unique cultures in 2024 and greater than 50% positive b) at least 3 or more positive cultures during the 12 months preceding the last reported culture in 2024 or c) if chronic in 2023 and any cultures taken in 2024 were still positive.</a:t>
              </a:r>
            </a:p>
            <a:p>
              <a:pPr algn="just"/>
              <a:endParaRPr lang="en-GB" sz="900" dirty="0">
                <a:solidFill>
                  <a:srgbClr val="55C2D2"/>
                </a:solidFill>
                <a:latin typeface="+mj-lt"/>
              </a:endParaRPr>
            </a:p>
            <a:p>
              <a:pPr algn="just"/>
              <a:r>
                <a:rPr lang="en-GB" sz="900" dirty="0">
                  <a:solidFill>
                    <a:srgbClr val="55C2D2"/>
                  </a:solidFill>
                  <a:latin typeface="+mj-lt"/>
                </a:rPr>
                <a:t>Italy: chronicity for </a:t>
              </a:r>
              <a:r>
                <a:rPr lang="en-GB" sz="900" i="1" dirty="0">
                  <a:solidFill>
                    <a:srgbClr val="55C2D2"/>
                  </a:solidFill>
                  <a:latin typeface="+mj-lt"/>
                </a:rPr>
                <a:t>Burkholderia cepacia complex </a:t>
              </a:r>
              <a:r>
                <a:rPr lang="en-GB" sz="900" dirty="0">
                  <a:solidFill>
                    <a:srgbClr val="55C2D2"/>
                  </a:solidFill>
                  <a:latin typeface="+mj-lt"/>
                </a:rPr>
                <a:t>was defined as “at least 3 or more positive isolates during the last 12 months preceding the last reported culture in 2024”. </a:t>
              </a:r>
            </a:p>
            <a:p>
              <a:pPr algn="just"/>
              <a:r>
                <a:rPr lang="en-GB" sz="900" dirty="0">
                  <a:solidFill>
                    <a:srgbClr val="55C2D2"/>
                  </a:solidFill>
                  <a:latin typeface="+mj-lt"/>
                </a:rPr>
                <a:t>The United Kingdom: chronicity for </a:t>
              </a:r>
              <a:r>
                <a:rPr lang="en-GB" sz="900" i="1" dirty="0">
                  <a:solidFill>
                    <a:srgbClr val="55C2D2"/>
                  </a:solidFill>
                  <a:latin typeface="+mj-lt"/>
                </a:rPr>
                <a:t>Burkholderia cepacia complex </a:t>
              </a:r>
              <a:r>
                <a:rPr lang="en-GB" sz="900" dirty="0">
                  <a:solidFill>
                    <a:srgbClr val="55C2D2"/>
                  </a:solidFill>
                  <a:latin typeface="+mj-lt"/>
                </a:rPr>
                <a:t>was not collected.</a:t>
              </a:r>
            </a:p>
          </p:txBody>
        </p:sp>
        <p:pic>
          <p:nvPicPr>
            <p:cNvPr id="5" name="Picture 4" descr="A blue hexagon with white and black triangles&#10;&#10;Description automatically generated">
              <a:extLst>
                <a:ext uri="{FF2B5EF4-FFF2-40B4-BE49-F238E27FC236}">
                  <a16:creationId xmlns:a16="http://schemas.microsoft.com/office/drawing/2014/main" id="{8FBAC928-3C4C-DE1C-34F6-BFE6053A8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
            <a:extLst>
              <a:ext uri="{FF2B5EF4-FFF2-40B4-BE49-F238E27FC236}">
                <a16:creationId xmlns:a16="http://schemas.microsoft.com/office/drawing/2014/main" id="{76E7C2B1-7F9D-3FA5-16B4-E0F6101E6729}"/>
              </a:ext>
            </a:extLst>
          </p:cNvPr>
          <p:cNvPicPr>
            <a:picLocks noChangeAspect="1"/>
          </p:cNvPicPr>
          <p:nvPr/>
        </p:nvPicPr>
        <p:blipFill>
          <a:blip r:embed="rId4"/>
          <a:stretch>
            <a:fillRect/>
          </a:stretch>
        </p:blipFill>
        <p:spPr>
          <a:xfrm>
            <a:off x="2183294" y="1174125"/>
            <a:ext cx="6450435" cy="5450512"/>
          </a:xfrm>
          <a:prstGeom prst="rect">
            <a:avLst/>
          </a:prstGeom>
        </p:spPr>
      </p:pic>
      <p:sp>
        <p:nvSpPr>
          <p:cNvPr id="8" name="Text Placeholder 8">
            <a:extLst>
              <a:ext uri="{FF2B5EF4-FFF2-40B4-BE49-F238E27FC236}">
                <a16:creationId xmlns:a16="http://schemas.microsoft.com/office/drawing/2014/main" id="{A360D59F-BC3D-16C7-5B60-3CF9B94C92A9}"/>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25978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2A075B84-7598-165C-41AD-C5FE1BF2C2C0}"/>
              </a:ext>
            </a:extLst>
          </p:cNvPr>
          <p:cNvGrpSpPr/>
          <p:nvPr/>
        </p:nvGrpSpPr>
        <p:grpSpPr>
          <a:xfrm>
            <a:off x="0" y="0"/>
            <a:ext cx="8813574" cy="1571625"/>
            <a:chOff x="0" y="0"/>
            <a:chExt cx="8813574"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50767"/>
              <a:ext cx="7295929" cy="430887"/>
            </a:xfrm>
            <a:prstGeom prst="rect">
              <a:avLst/>
            </a:prstGeom>
            <a:noFill/>
          </p:spPr>
          <p:txBody>
            <a:bodyPr wrap="square">
              <a:spAutoFit/>
            </a:bodyPr>
            <a:lstStyle/>
            <a:p>
              <a:r>
                <a:rPr lang="en-GB" sz="1100" i="1" dirty="0">
                  <a:solidFill>
                    <a:srgbClr val="55C2D2"/>
                  </a:solidFill>
                  <a:ea typeface="Calibri Light" panose="020F0302020204030204" pitchFamily="34" charset="0"/>
                  <a:cs typeface="Calibri Light" panose="020F0302020204030204" pitchFamily="34" charset="0"/>
                </a:rPr>
                <a:t>Haemophilus influenzae</a:t>
              </a:r>
              <a:r>
                <a:rPr lang="en-GB" sz="1100" dirty="0">
                  <a:solidFill>
                    <a:srgbClr val="55C2D2"/>
                  </a:solidFill>
                  <a:ea typeface="Calibri Light" panose="020F0302020204030204" pitchFamily="34" charset="0"/>
                  <a:cs typeface="Calibri Light" panose="020F0302020204030204" pitchFamily="34" charset="0"/>
                </a:rPr>
                <a:t>, together with </a:t>
              </a:r>
              <a:r>
                <a:rPr lang="en-GB" sz="1100" i="1" dirty="0">
                  <a:solidFill>
                    <a:srgbClr val="55C2D2"/>
                  </a:solidFill>
                  <a:ea typeface="Calibri Light" panose="020F0302020204030204" pitchFamily="34" charset="0"/>
                  <a:cs typeface="Calibri Light" panose="020F0302020204030204" pitchFamily="34" charset="0"/>
                </a:rPr>
                <a:t>Pseudomonas aeruginosa </a:t>
              </a:r>
              <a:r>
                <a:rPr lang="en-GB" sz="1100" dirty="0">
                  <a:solidFill>
                    <a:srgbClr val="55C2D2"/>
                  </a:solidFill>
                  <a:ea typeface="Calibri Light" panose="020F0302020204030204" pitchFamily="34" charset="0"/>
                  <a:cs typeface="Calibri Light" panose="020F0302020204030204" pitchFamily="34" charset="0"/>
                </a:rPr>
                <a:t>and </a:t>
              </a:r>
              <a:r>
                <a:rPr lang="en-GB" sz="1100" i="1" dirty="0">
                  <a:solidFill>
                    <a:srgbClr val="55C2D2"/>
                  </a:solidFill>
                  <a:ea typeface="Calibri Light" panose="020F0302020204030204" pitchFamily="34" charset="0"/>
                  <a:cs typeface="Calibri Light" panose="020F0302020204030204" pitchFamily="34" charset="0"/>
                </a:rPr>
                <a:t>Staphylococcus aureus</a:t>
              </a:r>
              <a:r>
                <a:rPr lang="en-GB" sz="1100" dirty="0">
                  <a:solidFill>
                    <a:srgbClr val="55C2D2"/>
                  </a:solidFill>
                  <a:ea typeface="Calibri Light" panose="020F0302020204030204" pitchFamily="34" charset="0"/>
                  <a:cs typeface="Calibri Light" panose="020F0302020204030204" pitchFamily="34" charset="0"/>
                </a:rPr>
                <a:t>, is one of the predominant respiratory pathogens in people with CF, though prevalence varies between age and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5.3</a:t>
              </a:r>
            </a:p>
          </p:txBody>
        </p:sp>
        <p:sp>
          <p:nvSpPr>
            <p:cNvPr id="3" name="TextBox 2">
              <a:extLst>
                <a:ext uri="{FF2B5EF4-FFF2-40B4-BE49-F238E27FC236}">
                  <a16:creationId xmlns:a16="http://schemas.microsoft.com/office/drawing/2014/main" id="{A865EFFA-0A6A-C5EE-3189-32D41E6E3F44}"/>
                </a:ext>
              </a:extLst>
            </p:cNvPr>
            <p:cNvSpPr txBox="1"/>
            <p:nvPr/>
          </p:nvSpPr>
          <p:spPr>
            <a:xfrm>
              <a:off x="709570" y="667232"/>
              <a:ext cx="8104004"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Haemophilus influenzae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(detected at least one) in people with CF seen by a clinician in 2024 who have never had a transplant, by country. The graph on the left presents the data for children and adolescents under the age of 18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640D3951-B541-7A68-E87C-4130FF61E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
            <a:extLst>
              <a:ext uri="{FF2B5EF4-FFF2-40B4-BE49-F238E27FC236}">
                <a16:creationId xmlns:a16="http://schemas.microsoft.com/office/drawing/2014/main" id="{68EC5C15-0D9B-0849-5E9F-7EA3B59BCA16}"/>
              </a:ext>
            </a:extLst>
          </p:cNvPr>
          <p:cNvPicPr>
            <a:picLocks noChangeAspect="1"/>
          </p:cNvPicPr>
          <p:nvPr/>
        </p:nvPicPr>
        <p:blipFill>
          <a:blip r:embed="rId4"/>
          <a:stretch>
            <a:fillRect/>
          </a:stretch>
        </p:blipFill>
        <p:spPr>
          <a:xfrm>
            <a:off x="2250269" y="1046604"/>
            <a:ext cx="6652722" cy="5621441"/>
          </a:xfrm>
          <a:prstGeom prst="rect">
            <a:avLst/>
          </a:prstGeom>
        </p:spPr>
      </p:pic>
      <p:sp>
        <p:nvSpPr>
          <p:cNvPr id="11" name="TextBox 1">
            <a:extLst>
              <a:ext uri="{FF2B5EF4-FFF2-40B4-BE49-F238E27FC236}">
                <a16:creationId xmlns:a16="http://schemas.microsoft.com/office/drawing/2014/main" id="{D5E10834-6F99-769A-D8C9-BBD8D2E7D208}"/>
              </a:ext>
            </a:extLst>
          </p:cNvPr>
          <p:cNvSpPr txBox="1"/>
          <p:nvPr/>
        </p:nvSpPr>
        <p:spPr>
          <a:xfrm>
            <a:off x="79107" y="2276085"/>
            <a:ext cx="1688400" cy="4524315"/>
          </a:xfrm>
          <a:prstGeom prst="rect">
            <a:avLst/>
          </a:prstGeom>
          <a:noFill/>
        </p:spPr>
        <p:txBody>
          <a:bodyPr wrap="square">
            <a:spAutoFit/>
          </a:bodyPr>
          <a:lstStyle/>
          <a:p>
            <a:pPr algn="just"/>
            <a:r>
              <a:rPr lang="en-GB" sz="900" dirty="0">
                <a:solidFill>
                  <a:srgbClr val="55C2D2"/>
                </a:solidFill>
                <a:latin typeface="+mj-lt"/>
              </a:rPr>
              <a:t>Note: Information was missing for more than 10% of children in Kosovo, and for more than 10% of adults in Armenia, BA-</a:t>
            </a:r>
            <a:r>
              <a:rPr lang="en-GB" sz="900" dirty="0" err="1">
                <a:solidFill>
                  <a:srgbClr val="55C2D2"/>
                </a:solidFill>
                <a:latin typeface="+mj-lt"/>
              </a:rPr>
              <a:t>Republika</a:t>
            </a:r>
            <a:r>
              <a:rPr lang="en-GB" sz="900" dirty="0">
                <a:solidFill>
                  <a:srgbClr val="55C2D2"/>
                </a:solidFill>
                <a:latin typeface="+mj-lt"/>
              </a:rPr>
              <a:t> Srpska, Iceland, Kosovo and Latvia. Belarus and Georgia have &lt;5 adults seen in 2024 and are excluded form the graph for adults. </a:t>
            </a:r>
          </a:p>
          <a:p>
            <a:pPr algn="just"/>
            <a:endParaRPr lang="en-GB" sz="900" dirty="0">
              <a:solidFill>
                <a:srgbClr val="55C2D2"/>
              </a:solidFill>
              <a:latin typeface="+mj-lt"/>
            </a:endParaRPr>
          </a:p>
          <a:p>
            <a:pPr algn="just"/>
            <a:r>
              <a:rPr lang="en-GB" sz="900" dirty="0">
                <a:solidFill>
                  <a:srgbClr val="55C2D2"/>
                </a:solidFill>
                <a:latin typeface="+mj-lt"/>
              </a:rPr>
              <a:t>Note:</a:t>
            </a:r>
          </a:p>
          <a:p>
            <a:pPr algn="just"/>
            <a:r>
              <a:rPr lang="en-GB" sz="900" dirty="0">
                <a:solidFill>
                  <a:srgbClr val="55C2D2"/>
                </a:solidFill>
                <a:latin typeface="+mj-lt"/>
              </a:rPr>
              <a:t>France and United Kingdom: chronicity for </a:t>
            </a:r>
            <a:r>
              <a:rPr lang="en-GB" sz="900" i="1" dirty="0" err="1">
                <a:solidFill>
                  <a:srgbClr val="55C2D2"/>
                </a:solidFill>
                <a:latin typeface="+mj-lt"/>
              </a:rPr>
              <a:t>Haemphilus</a:t>
            </a:r>
            <a:r>
              <a:rPr lang="en-GB" sz="900" i="1" dirty="0">
                <a:solidFill>
                  <a:srgbClr val="55C2D2"/>
                </a:solidFill>
                <a:latin typeface="+mj-lt"/>
              </a:rPr>
              <a:t> influenzae </a:t>
            </a:r>
            <a:r>
              <a:rPr lang="en-GB" sz="900" dirty="0">
                <a:solidFill>
                  <a:srgbClr val="55C2D2"/>
                </a:solidFill>
                <a:latin typeface="+mj-lt"/>
              </a:rPr>
              <a:t>was not collected.</a:t>
            </a:r>
          </a:p>
          <a:p>
            <a:pPr algn="just"/>
            <a:r>
              <a:rPr lang="en-GB" sz="900" dirty="0">
                <a:solidFill>
                  <a:srgbClr val="55C2D2"/>
                </a:solidFill>
                <a:latin typeface="+mj-lt"/>
              </a:rPr>
              <a:t>Ireland: Chronicity for </a:t>
            </a:r>
            <a:r>
              <a:rPr lang="en-GB" sz="900" i="1" dirty="0">
                <a:solidFill>
                  <a:srgbClr val="55C2D2"/>
                </a:solidFill>
                <a:latin typeface="+mj-lt"/>
              </a:rPr>
              <a:t>Haemophilus influenzae </a:t>
            </a:r>
            <a:r>
              <a:rPr lang="en-GB" sz="900" dirty="0">
                <a:solidFill>
                  <a:srgbClr val="55C2D2"/>
                </a:solidFill>
                <a:latin typeface="+mj-lt"/>
              </a:rPr>
              <a:t>was defined as: a) 4 or more unique cultures in 2024 and greater than 50% positive b) at least 3 or more positive cultures during the 12 months preceding the last reported culture in 2024 or c) if chronic in 2023 and any cultures taken in 2024 were still positive.</a:t>
            </a:r>
          </a:p>
          <a:p>
            <a:pPr algn="just"/>
            <a:r>
              <a:rPr lang="en-GB" sz="900" dirty="0">
                <a:solidFill>
                  <a:srgbClr val="55C2D2"/>
                </a:solidFill>
                <a:latin typeface="+mj-lt"/>
              </a:rPr>
              <a:t>Italy: chronicity for </a:t>
            </a:r>
            <a:r>
              <a:rPr lang="en-GB" sz="900" i="1" dirty="0">
                <a:solidFill>
                  <a:srgbClr val="55C2D2"/>
                </a:solidFill>
                <a:latin typeface="+mj-lt"/>
              </a:rPr>
              <a:t>Haemophilus influenzae </a:t>
            </a:r>
            <a:r>
              <a:rPr lang="en-GB" sz="900" dirty="0">
                <a:solidFill>
                  <a:srgbClr val="55C2D2"/>
                </a:solidFill>
                <a:latin typeface="+mj-lt"/>
              </a:rPr>
              <a:t>was defined as “at least 3 or more positive isolates during the 12 months preceding the last reported culture in 2024”. </a:t>
            </a:r>
          </a:p>
        </p:txBody>
      </p:sp>
      <p:sp>
        <p:nvSpPr>
          <p:cNvPr id="4" name="Text Placeholder 8">
            <a:extLst>
              <a:ext uri="{FF2B5EF4-FFF2-40B4-BE49-F238E27FC236}">
                <a16:creationId xmlns:a16="http://schemas.microsoft.com/office/drawing/2014/main" id="{84A8EE5E-EB62-B07B-0E3A-CE00857C156E}"/>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74046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17B647E5-7131-1715-90D9-093B8BF7ADA3}"/>
              </a:ext>
            </a:extLst>
          </p:cNvPr>
          <p:cNvGrpSpPr/>
          <p:nvPr/>
        </p:nvGrpSpPr>
        <p:grpSpPr>
          <a:xfrm>
            <a:off x="0" y="0"/>
            <a:ext cx="8019244" cy="1571625"/>
            <a:chOff x="0" y="0"/>
            <a:chExt cx="8019244" cy="1571625"/>
          </a:xfrm>
        </p:grpSpPr>
        <p:sp>
          <p:nvSpPr>
            <p:cNvPr id="7" name="TextBox 6">
              <a:extLst>
                <a:ext uri="{FF2B5EF4-FFF2-40B4-BE49-F238E27FC236}">
                  <a16:creationId xmlns:a16="http://schemas.microsoft.com/office/drawing/2014/main" id="{552B7891-00BD-B970-C3D8-5B5E77810446}"/>
                </a:ext>
              </a:extLst>
            </p:cNvPr>
            <p:cNvSpPr txBox="1"/>
            <p:nvPr/>
          </p:nvSpPr>
          <p:spPr>
            <a:xfrm>
              <a:off x="1400400" y="8238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5.4</a:t>
              </a:r>
            </a:p>
          </p:txBody>
        </p:sp>
        <p:sp>
          <p:nvSpPr>
            <p:cNvPr id="3" name="TextBox 2">
              <a:extLst>
                <a:ext uri="{FF2B5EF4-FFF2-40B4-BE49-F238E27FC236}">
                  <a16:creationId xmlns:a16="http://schemas.microsoft.com/office/drawing/2014/main" id="{A865EFFA-0A6A-C5EE-3189-32D41E6E3F44}"/>
                </a:ext>
              </a:extLst>
            </p:cNvPr>
            <p:cNvSpPr txBox="1"/>
            <p:nvPr/>
          </p:nvSpPr>
          <p:spPr>
            <a:xfrm>
              <a:off x="723316" y="635810"/>
              <a:ext cx="7295928"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methicillin-sensitive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Staphylococcus aureus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(MSSA) in people with CF seen by a clinician in 2024 who have never had a transplant, by country. The graph on the left presents the data for children and adolescents under the age of 18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4230E9CE-B4BB-55C5-5518-D484A78AC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2" name="Immagine 1">
            <a:extLst>
              <a:ext uri="{FF2B5EF4-FFF2-40B4-BE49-F238E27FC236}">
                <a16:creationId xmlns:a16="http://schemas.microsoft.com/office/drawing/2014/main" id="{F3A0F034-F2D6-4DD6-63EB-CE7881FB444F}"/>
              </a:ext>
            </a:extLst>
          </p:cNvPr>
          <p:cNvPicPr>
            <a:picLocks noChangeAspect="1"/>
          </p:cNvPicPr>
          <p:nvPr/>
        </p:nvPicPr>
        <p:blipFill>
          <a:blip r:embed="rId4"/>
          <a:stretch>
            <a:fillRect/>
          </a:stretch>
        </p:blipFill>
        <p:spPr>
          <a:xfrm>
            <a:off x="1750809" y="1189808"/>
            <a:ext cx="6595110" cy="5572760"/>
          </a:xfrm>
          <a:prstGeom prst="rect">
            <a:avLst/>
          </a:prstGeom>
        </p:spPr>
      </p:pic>
      <p:sp>
        <p:nvSpPr>
          <p:cNvPr id="12" name="TextBox 5">
            <a:extLst>
              <a:ext uri="{FF2B5EF4-FFF2-40B4-BE49-F238E27FC236}">
                <a16:creationId xmlns:a16="http://schemas.microsoft.com/office/drawing/2014/main" id="{F507D95B-D88E-4782-ECF0-EF4B8CF2EFAF}"/>
              </a:ext>
            </a:extLst>
          </p:cNvPr>
          <p:cNvSpPr txBox="1"/>
          <p:nvPr/>
        </p:nvSpPr>
        <p:spPr>
          <a:xfrm>
            <a:off x="1400400" y="250767"/>
            <a:ext cx="7295929" cy="430887"/>
          </a:xfrm>
          <a:prstGeom prst="rect">
            <a:avLst/>
          </a:prstGeom>
          <a:noFill/>
        </p:spPr>
        <p:txBody>
          <a:bodyPr wrap="square">
            <a:spAutoFit/>
          </a:bodyPr>
          <a:lstStyle/>
          <a:p>
            <a:r>
              <a:rPr lang="en-GB" sz="1100" i="1" dirty="0">
                <a:solidFill>
                  <a:srgbClr val="55C2D2"/>
                </a:solidFill>
                <a:ea typeface="Calibri Light" panose="020F0302020204030204" pitchFamily="34" charset="0"/>
                <a:cs typeface="Calibri Light" panose="020F0302020204030204" pitchFamily="34" charset="0"/>
              </a:rPr>
              <a:t>Staphylococcus aureus</a:t>
            </a:r>
            <a:r>
              <a:rPr lang="en-GB" sz="1100" dirty="0">
                <a:solidFill>
                  <a:srgbClr val="55C2D2"/>
                </a:solidFill>
                <a:ea typeface="Calibri Light" panose="020F0302020204030204" pitchFamily="34" charset="0"/>
                <a:cs typeface="Calibri Light" panose="020F0302020204030204" pitchFamily="34" charset="0"/>
              </a:rPr>
              <a:t>, together with </a:t>
            </a:r>
            <a:r>
              <a:rPr lang="en-GB" sz="1100" i="1" dirty="0">
                <a:solidFill>
                  <a:srgbClr val="55C2D2"/>
                </a:solidFill>
                <a:ea typeface="Calibri Light" panose="020F0302020204030204" pitchFamily="34" charset="0"/>
                <a:cs typeface="Calibri Light" panose="020F0302020204030204" pitchFamily="34" charset="0"/>
              </a:rPr>
              <a:t>Pseudomonas aeruginosa </a:t>
            </a:r>
            <a:r>
              <a:rPr lang="en-GB" sz="1100" dirty="0">
                <a:solidFill>
                  <a:srgbClr val="55C2D2"/>
                </a:solidFill>
                <a:ea typeface="Calibri Light" panose="020F0302020204030204" pitchFamily="34" charset="0"/>
                <a:cs typeface="Calibri Light" panose="020F0302020204030204" pitchFamily="34" charset="0"/>
              </a:rPr>
              <a:t>and </a:t>
            </a:r>
            <a:r>
              <a:rPr lang="en-GB" sz="1100" i="1" dirty="0">
                <a:solidFill>
                  <a:srgbClr val="55C2D2"/>
                </a:solidFill>
                <a:ea typeface="Calibri Light" panose="020F0302020204030204" pitchFamily="34" charset="0"/>
                <a:cs typeface="Calibri Light" panose="020F0302020204030204" pitchFamily="34" charset="0"/>
              </a:rPr>
              <a:t>Haemophilus influenzae</a:t>
            </a:r>
            <a:r>
              <a:rPr lang="en-GB" sz="1100" dirty="0">
                <a:solidFill>
                  <a:srgbClr val="55C2D2"/>
                </a:solidFill>
                <a:ea typeface="Calibri Light" panose="020F0302020204030204" pitchFamily="34" charset="0"/>
                <a:cs typeface="Calibri Light" panose="020F0302020204030204" pitchFamily="34" charset="0"/>
              </a:rPr>
              <a:t>, is a predominant respiratory pathogen in people with CF, though prevalence varies by age and between countries.</a:t>
            </a:r>
            <a:endParaRPr lang="en-GB" sz="1100" dirty="0">
              <a:ea typeface="Calibri Light" panose="020F0302020204030204" pitchFamily="34" charset="0"/>
              <a:cs typeface="Calibri Light" panose="020F0302020204030204" pitchFamily="34" charset="0"/>
            </a:endParaRPr>
          </a:p>
        </p:txBody>
      </p:sp>
      <p:sp>
        <p:nvSpPr>
          <p:cNvPr id="13" name="TextBox 1">
            <a:extLst>
              <a:ext uri="{FF2B5EF4-FFF2-40B4-BE49-F238E27FC236}">
                <a16:creationId xmlns:a16="http://schemas.microsoft.com/office/drawing/2014/main" id="{E969E63B-6DB8-849F-3F94-3D25A00DEFC5}"/>
              </a:ext>
            </a:extLst>
          </p:cNvPr>
          <p:cNvSpPr txBox="1"/>
          <p:nvPr/>
        </p:nvSpPr>
        <p:spPr>
          <a:xfrm>
            <a:off x="31205" y="2081505"/>
            <a:ext cx="1688400" cy="4524315"/>
          </a:xfrm>
          <a:prstGeom prst="rect">
            <a:avLst/>
          </a:prstGeom>
          <a:noFill/>
        </p:spPr>
        <p:txBody>
          <a:bodyPr wrap="square">
            <a:spAutoFit/>
          </a:bodyPr>
          <a:lstStyle/>
          <a:p>
            <a:pPr algn="just"/>
            <a:r>
              <a:rPr lang="en-GB" sz="900" dirty="0">
                <a:solidFill>
                  <a:srgbClr val="55C2D2"/>
                </a:solidFill>
                <a:latin typeface="+mj-lt"/>
              </a:rPr>
              <a:t>Note: Information was missing for more than 10% of children in Kosovo, and for more than 10% of adults in Armenia, BA-</a:t>
            </a:r>
            <a:r>
              <a:rPr lang="en-GB" sz="900" dirty="0" err="1">
                <a:solidFill>
                  <a:srgbClr val="55C2D2"/>
                </a:solidFill>
                <a:latin typeface="+mj-lt"/>
              </a:rPr>
              <a:t>Republika</a:t>
            </a:r>
            <a:r>
              <a:rPr lang="en-GB" sz="900" dirty="0">
                <a:solidFill>
                  <a:srgbClr val="55C2D2"/>
                </a:solidFill>
                <a:latin typeface="+mj-lt"/>
              </a:rPr>
              <a:t> Srpska, Iceland, Kosovo and Latvia. Belarus and Georgia have &lt;5 adults seen in 2024 and are excluded form the graph for adults. </a:t>
            </a:r>
          </a:p>
          <a:p>
            <a:pPr algn="just"/>
            <a:endParaRPr lang="en-GB" sz="900" dirty="0">
              <a:solidFill>
                <a:srgbClr val="55C2D2"/>
              </a:solidFill>
              <a:latin typeface="+mj-lt"/>
            </a:endParaRPr>
          </a:p>
          <a:p>
            <a:pPr algn="just"/>
            <a:r>
              <a:rPr lang="en-GB" sz="900" dirty="0">
                <a:solidFill>
                  <a:srgbClr val="55C2D2"/>
                </a:solidFill>
                <a:latin typeface="+mj-lt"/>
              </a:rPr>
              <a:t>Note:</a:t>
            </a:r>
          </a:p>
          <a:p>
            <a:pPr algn="just"/>
            <a:r>
              <a:rPr lang="en-GB" sz="900" dirty="0">
                <a:solidFill>
                  <a:srgbClr val="55C2D2"/>
                </a:solidFill>
                <a:latin typeface="+mj-lt"/>
              </a:rPr>
              <a:t>Ireland: Chronicity for </a:t>
            </a:r>
            <a:r>
              <a:rPr lang="en-GB" sz="900" i="1" dirty="0">
                <a:solidFill>
                  <a:srgbClr val="55C2D2"/>
                </a:solidFill>
                <a:latin typeface="+mj-lt"/>
              </a:rPr>
              <a:t>Staphylococcus aureus </a:t>
            </a:r>
            <a:r>
              <a:rPr lang="en-GB" sz="900" dirty="0">
                <a:solidFill>
                  <a:srgbClr val="55C2D2"/>
                </a:solidFill>
                <a:latin typeface="+mj-lt"/>
              </a:rPr>
              <a:t>was defined as: a) 4 or more unique cultures in 2024 and greater than 50% positive b) at least 3 or more positive cultures during the 12 months preceding the last reported culture in 2024 or c) if chronic in 2023 and any cultures taken in 2024 were still positive.</a:t>
            </a:r>
          </a:p>
          <a:p>
            <a:pPr algn="just"/>
            <a:endParaRPr lang="en-GB" sz="900" dirty="0">
              <a:solidFill>
                <a:srgbClr val="55C2D2"/>
              </a:solidFill>
              <a:latin typeface="+mj-lt"/>
            </a:endParaRPr>
          </a:p>
          <a:p>
            <a:pPr algn="just"/>
            <a:r>
              <a:rPr lang="en-GB" sz="900" dirty="0">
                <a:solidFill>
                  <a:srgbClr val="55C2D2"/>
                </a:solidFill>
                <a:latin typeface="+mj-lt"/>
              </a:rPr>
              <a:t>Italy: chronicity for </a:t>
            </a:r>
            <a:r>
              <a:rPr lang="en-GB" sz="900" i="1" dirty="0">
                <a:solidFill>
                  <a:srgbClr val="55C2D2"/>
                </a:solidFill>
                <a:latin typeface="+mj-lt"/>
              </a:rPr>
              <a:t>Staphylococcus aureus </a:t>
            </a:r>
            <a:r>
              <a:rPr lang="en-GB" sz="900" dirty="0">
                <a:solidFill>
                  <a:srgbClr val="55C2D2"/>
                </a:solidFill>
                <a:latin typeface="+mj-lt"/>
              </a:rPr>
              <a:t>was defined as “at least 3 or more positive isolates during the last 12 months preceding the last reported culture in 2024”. </a:t>
            </a:r>
          </a:p>
          <a:p>
            <a:pPr algn="just"/>
            <a:r>
              <a:rPr lang="en-GB" sz="900" dirty="0">
                <a:solidFill>
                  <a:srgbClr val="55C2D2"/>
                </a:solidFill>
                <a:latin typeface="+mj-lt"/>
              </a:rPr>
              <a:t>The United Kingdom: chronicity for </a:t>
            </a:r>
            <a:r>
              <a:rPr lang="en-GB" sz="900" i="1" dirty="0">
                <a:solidFill>
                  <a:srgbClr val="55C2D2"/>
                </a:solidFill>
                <a:latin typeface="+mj-lt"/>
              </a:rPr>
              <a:t>Staphylococcus aureus </a:t>
            </a:r>
            <a:r>
              <a:rPr lang="en-GB" sz="900" dirty="0">
                <a:solidFill>
                  <a:srgbClr val="55C2D2"/>
                </a:solidFill>
                <a:latin typeface="+mj-lt"/>
              </a:rPr>
              <a:t>was not collected.</a:t>
            </a:r>
          </a:p>
        </p:txBody>
      </p:sp>
      <p:sp>
        <p:nvSpPr>
          <p:cNvPr id="6" name="Text Placeholder 8">
            <a:extLst>
              <a:ext uri="{FF2B5EF4-FFF2-40B4-BE49-F238E27FC236}">
                <a16:creationId xmlns:a16="http://schemas.microsoft.com/office/drawing/2014/main" id="{4C64A59E-2170-9575-92B0-E881ACCD605E}"/>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9030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F48BBAE-8D18-6CD6-1112-90EC416E555C}"/>
              </a:ext>
            </a:extLst>
          </p:cNvPr>
          <p:cNvGrpSpPr/>
          <p:nvPr/>
        </p:nvGrpSpPr>
        <p:grpSpPr>
          <a:xfrm>
            <a:off x="0" y="0"/>
            <a:ext cx="8738860" cy="1571625"/>
            <a:chOff x="0" y="0"/>
            <a:chExt cx="8738860"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73071"/>
              <a:ext cx="7338460"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Prevalence of methicillin-resistant</a:t>
              </a:r>
              <a:r>
                <a:rPr lang="en-GB" sz="1100" i="1" dirty="0">
                  <a:solidFill>
                    <a:srgbClr val="55C2D2"/>
                  </a:solidFill>
                  <a:ea typeface="Calibri Light" panose="020F0302020204030204" pitchFamily="34" charset="0"/>
                  <a:cs typeface="Calibri Light" panose="020F0302020204030204" pitchFamily="34" charset="0"/>
                </a:rPr>
                <a:t> Staphylococcus aureus </a:t>
              </a:r>
              <a:r>
                <a:rPr lang="en-GB" sz="1100" dirty="0">
                  <a:solidFill>
                    <a:srgbClr val="55C2D2"/>
                  </a:solidFill>
                  <a:ea typeface="Calibri Light" panose="020F0302020204030204" pitchFamily="34" charset="0"/>
                  <a:cs typeface="Calibri Light" panose="020F0302020204030204" pitchFamily="34" charset="0"/>
                </a:rPr>
                <a:t>(MRSA) in the airways is very heterogeneous in people with CF throughout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82380"/>
              <a:ext cx="4818835"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5.5</a:t>
              </a:r>
            </a:p>
          </p:txBody>
        </p:sp>
        <p:sp>
          <p:nvSpPr>
            <p:cNvPr id="3" name="TextBox 2">
              <a:extLst>
                <a:ext uri="{FF2B5EF4-FFF2-40B4-BE49-F238E27FC236}">
                  <a16:creationId xmlns:a16="http://schemas.microsoft.com/office/drawing/2014/main" id="{A865EFFA-0A6A-C5EE-3189-32D41E6E3F44}"/>
                </a:ext>
              </a:extLst>
            </p:cNvPr>
            <p:cNvSpPr txBox="1"/>
            <p:nvPr/>
          </p:nvSpPr>
          <p:spPr>
            <a:xfrm>
              <a:off x="734879" y="629264"/>
              <a:ext cx="8003981"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methicillin-resistant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Staphylococcus aureus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(MRSA) (detected at least once a year) in people with CF seen by a clinician in 2024 who have never had a transplant, by country. The graph on the left presents the data for children and adolescents under the age of 18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4580E42E-B317-8221-7C06-C76C5CDA2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2" name="Immagine 1">
            <a:extLst>
              <a:ext uri="{FF2B5EF4-FFF2-40B4-BE49-F238E27FC236}">
                <a16:creationId xmlns:a16="http://schemas.microsoft.com/office/drawing/2014/main" id="{FFC95EE1-E826-BC2B-298C-DF592297EF83}"/>
              </a:ext>
            </a:extLst>
          </p:cNvPr>
          <p:cNvPicPr>
            <a:picLocks noChangeAspect="1"/>
          </p:cNvPicPr>
          <p:nvPr/>
        </p:nvPicPr>
        <p:blipFill>
          <a:blip r:embed="rId4"/>
          <a:stretch>
            <a:fillRect/>
          </a:stretch>
        </p:blipFill>
        <p:spPr>
          <a:xfrm>
            <a:off x="1772075" y="1124966"/>
            <a:ext cx="6595110" cy="5572760"/>
          </a:xfrm>
          <a:prstGeom prst="rect">
            <a:avLst/>
          </a:prstGeom>
        </p:spPr>
      </p:pic>
      <p:sp>
        <p:nvSpPr>
          <p:cNvPr id="8" name="TextBox 1">
            <a:extLst>
              <a:ext uri="{FF2B5EF4-FFF2-40B4-BE49-F238E27FC236}">
                <a16:creationId xmlns:a16="http://schemas.microsoft.com/office/drawing/2014/main" id="{6A1D5488-FED2-B470-1009-AB61FBD8F2F4}"/>
              </a:ext>
            </a:extLst>
          </p:cNvPr>
          <p:cNvSpPr txBox="1"/>
          <p:nvPr/>
        </p:nvSpPr>
        <p:spPr>
          <a:xfrm>
            <a:off x="0" y="1918186"/>
            <a:ext cx="1688400" cy="4939814"/>
          </a:xfrm>
          <a:prstGeom prst="rect">
            <a:avLst/>
          </a:prstGeom>
          <a:noFill/>
        </p:spPr>
        <p:txBody>
          <a:bodyPr wrap="square">
            <a:spAutoFit/>
          </a:bodyPr>
          <a:lstStyle/>
          <a:p>
            <a:pPr algn="just"/>
            <a:r>
              <a:rPr lang="en-GB" sz="900" dirty="0">
                <a:solidFill>
                  <a:srgbClr val="55C2D2"/>
                </a:solidFill>
                <a:latin typeface="+mj-lt"/>
              </a:rPr>
              <a:t>Note: Information was missing for more than 10% of children in Armenia and Kosovo, and for more than 10% of adults in Armenia, BA-</a:t>
            </a:r>
            <a:r>
              <a:rPr lang="en-GB" sz="900" dirty="0" err="1">
                <a:solidFill>
                  <a:srgbClr val="55C2D2"/>
                </a:solidFill>
                <a:latin typeface="+mj-lt"/>
              </a:rPr>
              <a:t>Republika</a:t>
            </a:r>
            <a:r>
              <a:rPr lang="en-GB" sz="900" dirty="0">
                <a:solidFill>
                  <a:srgbClr val="55C2D2"/>
                </a:solidFill>
                <a:latin typeface="+mj-lt"/>
              </a:rPr>
              <a:t> Srpska, Iceland, Kosovo and Latvia. Belarus and Georgia have &lt;5 adults seen in 2024 and are excluded form the graph for adults. </a:t>
            </a:r>
          </a:p>
          <a:p>
            <a:pPr algn="just"/>
            <a:endParaRPr lang="en-GB" sz="900" dirty="0">
              <a:solidFill>
                <a:srgbClr val="55C2D2"/>
              </a:solidFill>
              <a:latin typeface="+mj-lt"/>
            </a:endParaRPr>
          </a:p>
          <a:p>
            <a:pPr algn="just"/>
            <a:r>
              <a:rPr lang="en-GB" sz="900" dirty="0">
                <a:solidFill>
                  <a:srgbClr val="55C2D2"/>
                </a:solidFill>
                <a:latin typeface="+mj-lt"/>
              </a:rPr>
              <a:t>Note:</a:t>
            </a:r>
          </a:p>
          <a:p>
            <a:pPr algn="just"/>
            <a:r>
              <a:rPr lang="en-GB" sz="900" dirty="0">
                <a:solidFill>
                  <a:srgbClr val="55C2D2"/>
                </a:solidFill>
                <a:latin typeface="+mj-lt"/>
              </a:rPr>
              <a:t>Ireland: Chronicity for methicillin-resistant </a:t>
            </a:r>
            <a:r>
              <a:rPr lang="en-GB" sz="900" i="1" dirty="0">
                <a:solidFill>
                  <a:srgbClr val="55C2D2"/>
                </a:solidFill>
                <a:latin typeface="+mj-lt"/>
              </a:rPr>
              <a:t>Staphylococcus aureus </a:t>
            </a:r>
            <a:r>
              <a:rPr lang="en-GB" sz="900" dirty="0">
                <a:solidFill>
                  <a:srgbClr val="55C2D2"/>
                </a:solidFill>
                <a:latin typeface="+mj-lt"/>
              </a:rPr>
              <a:t>was defined as: a) 4 or more unique cultures in 2024 and greater than 50% positive b) at least 3 or more positive cultures during the 12 months preceding the last reported culture in 2024 or c) if chronic in 2023 and any cultures taken in 2024 were still positive.</a:t>
            </a:r>
          </a:p>
          <a:p>
            <a:pPr algn="just"/>
            <a:r>
              <a:rPr lang="en-GB" sz="900" dirty="0">
                <a:solidFill>
                  <a:srgbClr val="55C2D2"/>
                </a:solidFill>
                <a:latin typeface="+mj-lt"/>
              </a:rPr>
              <a:t>Italy: chronicity for methicillin-resistant </a:t>
            </a:r>
            <a:r>
              <a:rPr lang="en-GB" sz="900" i="1" dirty="0">
                <a:solidFill>
                  <a:srgbClr val="55C2D2"/>
                </a:solidFill>
                <a:latin typeface="+mj-lt"/>
              </a:rPr>
              <a:t>Staphylococcus aureus </a:t>
            </a:r>
            <a:r>
              <a:rPr lang="en-GB" sz="900" dirty="0">
                <a:solidFill>
                  <a:srgbClr val="55C2D2"/>
                </a:solidFill>
                <a:latin typeface="+mj-lt"/>
              </a:rPr>
              <a:t>was defined as “at least 3 or more positive isolates during the last 12 months preceding the last reported culture in 2024”. </a:t>
            </a:r>
          </a:p>
          <a:p>
            <a:pPr algn="just"/>
            <a:r>
              <a:rPr lang="en-GB" sz="900" dirty="0">
                <a:solidFill>
                  <a:srgbClr val="55C2D2"/>
                </a:solidFill>
                <a:latin typeface="+mj-lt"/>
              </a:rPr>
              <a:t>The United Kingdom: chronicity for </a:t>
            </a:r>
            <a:r>
              <a:rPr lang="en-GB" sz="900" i="1" dirty="0">
                <a:solidFill>
                  <a:srgbClr val="55C2D2"/>
                </a:solidFill>
                <a:latin typeface="+mj-lt"/>
              </a:rPr>
              <a:t>Staphylococcus aureus </a:t>
            </a:r>
            <a:r>
              <a:rPr lang="en-GB" sz="900" dirty="0">
                <a:solidFill>
                  <a:srgbClr val="55C2D2"/>
                </a:solidFill>
                <a:latin typeface="+mj-lt"/>
              </a:rPr>
              <a:t>was not collected.</a:t>
            </a:r>
          </a:p>
        </p:txBody>
      </p:sp>
      <p:sp>
        <p:nvSpPr>
          <p:cNvPr id="9" name="Text Placeholder 8">
            <a:extLst>
              <a:ext uri="{FF2B5EF4-FFF2-40B4-BE49-F238E27FC236}">
                <a16:creationId xmlns:a16="http://schemas.microsoft.com/office/drawing/2014/main" id="{D08B17BC-40D6-9AB9-9039-D2945774C244}"/>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9476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19DFDF3D-77CF-148F-F1F6-9A9AA6BEE5F0}"/>
              </a:ext>
            </a:extLst>
          </p:cNvPr>
          <p:cNvGrpSpPr>
            <a:grpSpLocks/>
          </p:cNvGrpSpPr>
          <p:nvPr/>
        </p:nvGrpSpPr>
        <p:grpSpPr>
          <a:xfrm>
            <a:off x="0" y="0"/>
            <a:ext cx="9144000" cy="6824391"/>
            <a:chOff x="0" y="0"/>
            <a:chExt cx="9144000" cy="6824391"/>
          </a:xfrm>
        </p:grpSpPr>
        <p:pic>
          <p:nvPicPr>
            <p:cNvPr id="3" name="Picture 2" descr="A blue hexagon with white and black triangles&#10;&#10;Description automatically generated">
              <a:extLst>
                <a:ext uri="{FF2B5EF4-FFF2-40B4-BE49-F238E27FC236}">
                  <a16:creationId xmlns:a16="http://schemas.microsoft.com/office/drawing/2014/main" id="{007967F9-68DE-9B6A-0530-2EA2A86E6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1A806116-3061-CA1F-2E89-5033E454FA4A}"/>
                </a:ext>
              </a:extLst>
            </p:cNvPr>
            <p:cNvSpPr txBox="1">
              <a:spLocks/>
            </p:cNvSpPr>
            <p:nvPr/>
          </p:nvSpPr>
          <p:spPr>
            <a:xfrm>
              <a:off x="1571625" y="274794"/>
              <a:ext cx="5361610"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Map of countries that contributed data to the ECFSPR for the year 2024.</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a:spLocks/>
            </p:cNvSpPr>
            <p:nvPr/>
          </p:nvSpPr>
          <p:spPr>
            <a:xfrm>
              <a:off x="1571625" y="89705"/>
              <a:ext cx="1008737"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1.1</a:t>
              </a:r>
            </a:p>
          </p:txBody>
        </p:sp>
        <p:sp>
          <p:nvSpPr>
            <p:cNvPr id="8" name="TextBox 7">
              <a:extLst>
                <a:ext uri="{FF2B5EF4-FFF2-40B4-BE49-F238E27FC236}">
                  <a16:creationId xmlns:a16="http://schemas.microsoft.com/office/drawing/2014/main" id="{F1C616C4-0DCB-4F30-92E7-6402D540035E}"/>
                </a:ext>
              </a:extLst>
            </p:cNvPr>
            <p:cNvSpPr txBox="1">
              <a:spLocks/>
            </p:cNvSpPr>
            <p:nvPr/>
          </p:nvSpPr>
          <p:spPr>
            <a:xfrm>
              <a:off x="1372139" y="6172368"/>
              <a:ext cx="6834179" cy="433452"/>
            </a:xfrm>
            <a:prstGeom prst="rect">
              <a:avLst/>
            </a:prstGeom>
            <a:noFill/>
          </p:spPr>
          <p:txBody>
            <a:bodyPr wrap="square">
              <a:spAutoFit/>
            </a:bodyPr>
            <a:lstStyle/>
            <a:p>
              <a:pPr algn="just">
                <a:spcAft>
                  <a:spcPts val="450"/>
                </a:spcAft>
              </a:pPr>
              <a:r>
                <a:rPr lang="en-GB" sz="900" dirty="0">
                  <a:solidFill>
                    <a:srgbClr val="55C2D2"/>
                  </a:solidFill>
                  <a:latin typeface="+mj-lt"/>
                </a:rPr>
                <a:t>Note: </a:t>
              </a:r>
              <a:r>
                <a:rPr lang="en-GB" sz="900" dirty="0">
                  <a:solidFill>
                    <a:srgbClr val="55C2D2"/>
                  </a:solidFill>
                  <a:latin typeface="+mj-lt"/>
                  <a:ea typeface="Calibri" panose="020F0502020204030204" pitchFamily="34" charset="0"/>
                  <a:cs typeface="Calibri Light" panose="020F0302020204030204" pitchFamily="34" charset="0"/>
                </a:rPr>
                <a:t>BE could not provide data due to internal technical software issues and is marked in light blue.</a:t>
              </a:r>
            </a:p>
            <a:p>
              <a:pPr algn="just">
                <a:spcAft>
                  <a:spcPts val="450"/>
                </a:spcAft>
              </a:pPr>
              <a:r>
                <a:rPr lang="en-GB" sz="900" dirty="0">
                  <a:latin typeface="+mj-lt"/>
                  <a:ea typeface="Calibri" panose="020F0502020204030204" pitchFamily="34" charset="0"/>
                </a:rPr>
                <a:t>The countries that contributed 2024 data are in turquoise.</a:t>
              </a:r>
              <a:endParaRPr lang="en-GB" sz="900" dirty="0">
                <a:solidFill>
                  <a:srgbClr val="55C2D2"/>
                </a:solidFill>
                <a:latin typeface="+mj-lt"/>
              </a:endParaRPr>
            </a:p>
          </p:txBody>
        </p:sp>
      </p:grpSp>
      <p:pic>
        <p:nvPicPr>
          <p:cNvPr id="2" name="Immagine 13" descr="Immagine che contiene mappa, atlante, testo&#10;&#10;Il contenuto generato dall'IA potrebbe non essere corretto.">
            <a:extLst>
              <a:ext uri="{FF2B5EF4-FFF2-40B4-BE49-F238E27FC236}">
                <a16:creationId xmlns:a16="http://schemas.microsoft.com/office/drawing/2014/main" id="{F5AA46F3-DF47-C06F-EFC2-21B56CBBE7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504" y="906449"/>
            <a:ext cx="7625063" cy="5060824"/>
          </a:xfrm>
          <a:prstGeom prst="rect">
            <a:avLst/>
          </a:prstGeom>
          <a:noFill/>
          <a:ln>
            <a:noFill/>
          </a:ln>
        </p:spPr>
      </p:pic>
    </p:spTree>
    <p:extLst>
      <p:ext uri="{BB962C8B-B14F-4D97-AF65-F5344CB8AC3E}">
        <p14:creationId xmlns:p14="http://schemas.microsoft.com/office/powerpoint/2010/main" val="352911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94165728-5130-98C6-379A-DA10DCCE2E4D}"/>
              </a:ext>
            </a:extLst>
          </p:cNvPr>
          <p:cNvGrpSpPr/>
          <p:nvPr/>
        </p:nvGrpSpPr>
        <p:grpSpPr>
          <a:xfrm>
            <a:off x="0" y="0"/>
            <a:ext cx="8620513" cy="1571625"/>
            <a:chOff x="0" y="0"/>
            <a:chExt cx="8620513"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50039"/>
              <a:ext cx="7220113"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In the majority of countries, </a:t>
              </a:r>
              <a:r>
                <a:rPr lang="en-GB" sz="1100" i="1" dirty="0">
                  <a:solidFill>
                    <a:srgbClr val="55C2D2"/>
                  </a:solidFill>
                  <a:ea typeface="Calibri Light" panose="020F0302020204030204" pitchFamily="34" charset="0"/>
                  <a:cs typeface="Calibri Light" panose="020F0302020204030204" pitchFamily="34" charset="0"/>
                </a:rPr>
                <a:t>Stenotrophomonas</a:t>
              </a:r>
              <a:r>
                <a:rPr lang="en-GB" sz="1100" dirty="0">
                  <a:solidFill>
                    <a:srgbClr val="55C2D2"/>
                  </a:solidFill>
                  <a:ea typeface="Calibri Light" panose="020F0302020204030204" pitchFamily="34" charset="0"/>
                  <a:cs typeface="Calibri Light" panose="020F0302020204030204" pitchFamily="34" charset="0"/>
                </a:rPr>
                <a:t> </a:t>
              </a:r>
              <a:r>
                <a:rPr lang="en-GB" sz="1100" i="1" dirty="0" err="1">
                  <a:solidFill>
                    <a:srgbClr val="55C2D2"/>
                  </a:solidFill>
                  <a:ea typeface="Calibri Light" panose="020F0302020204030204" pitchFamily="34" charset="0"/>
                  <a:cs typeface="Calibri Light" panose="020F0302020204030204" pitchFamily="34" charset="0"/>
                </a:rPr>
                <a:t>maltophilia</a:t>
              </a:r>
              <a:r>
                <a:rPr lang="en-GB" sz="1100" dirty="0">
                  <a:solidFill>
                    <a:srgbClr val="55C2D2"/>
                  </a:solidFill>
                  <a:ea typeface="Calibri Light" panose="020F0302020204030204" pitchFamily="34" charset="0"/>
                  <a:cs typeface="Calibri Light" panose="020F0302020204030204" pitchFamily="34" charset="0"/>
                </a:rPr>
                <a:t> is found in less than 10% in children and adults with CF.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741122"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5.6</a:t>
              </a:r>
            </a:p>
          </p:txBody>
        </p:sp>
        <p:sp>
          <p:nvSpPr>
            <p:cNvPr id="3" name="TextBox 2">
              <a:extLst>
                <a:ext uri="{FF2B5EF4-FFF2-40B4-BE49-F238E27FC236}">
                  <a16:creationId xmlns:a16="http://schemas.microsoft.com/office/drawing/2014/main" id="{A865EFFA-0A6A-C5EE-3189-32D41E6E3F44}"/>
                </a:ext>
              </a:extLst>
            </p:cNvPr>
            <p:cNvSpPr txBox="1"/>
            <p:nvPr/>
          </p:nvSpPr>
          <p:spPr>
            <a:xfrm>
              <a:off x="762446" y="487639"/>
              <a:ext cx="7858067"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Stenotrophomonas </a:t>
              </a:r>
              <a:r>
                <a:rPr lang="en-GB" sz="1000" i="1" kern="100" dirty="0" err="1">
                  <a:solidFill>
                    <a:schemeClr val="tx1">
                      <a:lumMod val="75000"/>
                      <a:lumOff val="25000"/>
                    </a:schemeClr>
                  </a:solidFill>
                  <a:latin typeface="+mj-lt"/>
                  <a:ea typeface="Calibri" panose="020F0502020204030204" pitchFamily="34" charset="0"/>
                  <a:cs typeface="Calibri Light" panose="020F0302020204030204" pitchFamily="34" charset="0"/>
                </a:rPr>
                <a:t>maltophilia</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(detected at least once a year) in people with CF seen by a clinician in 2024 who have never had a transplant, by country. The graph on the left presents the data for children and adolescents under the age of 18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E4A7DFE9-3CB0-FDE5-7CF8-EF44BD9C9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2" name="Immagine 1">
            <a:extLst>
              <a:ext uri="{FF2B5EF4-FFF2-40B4-BE49-F238E27FC236}">
                <a16:creationId xmlns:a16="http://schemas.microsoft.com/office/drawing/2014/main" id="{5C38610C-2F63-46B3-8408-9052A98C55A8}"/>
              </a:ext>
            </a:extLst>
          </p:cNvPr>
          <p:cNvPicPr>
            <a:picLocks noChangeAspect="1"/>
          </p:cNvPicPr>
          <p:nvPr/>
        </p:nvPicPr>
        <p:blipFill>
          <a:blip r:embed="rId4"/>
          <a:stretch>
            <a:fillRect/>
          </a:stretch>
        </p:blipFill>
        <p:spPr>
          <a:xfrm>
            <a:off x="1798514" y="1035201"/>
            <a:ext cx="6595110" cy="5572760"/>
          </a:xfrm>
          <a:prstGeom prst="rect">
            <a:avLst/>
          </a:prstGeom>
        </p:spPr>
      </p:pic>
      <p:sp>
        <p:nvSpPr>
          <p:cNvPr id="8" name="TextBox 1">
            <a:extLst>
              <a:ext uri="{FF2B5EF4-FFF2-40B4-BE49-F238E27FC236}">
                <a16:creationId xmlns:a16="http://schemas.microsoft.com/office/drawing/2014/main" id="{99A3FF5A-2DD8-E6FC-44B8-9EC07CA5944D}"/>
              </a:ext>
            </a:extLst>
          </p:cNvPr>
          <p:cNvSpPr txBox="1"/>
          <p:nvPr/>
        </p:nvSpPr>
        <p:spPr>
          <a:xfrm>
            <a:off x="-3330" y="1815756"/>
            <a:ext cx="1688400" cy="4801314"/>
          </a:xfrm>
          <a:prstGeom prst="rect">
            <a:avLst/>
          </a:prstGeom>
          <a:noFill/>
        </p:spPr>
        <p:txBody>
          <a:bodyPr wrap="square">
            <a:spAutoFit/>
          </a:bodyPr>
          <a:lstStyle/>
          <a:p>
            <a:pPr algn="just"/>
            <a:r>
              <a:rPr lang="en-GB" sz="900" dirty="0">
                <a:solidFill>
                  <a:srgbClr val="55C2D2"/>
                </a:solidFill>
                <a:latin typeface="+mj-lt"/>
              </a:rPr>
              <a:t>Note: Information was missing for more than 10% of children in Armenia and Kosovo, and for more than 10% of adults in Armenia, BA-</a:t>
            </a:r>
            <a:r>
              <a:rPr lang="en-GB" sz="900" dirty="0" err="1">
                <a:solidFill>
                  <a:srgbClr val="55C2D2"/>
                </a:solidFill>
                <a:latin typeface="+mj-lt"/>
              </a:rPr>
              <a:t>Republika</a:t>
            </a:r>
            <a:r>
              <a:rPr lang="en-GB" sz="900" dirty="0">
                <a:solidFill>
                  <a:srgbClr val="55C2D2"/>
                </a:solidFill>
                <a:latin typeface="+mj-lt"/>
              </a:rPr>
              <a:t> Srpska, Iceland, Kosovo and Latvia. Belarus and Georgia have &lt;5 adults seen in 2024 and are excluded form the graph for adults. </a:t>
            </a:r>
          </a:p>
          <a:p>
            <a:pPr algn="just"/>
            <a:endParaRPr lang="en-GB" sz="900" dirty="0">
              <a:solidFill>
                <a:srgbClr val="55C2D2"/>
              </a:solidFill>
              <a:latin typeface="+mj-lt"/>
            </a:endParaRPr>
          </a:p>
          <a:p>
            <a:pPr algn="just"/>
            <a:r>
              <a:rPr lang="en-GB" sz="900" dirty="0">
                <a:solidFill>
                  <a:srgbClr val="55C2D2"/>
                </a:solidFill>
                <a:latin typeface="+mj-lt"/>
              </a:rPr>
              <a:t>Note:</a:t>
            </a:r>
          </a:p>
          <a:p>
            <a:pPr algn="just"/>
            <a:r>
              <a:rPr lang="en-GB" sz="900" dirty="0">
                <a:solidFill>
                  <a:srgbClr val="55C2D2"/>
                </a:solidFill>
                <a:latin typeface="+mj-lt"/>
              </a:rPr>
              <a:t>Ireland: Chronicity for </a:t>
            </a:r>
            <a:r>
              <a:rPr lang="en-GB" sz="900" i="1" dirty="0">
                <a:solidFill>
                  <a:srgbClr val="55C2D2"/>
                </a:solidFill>
                <a:latin typeface="+mj-lt"/>
              </a:rPr>
              <a:t>Stenotrophomonas </a:t>
            </a:r>
            <a:r>
              <a:rPr lang="en-GB" sz="900" i="1" dirty="0" err="1">
                <a:solidFill>
                  <a:srgbClr val="55C2D2"/>
                </a:solidFill>
                <a:latin typeface="+mj-lt"/>
              </a:rPr>
              <a:t>maltophilia</a:t>
            </a:r>
            <a:r>
              <a:rPr lang="en-GB" sz="900" i="1" dirty="0">
                <a:solidFill>
                  <a:srgbClr val="55C2D2"/>
                </a:solidFill>
                <a:latin typeface="+mj-lt"/>
              </a:rPr>
              <a:t> </a:t>
            </a:r>
            <a:r>
              <a:rPr lang="en-GB" sz="900" dirty="0">
                <a:solidFill>
                  <a:srgbClr val="55C2D2"/>
                </a:solidFill>
                <a:latin typeface="+mj-lt"/>
              </a:rPr>
              <a:t>was defined as: a) 4 or more unique cultures in 2024 and greater than 50% positive b) at least 3 or more positive cultures during the 12 months preceding the last reported culture in 2024 or c) if chronic in 2023 and any cultures taken in 2024 were still positive.</a:t>
            </a:r>
          </a:p>
          <a:p>
            <a:pPr algn="just"/>
            <a:endParaRPr lang="en-GB" sz="900" dirty="0">
              <a:solidFill>
                <a:srgbClr val="55C2D2"/>
              </a:solidFill>
              <a:latin typeface="+mj-lt"/>
            </a:endParaRPr>
          </a:p>
          <a:p>
            <a:pPr algn="just"/>
            <a:r>
              <a:rPr lang="en-GB" sz="900" dirty="0">
                <a:solidFill>
                  <a:srgbClr val="55C2D2"/>
                </a:solidFill>
                <a:latin typeface="+mj-lt"/>
              </a:rPr>
              <a:t>Italy: chronicity for </a:t>
            </a:r>
            <a:r>
              <a:rPr lang="en-GB" sz="900" i="1" dirty="0">
                <a:solidFill>
                  <a:srgbClr val="55C2D2"/>
                </a:solidFill>
                <a:latin typeface="+mj-lt"/>
              </a:rPr>
              <a:t>Stenotrophomonas</a:t>
            </a:r>
            <a:r>
              <a:rPr lang="en-GB" sz="900" dirty="0">
                <a:solidFill>
                  <a:srgbClr val="55C2D2"/>
                </a:solidFill>
                <a:latin typeface="+mj-lt"/>
              </a:rPr>
              <a:t> </a:t>
            </a:r>
            <a:r>
              <a:rPr lang="en-GB" sz="900" i="1" dirty="0" err="1">
                <a:solidFill>
                  <a:srgbClr val="55C2D2"/>
                </a:solidFill>
                <a:latin typeface="+mj-lt"/>
              </a:rPr>
              <a:t>maltophilia</a:t>
            </a:r>
            <a:r>
              <a:rPr lang="en-GB" sz="900" dirty="0">
                <a:solidFill>
                  <a:srgbClr val="55C2D2"/>
                </a:solidFill>
                <a:latin typeface="+mj-lt"/>
              </a:rPr>
              <a:t> was defined as “at least 3 or more positive isolates during the last 12 months preceding the last reported culture in 2024”. </a:t>
            </a:r>
          </a:p>
          <a:p>
            <a:pPr algn="just"/>
            <a:r>
              <a:rPr lang="en-GB" sz="900" dirty="0">
                <a:solidFill>
                  <a:srgbClr val="55C2D2"/>
                </a:solidFill>
                <a:latin typeface="+mj-lt"/>
              </a:rPr>
              <a:t>The United Kingdom: chronicity for </a:t>
            </a:r>
            <a:r>
              <a:rPr lang="en-GB" sz="900" i="1" dirty="0">
                <a:solidFill>
                  <a:srgbClr val="55C2D2"/>
                </a:solidFill>
                <a:latin typeface="+mj-lt"/>
              </a:rPr>
              <a:t>Stenotrophomonas </a:t>
            </a:r>
            <a:r>
              <a:rPr lang="en-GB" sz="900" i="1" dirty="0" err="1">
                <a:solidFill>
                  <a:srgbClr val="55C2D2"/>
                </a:solidFill>
                <a:latin typeface="+mj-lt"/>
              </a:rPr>
              <a:t>maltophilia</a:t>
            </a:r>
            <a:r>
              <a:rPr lang="en-GB" sz="900" i="1" dirty="0">
                <a:solidFill>
                  <a:srgbClr val="55C2D2"/>
                </a:solidFill>
                <a:latin typeface="+mj-lt"/>
              </a:rPr>
              <a:t> </a:t>
            </a:r>
            <a:r>
              <a:rPr lang="en-GB" sz="900" dirty="0">
                <a:solidFill>
                  <a:srgbClr val="55C2D2"/>
                </a:solidFill>
                <a:latin typeface="+mj-lt"/>
              </a:rPr>
              <a:t>was not collected.</a:t>
            </a:r>
          </a:p>
        </p:txBody>
      </p:sp>
      <p:sp>
        <p:nvSpPr>
          <p:cNvPr id="9" name="Text Placeholder 8">
            <a:extLst>
              <a:ext uri="{FF2B5EF4-FFF2-40B4-BE49-F238E27FC236}">
                <a16:creationId xmlns:a16="http://schemas.microsoft.com/office/drawing/2014/main" id="{B2BB7980-B601-6417-6FAE-B176BABDDCC4}"/>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52133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8BA021E0-E125-4E56-A17C-EF2B6DBE4883}"/>
              </a:ext>
            </a:extLst>
          </p:cNvPr>
          <p:cNvGrpSpPr/>
          <p:nvPr/>
        </p:nvGrpSpPr>
        <p:grpSpPr>
          <a:xfrm>
            <a:off x="0" y="0"/>
            <a:ext cx="8825352" cy="1571625"/>
            <a:chOff x="0" y="0"/>
            <a:chExt cx="8825352"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6451"/>
              <a:ext cx="7424952" cy="261610"/>
            </a:xfrm>
            <a:prstGeom prst="rect">
              <a:avLst/>
            </a:prstGeom>
            <a:noFill/>
          </p:spPr>
          <p:txBody>
            <a:bodyPr wrap="square">
              <a:spAutoFit/>
            </a:bodyPr>
            <a:lstStyle/>
            <a:p>
              <a:pPr algn="just"/>
              <a:r>
                <a:rPr lang="en-GB" sz="1100" i="1" dirty="0">
                  <a:solidFill>
                    <a:srgbClr val="55C2D2"/>
                  </a:solidFill>
                  <a:ea typeface="Calibri Light" panose="020F0302020204030204" pitchFamily="34" charset="0"/>
                  <a:cs typeface="Calibri Light" panose="020F0302020204030204" pitchFamily="34" charset="0"/>
                </a:rPr>
                <a:t>Achromobacter species </a:t>
              </a:r>
              <a:r>
                <a:rPr lang="en-GB" sz="1100" dirty="0">
                  <a:solidFill>
                    <a:srgbClr val="55C2D2"/>
                  </a:solidFill>
                  <a:ea typeface="Calibri Light" panose="020F0302020204030204" pitchFamily="34" charset="0"/>
                  <a:cs typeface="Calibri Light" panose="020F0302020204030204" pitchFamily="34" charset="0"/>
                </a:rPr>
                <a:t>can be found in up to 20% of the airways of people with CF, with a higher prevalence in adults.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5.7</a:t>
              </a:r>
            </a:p>
          </p:txBody>
        </p:sp>
        <p:sp>
          <p:nvSpPr>
            <p:cNvPr id="3" name="TextBox 2">
              <a:extLst>
                <a:ext uri="{FF2B5EF4-FFF2-40B4-BE49-F238E27FC236}">
                  <a16:creationId xmlns:a16="http://schemas.microsoft.com/office/drawing/2014/main" id="{A865EFFA-0A6A-C5EE-3189-32D41E6E3F44}"/>
                </a:ext>
              </a:extLst>
            </p:cNvPr>
            <p:cNvSpPr txBox="1"/>
            <p:nvPr/>
          </p:nvSpPr>
          <p:spPr>
            <a:xfrm>
              <a:off x="754243" y="444482"/>
              <a:ext cx="8071109"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Achromobacter species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infection (detected at least once a year) in people with CF seen by a clinician in 2024 who have never had a transplant, by country. The graph on the left presents the data for children and adolescents under the age of 18 and that on the right presents the data for adults. </a:t>
              </a:r>
              <a:r>
                <a:rPr lang="en-GB" sz="1000" u="sng" kern="100" dirty="0">
                  <a:solidFill>
                    <a:schemeClr val="tx1">
                      <a:lumMod val="75000"/>
                      <a:lumOff val="25000"/>
                    </a:schemeClr>
                  </a:solidFill>
                  <a:latin typeface="+mj-lt"/>
                  <a:ea typeface="Calibri" panose="020F0502020204030204" pitchFamily="34" charset="0"/>
                  <a:cs typeface="Calibri Light" panose="020F0302020204030204" pitchFamily="34" charset="0"/>
                </a:rPr>
                <a:t>Note the different scale on the horizontal axis.  </a:t>
              </a:r>
            </a:p>
          </p:txBody>
        </p:sp>
        <p:pic>
          <p:nvPicPr>
            <p:cNvPr id="5" name="Picture 4" descr="A blue hexagon with white and black triangles&#10;&#10;Description automatically generated">
              <a:extLst>
                <a:ext uri="{FF2B5EF4-FFF2-40B4-BE49-F238E27FC236}">
                  <a16:creationId xmlns:a16="http://schemas.microsoft.com/office/drawing/2014/main" id="{060CBF01-6FE7-F8CD-6C6A-9A46974B0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2" name="Immagine 1">
            <a:extLst>
              <a:ext uri="{FF2B5EF4-FFF2-40B4-BE49-F238E27FC236}">
                <a16:creationId xmlns:a16="http://schemas.microsoft.com/office/drawing/2014/main" id="{A382824B-CFA3-0BCB-4824-C77F4A85D83B}"/>
              </a:ext>
            </a:extLst>
          </p:cNvPr>
          <p:cNvPicPr>
            <a:picLocks noChangeAspect="1"/>
          </p:cNvPicPr>
          <p:nvPr/>
        </p:nvPicPr>
        <p:blipFill>
          <a:blip r:embed="rId4"/>
          <a:stretch>
            <a:fillRect/>
          </a:stretch>
        </p:blipFill>
        <p:spPr>
          <a:xfrm>
            <a:off x="1920960" y="1070799"/>
            <a:ext cx="6595110" cy="5572760"/>
          </a:xfrm>
          <a:prstGeom prst="rect">
            <a:avLst/>
          </a:prstGeom>
        </p:spPr>
      </p:pic>
      <p:sp>
        <p:nvSpPr>
          <p:cNvPr id="8" name="TextBox 1">
            <a:extLst>
              <a:ext uri="{FF2B5EF4-FFF2-40B4-BE49-F238E27FC236}">
                <a16:creationId xmlns:a16="http://schemas.microsoft.com/office/drawing/2014/main" id="{A01FF3D0-2A23-5D44-E3BE-ED498439CE06}"/>
              </a:ext>
            </a:extLst>
          </p:cNvPr>
          <p:cNvSpPr txBox="1"/>
          <p:nvPr/>
        </p:nvSpPr>
        <p:spPr>
          <a:xfrm>
            <a:off x="0" y="2161576"/>
            <a:ext cx="1688400" cy="4662815"/>
          </a:xfrm>
          <a:prstGeom prst="rect">
            <a:avLst/>
          </a:prstGeom>
          <a:noFill/>
        </p:spPr>
        <p:txBody>
          <a:bodyPr wrap="square">
            <a:spAutoFit/>
          </a:bodyPr>
          <a:lstStyle/>
          <a:p>
            <a:pPr algn="just"/>
            <a:r>
              <a:rPr lang="en-GB" sz="900" dirty="0">
                <a:solidFill>
                  <a:srgbClr val="55C2D2"/>
                </a:solidFill>
                <a:latin typeface="+mj-lt"/>
              </a:rPr>
              <a:t>Note: Information was missing for more than 10% of children in Armenia and Kosovo, and for more than 10% of adults in Armenia, BA-</a:t>
            </a:r>
            <a:r>
              <a:rPr lang="en-GB" sz="900" dirty="0" err="1">
                <a:solidFill>
                  <a:srgbClr val="55C2D2"/>
                </a:solidFill>
                <a:latin typeface="+mj-lt"/>
              </a:rPr>
              <a:t>Republika</a:t>
            </a:r>
            <a:r>
              <a:rPr lang="en-GB" sz="900" dirty="0">
                <a:solidFill>
                  <a:srgbClr val="55C2D2"/>
                </a:solidFill>
                <a:latin typeface="+mj-lt"/>
              </a:rPr>
              <a:t> Srpska, Iceland, Kosovo and Latvia. Belarus and Georgia have &lt;5 adults seen in 2024 and are excluded form the graph for adults. </a:t>
            </a:r>
          </a:p>
          <a:p>
            <a:pPr algn="just"/>
            <a:endParaRPr lang="en-GB" sz="900" dirty="0">
              <a:solidFill>
                <a:srgbClr val="55C2D2"/>
              </a:solidFill>
              <a:latin typeface="+mj-lt"/>
            </a:endParaRPr>
          </a:p>
          <a:p>
            <a:pPr algn="just"/>
            <a:r>
              <a:rPr lang="en-GB" sz="900" dirty="0">
                <a:solidFill>
                  <a:srgbClr val="55C2D2"/>
                </a:solidFill>
                <a:latin typeface="+mj-lt"/>
              </a:rPr>
              <a:t>Note:</a:t>
            </a:r>
          </a:p>
          <a:p>
            <a:pPr algn="just"/>
            <a:r>
              <a:rPr lang="en-GB" sz="900" dirty="0">
                <a:solidFill>
                  <a:srgbClr val="55C2D2"/>
                </a:solidFill>
                <a:latin typeface="+mj-lt"/>
              </a:rPr>
              <a:t>Ireland: Chronicity for </a:t>
            </a:r>
            <a:r>
              <a:rPr lang="en-GB" sz="900" i="1" dirty="0" err="1">
                <a:solidFill>
                  <a:srgbClr val="55C2D2"/>
                </a:solidFill>
                <a:latin typeface="+mj-lt"/>
              </a:rPr>
              <a:t>Achromobacter</a:t>
            </a:r>
            <a:r>
              <a:rPr lang="en-GB" sz="900" i="1" dirty="0">
                <a:solidFill>
                  <a:srgbClr val="55C2D2"/>
                </a:solidFill>
                <a:latin typeface="+mj-lt"/>
              </a:rPr>
              <a:t> species </a:t>
            </a:r>
            <a:r>
              <a:rPr lang="en-GB" sz="900" dirty="0">
                <a:solidFill>
                  <a:srgbClr val="55C2D2"/>
                </a:solidFill>
                <a:latin typeface="+mj-lt"/>
              </a:rPr>
              <a:t>was defined as: a) 4 or more unique cultures in 2024 and greater than 50% positive b) at least 3 or more positive cultures during the 12 months preceding the last reported culture in 2024 or c) if chronic in 2023 and any cultures taken in 2024 were still positive.</a:t>
            </a:r>
          </a:p>
          <a:p>
            <a:pPr algn="just"/>
            <a:r>
              <a:rPr lang="en-GB" sz="900" dirty="0">
                <a:solidFill>
                  <a:srgbClr val="55C2D2"/>
                </a:solidFill>
                <a:latin typeface="+mj-lt"/>
              </a:rPr>
              <a:t>Italy: chronicity for </a:t>
            </a:r>
            <a:r>
              <a:rPr lang="en-GB" sz="900" i="1" dirty="0" err="1">
                <a:solidFill>
                  <a:srgbClr val="55C2D2"/>
                </a:solidFill>
                <a:latin typeface="+mj-lt"/>
              </a:rPr>
              <a:t>Achromobacter</a:t>
            </a:r>
            <a:r>
              <a:rPr lang="en-GB" sz="900" i="1" dirty="0">
                <a:solidFill>
                  <a:srgbClr val="55C2D2"/>
                </a:solidFill>
                <a:latin typeface="+mj-lt"/>
              </a:rPr>
              <a:t> species </a:t>
            </a:r>
            <a:r>
              <a:rPr lang="en-GB" sz="900" dirty="0">
                <a:solidFill>
                  <a:srgbClr val="55C2D2"/>
                </a:solidFill>
                <a:latin typeface="+mj-lt"/>
              </a:rPr>
              <a:t>was defined as “at least 3 or more positive isolates during the last 12 months preceding the last reported culture in 2024”. </a:t>
            </a:r>
          </a:p>
          <a:p>
            <a:pPr algn="just"/>
            <a:r>
              <a:rPr lang="en-GB" sz="900" dirty="0">
                <a:solidFill>
                  <a:srgbClr val="55C2D2"/>
                </a:solidFill>
                <a:latin typeface="+mj-lt"/>
              </a:rPr>
              <a:t>The United Kingdom: chronicity for </a:t>
            </a:r>
            <a:r>
              <a:rPr lang="en-GB" sz="900" i="1" dirty="0" err="1">
                <a:solidFill>
                  <a:srgbClr val="55C2D2"/>
                </a:solidFill>
                <a:latin typeface="+mj-lt"/>
              </a:rPr>
              <a:t>Achromobacter</a:t>
            </a:r>
            <a:r>
              <a:rPr lang="en-GB" sz="900" i="1" dirty="0">
                <a:solidFill>
                  <a:srgbClr val="55C2D2"/>
                </a:solidFill>
                <a:latin typeface="+mj-lt"/>
              </a:rPr>
              <a:t> species </a:t>
            </a:r>
            <a:r>
              <a:rPr lang="en-GB" sz="900" dirty="0">
                <a:solidFill>
                  <a:srgbClr val="55C2D2"/>
                </a:solidFill>
                <a:latin typeface="+mj-lt"/>
              </a:rPr>
              <a:t>was not collected.</a:t>
            </a:r>
          </a:p>
        </p:txBody>
      </p:sp>
      <p:sp>
        <p:nvSpPr>
          <p:cNvPr id="9" name="Text Placeholder 8">
            <a:extLst>
              <a:ext uri="{FF2B5EF4-FFF2-40B4-BE49-F238E27FC236}">
                <a16:creationId xmlns:a16="http://schemas.microsoft.com/office/drawing/2014/main" id="{D6FA605C-D497-7E2D-9FF5-285BA7D68BBD}"/>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88304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F9771C11-59D3-1BD4-E954-F02766F79527}"/>
              </a:ext>
            </a:extLst>
          </p:cNvPr>
          <p:cNvGrpSpPr/>
          <p:nvPr/>
        </p:nvGrpSpPr>
        <p:grpSpPr>
          <a:xfrm>
            <a:off x="0" y="0"/>
            <a:ext cx="8356087" cy="1571625"/>
            <a:chOff x="0" y="0"/>
            <a:chExt cx="8356087"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51390"/>
              <a:ext cx="6955687"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prevalence of chronic </a:t>
              </a:r>
              <a:r>
                <a:rPr lang="en-GB" sz="1100" i="1" dirty="0">
                  <a:solidFill>
                    <a:srgbClr val="55C2D2"/>
                  </a:solidFill>
                  <a:ea typeface="Calibri Light" panose="020F0302020204030204" pitchFamily="34" charset="0"/>
                  <a:cs typeface="Calibri Light" panose="020F0302020204030204" pitchFamily="34" charset="0"/>
                </a:rPr>
                <a:t>Pseudomonas aeruginosa </a:t>
              </a:r>
              <a:r>
                <a:rPr lang="en-GB" sz="1100" dirty="0">
                  <a:solidFill>
                    <a:srgbClr val="55C2D2"/>
                  </a:solidFill>
                  <a:ea typeface="Calibri Light" panose="020F0302020204030204" pitchFamily="34" charset="0"/>
                  <a:cs typeface="Calibri Light" panose="020F0302020204030204" pitchFamily="34" charset="0"/>
                </a:rPr>
                <a:t>infection has decreased in the CF population in Europe since increased availability of CFTR modulators.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567485"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5.8</a:t>
              </a:r>
            </a:p>
          </p:txBody>
        </p:sp>
        <p:sp>
          <p:nvSpPr>
            <p:cNvPr id="3" name="TextBox 2">
              <a:extLst>
                <a:ext uri="{FF2B5EF4-FFF2-40B4-BE49-F238E27FC236}">
                  <a16:creationId xmlns:a16="http://schemas.microsoft.com/office/drawing/2014/main" id="{A865EFFA-0A6A-C5EE-3189-32D41E6E3F44}"/>
                </a:ext>
              </a:extLst>
            </p:cNvPr>
            <p:cNvSpPr txBox="1"/>
            <p:nvPr/>
          </p:nvSpPr>
          <p:spPr>
            <a:xfrm>
              <a:off x="747203" y="715957"/>
              <a:ext cx="7146561"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Pseudomonas aeruginosa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infection in people with CF, by age group, in 2014, 2019 and 2024.</a:t>
              </a:r>
            </a:p>
          </p:txBody>
        </p:sp>
        <p:pic>
          <p:nvPicPr>
            <p:cNvPr id="2" name="Picture 1" descr="A blue hexagon with white and black triangles&#10;&#10;Description automatically generated">
              <a:extLst>
                <a:ext uri="{FF2B5EF4-FFF2-40B4-BE49-F238E27FC236}">
                  <a16:creationId xmlns:a16="http://schemas.microsoft.com/office/drawing/2014/main" id="{A570898A-0E66-A8C3-DCA1-940E0D297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8" name="Immagine 13">
            <a:extLst>
              <a:ext uri="{FF2B5EF4-FFF2-40B4-BE49-F238E27FC236}">
                <a16:creationId xmlns:a16="http://schemas.microsoft.com/office/drawing/2014/main" id="{ED9443F3-EA43-6319-509E-C2924B3A1F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9304" y="1280160"/>
            <a:ext cx="7166781" cy="4861883"/>
          </a:xfrm>
          <a:prstGeom prst="rect">
            <a:avLst/>
          </a:prstGeom>
          <a:noFill/>
        </p:spPr>
      </p:pic>
      <p:sp>
        <p:nvSpPr>
          <p:cNvPr id="10" name="TextBox 7">
            <a:extLst>
              <a:ext uri="{FF2B5EF4-FFF2-40B4-BE49-F238E27FC236}">
                <a16:creationId xmlns:a16="http://schemas.microsoft.com/office/drawing/2014/main" id="{8C985F23-7610-9A95-EE4C-2CEBFF19392F}"/>
              </a:ext>
            </a:extLst>
          </p:cNvPr>
          <p:cNvSpPr txBox="1">
            <a:spLocks/>
          </p:cNvSpPr>
          <p:nvPr/>
        </p:nvSpPr>
        <p:spPr>
          <a:xfrm>
            <a:off x="1320230" y="6142043"/>
            <a:ext cx="6834179" cy="507831"/>
          </a:xfrm>
          <a:prstGeom prst="rect">
            <a:avLst/>
          </a:prstGeom>
          <a:noFill/>
        </p:spPr>
        <p:txBody>
          <a:bodyPr wrap="square">
            <a:spAutoFit/>
          </a:bodyPr>
          <a:lstStyle/>
          <a:p>
            <a:pPr algn="just">
              <a:tabLst>
                <a:tab pos="900430" algn="l"/>
              </a:tabLst>
            </a:pPr>
            <a:r>
              <a:rPr lang="en-GB" sz="900" kern="100" dirty="0">
                <a:solidFill>
                  <a:srgbClr val="404040"/>
                </a:solidFill>
                <a:effectLst/>
                <a:latin typeface="Calibri Light" panose="020F0302020204030204" pitchFamily="34" charset="0"/>
                <a:ea typeface="Calibri" panose="020F0502020204030204" pitchFamily="34" charset="0"/>
              </a:rPr>
              <a:t>In this graph we present data over time using cross sectional data per year of people with a confirmed CF diagnosis. All people with CF alive, deceased, or not seen during the year of follow-up were included. Individuals who have had a lung or/and liver transplant at some point during their life were excluded.</a:t>
            </a:r>
            <a:endParaRPr lang="es-ES" sz="900" kern="100" dirty="0">
              <a:solidFill>
                <a:srgbClr val="404040"/>
              </a:solidFill>
              <a:effectLst/>
              <a:latin typeface="Calibri Light" panose="020F0302020204030204" pitchFamily="34" charset="0"/>
              <a:ea typeface="Calibri" panose="020F0502020204030204" pitchFamily="34" charset="0"/>
            </a:endParaRPr>
          </a:p>
        </p:txBody>
      </p:sp>
      <p:sp>
        <p:nvSpPr>
          <p:cNvPr id="5" name="Text Placeholder 8">
            <a:extLst>
              <a:ext uri="{FF2B5EF4-FFF2-40B4-BE49-F238E27FC236}">
                <a16:creationId xmlns:a16="http://schemas.microsoft.com/office/drawing/2014/main" id="{2BB5E0F5-0E06-FDC0-88DF-2B0532C5CF1E}"/>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18505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EC67D-AC31-C1A7-5C98-616A5BF8387B}"/>
            </a:ext>
          </a:extLst>
        </p:cNvPr>
        <p:cNvGrpSpPr/>
        <p:nvPr/>
      </p:nvGrpSpPr>
      <p:grpSpPr>
        <a:xfrm>
          <a:off x="0" y="0"/>
          <a:ext cx="0" cy="0"/>
          <a:chOff x="0" y="0"/>
          <a:chExt cx="0" cy="0"/>
        </a:xfrm>
      </p:grpSpPr>
      <p:grpSp>
        <p:nvGrpSpPr>
          <p:cNvPr id="9" name="Grupo 8">
            <a:extLst>
              <a:ext uri="{FF2B5EF4-FFF2-40B4-BE49-F238E27FC236}">
                <a16:creationId xmlns:a16="http://schemas.microsoft.com/office/drawing/2014/main" id="{6200AF67-D598-75E3-7411-B52EE95A824E}"/>
              </a:ext>
            </a:extLst>
          </p:cNvPr>
          <p:cNvGrpSpPr/>
          <p:nvPr/>
        </p:nvGrpSpPr>
        <p:grpSpPr>
          <a:xfrm>
            <a:off x="0" y="0"/>
            <a:ext cx="8356087" cy="1571625"/>
            <a:chOff x="0" y="0"/>
            <a:chExt cx="8356087" cy="1571625"/>
          </a:xfrm>
        </p:grpSpPr>
        <p:sp>
          <p:nvSpPr>
            <p:cNvPr id="6" name="TextBox 5">
              <a:extLst>
                <a:ext uri="{FF2B5EF4-FFF2-40B4-BE49-F238E27FC236}">
                  <a16:creationId xmlns:a16="http://schemas.microsoft.com/office/drawing/2014/main" id="{8B24A7E0-7B0C-B267-B77F-F240A5571BC4}"/>
                </a:ext>
              </a:extLst>
            </p:cNvPr>
            <p:cNvSpPr txBox="1"/>
            <p:nvPr/>
          </p:nvSpPr>
          <p:spPr>
            <a:xfrm>
              <a:off x="1400400" y="251390"/>
              <a:ext cx="6955687"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prevalence of chronic </a:t>
              </a:r>
              <a:r>
                <a:rPr lang="en-GB" sz="1100" i="1" dirty="0">
                  <a:solidFill>
                    <a:srgbClr val="55C2D2"/>
                  </a:solidFill>
                  <a:ea typeface="Calibri Light" panose="020F0302020204030204" pitchFamily="34" charset="0"/>
                  <a:cs typeface="Calibri Light" panose="020F0302020204030204" pitchFamily="34" charset="0"/>
                </a:rPr>
                <a:t>Methicillin-sensitive Staphylococcus aureus </a:t>
              </a:r>
              <a:r>
                <a:rPr lang="en-GB" sz="1100" dirty="0">
                  <a:solidFill>
                    <a:srgbClr val="55C2D2"/>
                  </a:solidFill>
                  <a:ea typeface="Calibri Light" panose="020F0302020204030204" pitchFamily="34" charset="0"/>
                  <a:cs typeface="Calibri Light" panose="020F0302020204030204" pitchFamily="34" charset="0"/>
                </a:rPr>
                <a:t>infection has decreased in the CF population in Europe since increased availability of CFTR modulators.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60FC4C3F-D36E-33D2-CB55-229A92435958}"/>
                </a:ext>
              </a:extLst>
            </p:cNvPr>
            <p:cNvSpPr txBox="1"/>
            <p:nvPr/>
          </p:nvSpPr>
          <p:spPr>
            <a:xfrm>
              <a:off x="1400400" y="57600"/>
              <a:ext cx="4567485"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5.9</a:t>
              </a:r>
            </a:p>
          </p:txBody>
        </p:sp>
        <p:sp>
          <p:nvSpPr>
            <p:cNvPr id="3" name="TextBox 2">
              <a:extLst>
                <a:ext uri="{FF2B5EF4-FFF2-40B4-BE49-F238E27FC236}">
                  <a16:creationId xmlns:a16="http://schemas.microsoft.com/office/drawing/2014/main" id="{911AD7A8-F261-CE9D-DB33-106CA36DFF03}"/>
                </a:ext>
              </a:extLst>
            </p:cNvPr>
            <p:cNvSpPr txBox="1"/>
            <p:nvPr/>
          </p:nvSpPr>
          <p:spPr>
            <a:xfrm>
              <a:off x="747203" y="715957"/>
              <a:ext cx="7146561"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a:t>
              </a:r>
              <a:r>
                <a:rPr lang="en-GB" sz="1000" i="1" kern="100" dirty="0">
                  <a:solidFill>
                    <a:schemeClr val="tx1">
                      <a:lumMod val="75000"/>
                      <a:lumOff val="25000"/>
                    </a:schemeClr>
                  </a:solidFill>
                  <a:latin typeface="+mj-lt"/>
                  <a:ea typeface="Calibri" panose="020F0502020204030204" pitchFamily="34" charset="0"/>
                  <a:cs typeface="Calibri Light" panose="020F0302020204030204" pitchFamily="34" charset="0"/>
                </a:rPr>
                <a:t>Methicillin-sensitive Staphylococcus aureus </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infection in people with CF, by age group, in 2014, 2019 and 2024.</a:t>
              </a:r>
            </a:p>
          </p:txBody>
        </p:sp>
        <p:pic>
          <p:nvPicPr>
            <p:cNvPr id="2" name="Picture 1" descr="A blue hexagon with white and black triangles&#10;&#10;Description automatically generated">
              <a:extLst>
                <a:ext uri="{FF2B5EF4-FFF2-40B4-BE49-F238E27FC236}">
                  <a16:creationId xmlns:a16="http://schemas.microsoft.com/office/drawing/2014/main" id="{CAE14D36-CC02-3B32-312F-4BC92A879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10" name="TextBox 7">
            <a:extLst>
              <a:ext uri="{FF2B5EF4-FFF2-40B4-BE49-F238E27FC236}">
                <a16:creationId xmlns:a16="http://schemas.microsoft.com/office/drawing/2014/main" id="{A51C5AC3-5E3D-1E3A-D979-43ED837E5E4C}"/>
              </a:ext>
            </a:extLst>
          </p:cNvPr>
          <p:cNvSpPr txBox="1">
            <a:spLocks/>
          </p:cNvSpPr>
          <p:nvPr/>
        </p:nvSpPr>
        <p:spPr>
          <a:xfrm>
            <a:off x="1461152" y="6136821"/>
            <a:ext cx="6834179" cy="507831"/>
          </a:xfrm>
          <a:prstGeom prst="rect">
            <a:avLst/>
          </a:prstGeom>
          <a:noFill/>
        </p:spPr>
        <p:txBody>
          <a:bodyPr wrap="square">
            <a:spAutoFit/>
          </a:bodyPr>
          <a:lstStyle/>
          <a:p>
            <a:pPr algn="just">
              <a:tabLst>
                <a:tab pos="900430" algn="l"/>
              </a:tabLst>
            </a:pPr>
            <a:r>
              <a:rPr lang="en-GB" sz="900" kern="100" dirty="0">
                <a:solidFill>
                  <a:srgbClr val="404040"/>
                </a:solidFill>
                <a:effectLst/>
                <a:latin typeface="Calibri Light" panose="020F0302020204030204" pitchFamily="34" charset="0"/>
                <a:ea typeface="Calibri" panose="020F0502020204030204" pitchFamily="34" charset="0"/>
              </a:rPr>
              <a:t>In this graph we present data over time using cross sectional data per year of people with a confirmed CF diagnosis. All people with CF alive, deceased, or not seen during the year of follow-up were included. Individuals who have had a lung or/and liver transplant at some point during their life were excluded.</a:t>
            </a:r>
            <a:endParaRPr lang="es-ES" sz="900" kern="100" dirty="0">
              <a:solidFill>
                <a:srgbClr val="404040"/>
              </a:solidFill>
              <a:effectLst/>
              <a:latin typeface="Calibri Light" panose="020F0302020204030204" pitchFamily="34" charset="0"/>
              <a:ea typeface="Calibri" panose="020F0502020204030204" pitchFamily="34" charset="0"/>
            </a:endParaRPr>
          </a:p>
        </p:txBody>
      </p:sp>
      <p:pic>
        <p:nvPicPr>
          <p:cNvPr id="4" name="Immagine 14">
            <a:extLst>
              <a:ext uri="{FF2B5EF4-FFF2-40B4-BE49-F238E27FC236}">
                <a16:creationId xmlns:a16="http://schemas.microsoft.com/office/drawing/2014/main" id="{1AABA223-0D61-F59D-4BC0-F263C02A01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1688" y="1304014"/>
            <a:ext cx="7133109" cy="4838029"/>
          </a:xfrm>
          <a:prstGeom prst="rect">
            <a:avLst/>
          </a:prstGeom>
          <a:noFill/>
        </p:spPr>
      </p:pic>
      <p:sp>
        <p:nvSpPr>
          <p:cNvPr id="5" name="Text Placeholder 8">
            <a:extLst>
              <a:ext uri="{FF2B5EF4-FFF2-40B4-BE49-F238E27FC236}">
                <a16:creationId xmlns:a16="http://schemas.microsoft.com/office/drawing/2014/main" id="{17A4EADA-37CF-F1C5-CFF5-1E81E95C6443}"/>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24103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074408"/>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6</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NUTRITION</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1E46EDD5-4167-2CAF-2A18-8B166DE28F3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D710E25-9722-8799-625E-30490BAB6D48}"/>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AA3A0B6F-C1AB-66C8-A8F4-D14422075437}"/>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37D0B7E7-6392-E291-15FF-38730B1D91A2}"/>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7005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B457040A-A72E-A8CA-1C20-B75658962F7D}"/>
              </a:ext>
            </a:extLst>
          </p:cNvPr>
          <p:cNvGrpSpPr/>
          <p:nvPr/>
        </p:nvGrpSpPr>
        <p:grpSpPr>
          <a:xfrm>
            <a:off x="0" y="0"/>
            <a:ext cx="7771296" cy="1571625"/>
            <a:chOff x="0" y="0"/>
            <a:chExt cx="7771296"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7387"/>
              <a:ext cx="6370896"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In the majority of countries in the ECFSPR, more than 80% of the people with CF are pancreatic insufficient.</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395132"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6.1</a:t>
              </a:r>
            </a:p>
          </p:txBody>
        </p:sp>
        <p:sp>
          <p:nvSpPr>
            <p:cNvPr id="3" name="TextBox 2">
              <a:extLst>
                <a:ext uri="{FF2B5EF4-FFF2-40B4-BE49-F238E27FC236}">
                  <a16:creationId xmlns:a16="http://schemas.microsoft.com/office/drawing/2014/main" id="{A865EFFA-0A6A-C5EE-3189-32D41E6E3F44}"/>
                </a:ext>
              </a:extLst>
            </p:cNvPr>
            <p:cNvSpPr txBox="1"/>
            <p:nvPr/>
          </p:nvSpPr>
          <p:spPr>
            <a:xfrm>
              <a:off x="712427" y="487212"/>
              <a:ext cx="6816076"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pancreatic enzymes in 2024 for all people with CF who have never had a transplant, by country.</a:t>
              </a:r>
            </a:p>
          </p:txBody>
        </p:sp>
        <p:pic>
          <p:nvPicPr>
            <p:cNvPr id="2" name="Picture 1" descr="A blue hexagon with white and black triangles&#10;&#10;Description automatically generated">
              <a:extLst>
                <a:ext uri="{FF2B5EF4-FFF2-40B4-BE49-F238E27FC236}">
                  <a16:creationId xmlns:a16="http://schemas.microsoft.com/office/drawing/2014/main" id="{954D9488-0C77-E454-0C7F-8A929339D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8" name="Immagine 1995855345">
            <a:extLst>
              <a:ext uri="{FF2B5EF4-FFF2-40B4-BE49-F238E27FC236}">
                <a16:creationId xmlns:a16="http://schemas.microsoft.com/office/drawing/2014/main" id="{6E206331-E6CC-F835-7696-BDF33473EE6A}"/>
              </a:ext>
            </a:extLst>
          </p:cNvPr>
          <p:cNvPicPr>
            <a:picLocks noChangeAspect="1"/>
          </p:cNvPicPr>
          <p:nvPr/>
        </p:nvPicPr>
        <p:blipFill>
          <a:blip r:embed="rId4">
            <a:extLst>
              <a:ext uri="{28A0092B-C50C-407E-A947-70E740481C1C}">
                <a14:useLocalDpi xmlns:a14="http://schemas.microsoft.com/office/drawing/2010/main" val="0"/>
              </a:ext>
            </a:extLst>
          </a:blip>
          <a:srcRect b="96420"/>
          <a:stretch>
            <a:fillRect/>
          </a:stretch>
        </p:blipFill>
        <p:spPr bwMode="auto">
          <a:xfrm>
            <a:off x="913794" y="743903"/>
            <a:ext cx="6722814" cy="252000"/>
          </a:xfrm>
          <a:prstGeom prst="rect">
            <a:avLst/>
          </a:prstGeom>
          <a:noFill/>
          <a:ln>
            <a:noFill/>
          </a:ln>
        </p:spPr>
      </p:pic>
      <p:pic>
        <p:nvPicPr>
          <p:cNvPr id="10" name="Immagine 13">
            <a:extLst>
              <a:ext uri="{FF2B5EF4-FFF2-40B4-BE49-F238E27FC236}">
                <a16:creationId xmlns:a16="http://schemas.microsoft.com/office/drawing/2014/main" id="{9BB3A977-3C8F-E153-2AD6-38C2263582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3235" y="674239"/>
            <a:ext cx="5637530" cy="5965190"/>
          </a:xfrm>
          <a:prstGeom prst="rect">
            <a:avLst/>
          </a:prstGeom>
          <a:noFill/>
        </p:spPr>
      </p:pic>
      <p:sp>
        <p:nvSpPr>
          <p:cNvPr id="5" name="Text Placeholder 8">
            <a:extLst>
              <a:ext uri="{FF2B5EF4-FFF2-40B4-BE49-F238E27FC236}">
                <a16:creationId xmlns:a16="http://schemas.microsoft.com/office/drawing/2014/main" id="{34BE4D4E-B4A5-A857-06BA-EF5E1841DD2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2019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D4ED1EF2-5F81-1A68-00E5-B35B3731E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8" name="Group 7">
            <a:extLst>
              <a:ext uri="{FF2B5EF4-FFF2-40B4-BE49-F238E27FC236}">
                <a16:creationId xmlns:a16="http://schemas.microsoft.com/office/drawing/2014/main" id="{387F6852-1299-E366-962B-F3D926A8ABD2}"/>
              </a:ext>
            </a:extLst>
          </p:cNvPr>
          <p:cNvGrpSpPr/>
          <p:nvPr/>
        </p:nvGrpSpPr>
        <p:grpSpPr>
          <a:xfrm>
            <a:off x="741124" y="57600"/>
            <a:ext cx="7540535" cy="5847081"/>
            <a:chOff x="741124" y="57600"/>
            <a:chExt cx="7540535" cy="5847081"/>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51447"/>
              <a:ext cx="6881259"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While the median BMI z-score for children and adolescents with CF in Europe is close to normal for all age groups, a lot of variation amongst the countries can be observed.</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518611"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6.2</a:t>
              </a:r>
            </a:p>
          </p:txBody>
        </p:sp>
        <p:sp>
          <p:nvSpPr>
            <p:cNvPr id="3" name="TextBox 2">
              <a:extLst>
                <a:ext uri="{FF2B5EF4-FFF2-40B4-BE49-F238E27FC236}">
                  <a16:creationId xmlns:a16="http://schemas.microsoft.com/office/drawing/2014/main" id="{A865EFFA-0A6A-C5EE-3189-32D41E6E3F44}"/>
                </a:ext>
              </a:extLst>
            </p:cNvPr>
            <p:cNvSpPr txBox="1"/>
            <p:nvPr/>
          </p:nvSpPr>
          <p:spPr>
            <a:xfrm>
              <a:off x="741124" y="715358"/>
              <a:ext cx="7522189"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z-score for BMI by age group and by country. Children and adolescents with CF aged 2-17 years in 2024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008583" y="5673849"/>
              <a:ext cx="5661919" cy="230832"/>
            </a:xfrm>
            <a:prstGeom prst="rect">
              <a:avLst/>
            </a:prstGeom>
            <a:noFill/>
          </p:spPr>
          <p:txBody>
            <a:bodyPr wrap="square">
              <a:spAutoFit/>
            </a:bodyPr>
            <a:lstStyle/>
            <a:p>
              <a:pPr algn="ctr"/>
              <a:r>
                <a:rPr lang="en-GB" sz="900" dirty="0">
                  <a:solidFill>
                    <a:srgbClr val="55C2D2"/>
                  </a:solidFill>
                  <a:latin typeface="+mj-lt"/>
                </a:rPr>
                <a:t>Note: We excluded from the graph those age groups where the number of individuals was &lt;10.</a:t>
              </a:r>
            </a:p>
          </p:txBody>
        </p:sp>
      </p:grpSp>
      <p:pic>
        <p:nvPicPr>
          <p:cNvPr id="9" name="Immagine 13">
            <a:extLst>
              <a:ext uri="{FF2B5EF4-FFF2-40B4-BE49-F238E27FC236}">
                <a16:creationId xmlns:a16="http://schemas.microsoft.com/office/drawing/2014/main" id="{BCC1E2F2-ABAC-5BBA-54A2-DB82B3D5C0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7856" y="1528544"/>
            <a:ext cx="6368287" cy="4121249"/>
          </a:xfrm>
          <a:prstGeom prst="rect">
            <a:avLst/>
          </a:prstGeom>
          <a:noFill/>
        </p:spPr>
      </p:pic>
      <p:sp>
        <p:nvSpPr>
          <p:cNvPr id="10" name="TextBox 7">
            <a:extLst>
              <a:ext uri="{FF2B5EF4-FFF2-40B4-BE49-F238E27FC236}">
                <a16:creationId xmlns:a16="http://schemas.microsoft.com/office/drawing/2014/main" id="{7F3B4E17-CB25-1C8C-B83C-54AE539AD124}"/>
              </a:ext>
            </a:extLst>
          </p:cNvPr>
          <p:cNvSpPr txBox="1">
            <a:spLocks/>
          </p:cNvSpPr>
          <p:nvPr/>
        </p:nvSpPr>
        <p:spPr>
          <a:xfrm>
            <a:off x="1571625" y="6062869"/>
            <a:ext cx="7055540" cy="369332"/>
          </a:xfrm>
          <a:prstGeom prst="rect">
            <a:avLst/>
          </a:prstGeom>
          <a:noFill/>
        </p:spPr>
        <p:txBody>
          <a:bodyPr wrap="square">
            <a:spAutoFit/>
          </a:bodyPr>
          <a:lstStyle/>
          <a:p>
            <a:pPr algn="just">
              <a:tabLst>
                <a:tab pos="900430" algn="l"/>
              </a:tabLst>
            </a:pPr>
            <a:r>
              <a:rPr lang="en-GB" sz="900" dirty="0">
                <a:effectLst/>
                <a:latin typeface="+mj-lt"/>
                <a:ea typeface="Calibri" panose="020F0502020204030204" pitchFamily="34" charset="0"/>
                <a:cs typeface="Arial" panose="020B0604020202020204" pitchFamily="34" charset="0"/>
              </a:rPr>
              <a:t>This graph shows the median z-score for BMI (the value that separates the higher and lower half of the people with CF) by age group. Each country median is represented by a turquoise dot and the median overall for the age group by a pink dot. There was a lot of variation between countries.</a:t>
            </a:r>
            <a:r>
              <a:rPr lang="es-ES" sz="900" dirty="0">
                <a:effectLst/>
                <a:latin typeface="+mj-lt"/>
              </a:rPr>
              <a:t> </a:t>
            </a:r>
            <a:endParaRPr lang="es-ES" sz="900" kern="100" dirty="0">
              <a:solidFill>
                <a:srgbClr val="404040"/>
              </a:solidFill>
              <a:effectLst/>
              <a:latin typeface="+mj-lt"/>
              <a:ea typeface="Calibri" panose="020F0502020204030204" pitchFamily="34" charset="0"/>
            </a:endParaRPr>
          </a:p>
        </p:txBody>
      </p:sp>
      <p:sp>
        <p:nvSpPr>
          <p:cNvPr id="5" name="Text Placeholder 8">
            <a:extLst>
              <a:ext uri="{FF2B5EF4-FFF2-40B4-BE49-F238E27FC236}">
                <a16:creationId xmlns:a16="http://schemas.microsoft.com/office/drawing/2014/main" id="{44CF0427-AD9D-8222-2779-E5C7204796AC}"/>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26668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8AD15F42-72A4-C1C4-FEDB-B6354CFD69BD}"/>
              </a:ext>
            </a:extLst>
          </p:cNvPr>
          <p:cNvGrpSpPr/>
          <p:nvPr/>
        </p:nvGrpSpPr>
        <p:grpSpPr>
          <a:xfrm>
            <a:off x="0" y="0"/>
            <a:ext cx="8471331" cy="1571625"/>
            <a:chOff x="0" y="0"/>
            <a:chExt cx="8471331"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2302"/>
              <a:ext cx="7070931"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Being underweight is a clinical feature in children and adolescents with CF. There are considerable differences amongst the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643160"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6.3</a:t>
              </a:r>
            </a:p>
          </p:txBody>
        </p:sp>
        <p:sp>
          <p:nvSpPr>
            <p:cNvPr id="3" name="TextBox 2">
              <a:extLst>
                <a:ext uri="{FF2B5EF4-FFF2-40B4-BE49-F238E27FC236}">
                  <a16:creationId xmlns:a16="http://schemas.microsoft.com/office/drawing/2014/main" id="{A865EFFA-0A6A-C5EE-3189-32D41E6E3F44}"/>
                </a:ext>
              </a:extLst>
            </p:cNvPr>
            <p:cNvSpPr txBox="1"/>
            <p:nvPr/>
          </p:nvSpPr>
          <p:spPr>
            <a:xfrm>
              <a:off x="744628" y="625920"/>
              <a:ext cx="7726703"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and adolescents with CF who are underweight (z-score of BMI &lt;-2), normal (-2 ≤ z-score of BMI ≤ +2) and overweight (z-score of BMI &gt;+2) by sex and by country, aged 2-17 years in 2024 and who have never had a transplant. The graph on the left presents the data for females and that on the right presents the data for males.</a:t>
              </a:r>
            </a:p>
          </p:txBody>
        </p:sp>
        <p:pic>
          <p:nvPicPr>
            <p:cNvPr id="8" name="Picture 7" descr="A blue hexagon with white and black triangles&#10;&#10;Description automatically generated">
              <a:extLst>
                <a:ext uri="{FF2B5EF4-FFF2-40B4-BE49-F238E27FC236}">
                  <a16:creationId xmlns:a16="http://schemas.microsoft.com/office/drawing/2014/main" id="{FFD7887E-0D9B-7A93-65A7-3E40AA3AB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4" name="Immagine 1">
            <a:extLst>
              <a:ext uri="{FF2B5EF4-FFF2-40B4-BE49-F238E27FC236}">
                <a16:creationId xmlns:a16="http://schemas.microsoft.com/office/drawing/2014/main" id="{3F44C808-E3C6-1E54-86B3-88479CA1755F}"/>
              </a:ext>
            </a:extLst>
          </p:cNvPr>
          <p:cNvPicPr>
            <a:picLocks noChangeAspect="1"/>
          </p:cNvPicPr>
          <p:nvPr/>
        </p:nvPicPr>
        <p:blipFill>
          <a:blip r:embed="rId4"/>
          <a:stretch>
            <a:fillRect/>
          </a:stretch>
        </p:blipFill>
        <p:spPr>
          <a:xfrm>
            <a:off x="1310424" y="1133751"/>
            <a:ext cx="6595110" cy="5162550"/>
          </a:xfrm>
          <a:prstGeom prst="rect">
            <a:avLst/>
          </a:prstGeom>
        </p:spPr>
      </p:pic>
      <p:sp>
        <p:nvSpPr>
          <p:cNvPr id="11" name="TextBox 10">
            <a:extLst>
              <a:ext uri="{FF2B5EF4-FFF2-40B4-BE49-F238E27FC236}">
                <a16:creationId xmlns:a16="http://schemas.microsoft.com/office/drawing/2014/main" id="{C5B08F8C-938A-DDD2-9ACE-67E3AE613E9F}"/>
              </a:ext>
            </a:extLst>
          </p:cNvPr>
          <p:cNvSpPr txBox="1"/>
          <p:nvPr/>
        </p:nvSpPr>
        <p:spPr>
          <a:xfrm>
            <a:off x="1571624" y="6173190"/>
            <a:ext cx="7143005" cy="369332"/>
          </a:xfrm>
          <a:prstGeom prst="rect">
            <a:avLst/>
          </a:prstGeom>
          <a:noFill/>
        </p:spPr>
        <p:txBody>
          <a:bodyPr wrap="square">
            <a:spAutoFit/>
          </a:bodyPr>
          <a:lstStyle/>
          <a:p>
            <a:pPr algn="just"/>
            <a:r>
              <a:rPr lang="en-GB" sz="900" dirty="0">
                <a:solidFill>
                  <a:srgbClr val="55C2D2"/>
                </a:solidFill>
                <a:latin typeface="+mj-lt"/>
              </a:rPr>
              <a:t>Note: BA-</a:t>
            </a:r>
            <a:r>
              <a:rPr lang="en-GB" sz="900" dirty="0" err="1">
                <a:solidFill>
                  <a:srgbClr val="55C2D2"/>
                </a:solidFill>
                <a:latin typeface="+mj-lt"/>
              </a:rPr>
              <a:t>Republika</a:t>
            </a:r>
            <a:r>
              <a:rPr lang="en-GB" sz="900" dirty="0">
                <a:solidFill>
                  <a:srgbClr val="55C2D2"/>
                </a:solidFill>
                <a:latin typeface="+mj-lt"/>
              </a:rPr>
              <a:t> Srpska and Cyprus have been excluded from the graph for females because the number of children and adolescents was &lt;5. Iceland has been excluded from the graph for males because the number of children and adolescents was less than 5. </a:t>
            </a:r>
          </a:p>
        </p:txBody>
      </p:sp>
      <p:sp>
        <p:nvSpPr>
          <p:cNvPr id="5" name="Text Placeholder 8">
            <a:extLst>
              <a:ext uri="{FF2B5EF4-FFF2-40B4-BE49-F238E27FC236}">
                <a16:creationId xmlns:a16="http://schemas.microsoft.com/office/drawing/2014/main" id="{A5AB68F4-3E29-B7AA-886E-56F0D9761E76}"/>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92871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D254393-468B-6E7A-F483-380F3B60C66A}"/>
              </a:ext>
            </a:extLst>
          </p:cNvPr>
          <p:cNvGrpSpPr/>
          <p:nvPr/>
        </p:nvGrpSpPr>
        <p:grpSpPr>
          <a:xfrm>
            <a:off x="0" y="0"/>
            <a:ext cx="8347743" cy="1571625"/>
            <a:chOff x="0" y="0"/>
            <a:chExt cx="8347743"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6451"/>
              <a:ext cx="6947343" cy="430887"/>
            </a:xfrm>
            <a:prstGeom prst="rect">
              <a:avLst/>
            </a:prstGeom>
            <a:noFill/>
          </p:spPr>
          <p:txBody>
            <a:bodyPr wrap="square">
              <a:spAutoFit/>
            </a:bodyPr>
            <a:lstStyle/>
            <a:p>
              <a:r>
                <a:rPr lang="en-GB" sz="1100" dirty="0">
                  <a:solidFill>
                    <a:srgbClr val="55C2D2"/>
                  </a:solidFill>
                  <a:ea typeface="Calibri Light" panose="020F0302020204030204" pitchFamily="34" charset="0"/>
                  <a:cs typeface="Calibri Light" panose="020F0302020204030204" pitchFamily="34" charset="0"/>
                </a:rPr>
                <a:t>Having suboptimal weight is a clinical feature in adults with CF and more common in females. There are considerable differences amongst the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562006"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6.4</a:t>
              </a:r>
            </a:p>
          </p:txBody>
        </p:sp>
        <p:sp>
          <p:nvSpPr>
            <p:cNvPr id="3" name="TextBox 2">
              <a:extLst>
                <a:ext uri="{FF2B5EF4-FFF2-40B4-BE49-F238E27FC236}">
                  <a16:creationId xmlns:a16="http://schemas.microsoft.com/office/drawing/2014/main" id="{A865EFFA-0A6A-C5EE-3189-32D41E6E3F44}"/>
                </a:ext>
              </a:extLst>
            </p:cNvPr>
            <p:cNvSpPr txBox="1"/>
            <p:nvPr/>
          </p:nvSpPr>
          <p:spPr>
            <a:xfrm>
              <a:off x="716629" y="601146"/>
              <a:ext cx="7538147"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adults with suboptimal weight  (BMI &lt;20), normal (20 ≤ BMI ≤ 25) and overweight (BMI &gt;25) by sex and by country, aged 18 years or older in 2024 who never had a transplant. The graph on the left presents the data for females and that on the right presents the data for males. </a:t>
              </a:r>
            </a:p>
          </p:txBody>
        </p:sp>
        <p:pic>
          <p:nvPicPr>
            <p:cNvPr id="5" name="Picture 4" descr="A blue hexagon with white and black triangles&#10;&#10;Description automatically generated">
              <a:extLst>
                <a:ext uri="{FF2B5EF4-FFF2-40B4-BE49-F238E27FC236}">
                  <a16:creationId xmlns:a16="http://schemas.microsoft.com/office/drawing/2014/main" id="{204B6148-769E-2017-1450-D6BF606BA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8" name="Immagine 1">
            <a:extLst>
              <a:ext uri="{FF2B5EF4-FFF2-40B4-BE49-F238E27FC236}">
                <a16:creationId xmlns:a16="http://schemas.microsoft.com/office/drawing/2014/main" id="{D684C519-6200-EA39-9B94-ABDC6B95452A}"/>
              </a:ext>
            </a:extLst>
          </p:cNvPr>
          <p:cNvPicPr>
            <a:picLocks noChangeAspect="1"/>
          </p:cNvPicPr>
          <p:nvPr/>
        </p:nvPicPr>
        <p:blipFill>
          <a:blip r:embed="rId4"/>
          <a:stretch>
            <a:fillRect/>
          </a:stretch>
        </p:blipFill>
        <p:spPr>
          <a:xfrm>
            <a:off x="1705273" y="1123145"/>
            <a:ext cx="7248362" cy="5548284"/>
          </a:xfrm>
          <a:prstGeom prst="rect">
            <a:avLst/>
          </a:prstGeom>
        </p:spPr>
      </p:pic>
      <p:sp>
        <p:nvSpPr>
          <p:cNvPr id="11" name="TextBox 1">
            <a:extLst>
              <a:ext uri="{FF2B5EF4-FFF2-40B4-BE49-F238E27FC236}">
                <a16:creationId xmlns:a16="http://schemas.microsoft.com/office/drawing/2014/main" id="{F8E25725-84D0-27FA-37E5-D5138BABE3A4}"/>
              </a:ext>
            </a:extLst>
          </p:cNvPr>
          <p:cNvSpPr txBox="1"/>
          <p:nvPr/>
        </p:nvSpPr>
        <p:spPr>
          <a:xfrm>
            <a:off x="16873" y="3498498"/>
            <a:ext cx="1688400" cy="3139321"/>
          </a:xfrm>
          <a:prstGeom prst="rect">
            <a:avLst/>
          </a:prstGeom>
          <a:noFill/>
        </p:spPr>
        <p:txBody>
          <a:bodyPr wrap="square">
            <a:spAutoFit/>
          </a:bodyPr>
          <a:lstStyle/>
          <a:p>
            <a:pPr algn="just">
              <a:buNone/>
            </a:pPr>
            <a:r>
              <a:rPr lang="en-GB" sz="900" dirty="0">
                <a:solidFill>
                  <a:srgbClr val="55C2D2"/>
                </a:solidFill>
                <a:latin typeface="+mj-lt"/>
              </a:rPr>
              <a:t>Note: </a:t>
            </a:r>
            <a:r>
              <a:rPr lang="en-GB" sz="900" dirty="0">
                <a:solidFill>
                  <a:srgbClr val="55C2D2"/>
                </a:solidFill>
                <a:effectLst/>
                <a:latin typeface="+mj-lt"/>
                <a:ea typeface="Calibri" panose="020F0502020204030204" pitchFamily="34" charset="0"/>
                <a:cs typeface="Calibri Light" panose="020F0302020204030204" pitchFamily="34" charset="0"/>
              </a:rPr>
              <a:t>Information was missing for more than 10% of adults in Georgia and Ireland.</a:t>
            </a:r>
            <a:endParaRPr lang="es-ES" sz="900" dirty="0">
              <a:solidFill>
                <a:srgbClr val="55C2D2"/>
              </a:solidFill>
              <a:effectLst/>
              <a:latin typeface="+mj-lt"/>
              <a:ea typeface="Calibri" panose="020F0502020204030204" pitchFamily="34" charset="0"/>
              <a:cs typeface="Calibri Light" panose="020F0302020204030204" pitchFamily="34" charset="0"/>
            </a:endParaRPr>
          </a:p>
          <a:p>
            <a:pPr algn="just">
              <a:buNone/>
            </a:pPr>
            <a:r>
              <a:rPr lang="en-GB" sz="900" dirty="0">
                <a:solidFill>
                  <a:srgbClr val="55C2D2"/>
                </a:solidFill>
                <a:effectLst/>
                <a:latin typeface="+mj-lt"/>
                <a:ea typeface="Calibri" panose="020F0502020204030204" pitchFamily="34" charset="0"/>
                <a:cs typeface="Calibri Light" panose="020F0302020204030204" pitchFamily="34" charset="0"/>
              </a:rPr>
              <a:t>Note: Belarus and Georgia have &lt;5 adults seen in 2024 and are excluded from both the graphs for adults.</a:t>
            </a:r>
          </a:p>
          <a:p>
            <a:pPr algn="just">
              <a:buNone/>
            </a:pPr>
            <a:endParaRPr lang="es-ES" sz="900" dirty="0">
              <a:solidFill>
                <a:srgbClr val="55C2D2"/>
              </a:solidFill>
              <a:effectLst/>
              <a:latin typeface="+mj-lt"/>
              <a:ea typeface="Calibri" panose="020F0502020204030204" pitchFamily="34" charset="0"/>
              <a:cs typeface="Calibri Light" panose="020F0302020204030204" pitchFamily="34" charset="0"/>
            </a:endParaRPr>
          </a:p>
          <a:p>
            <a:pPr algn="just">
              <a:buNone/>
            </a:pPr>
            <a:r>
              <a:rPr lang="en-GB" sz="900" dirty="0">
                <a:solidFill>
                  <a:srgbClr val="55C2D2"/>
                </a:solidFill>
                <a:effectLst/>
                <a:latin typeface="+mj-lt"/>
                <a:ea typeface="Calibri" panose="020F0502020204030204" pitchFamily="34" charset="0"/>
                <a:cs typeface="Calibri Light" panose="020F0302020204030204" pitchFamily="34" charset="0"/>
              </a:rPr>
              <a:t>Note: Albania, Armenia, BA-</a:t>
            </a:r>
            <a:r>
              <a:rPr lang="en-GB" sz="900" dirty="0" err="1">
                <a:solidFill>
                  <a:srgbClr val="55C2D2"/>
                </a:solidFill>
                <a:effectLst/>
                <a:latin typeface="+mj-lt"/>
                <a:ea typeface="Calibri" panose="020F0502020204030204" pitchFamily="34" charset="0"/>
                <a:cs typeface="Calibri Light" panose="020F0302020204030204" pitchFamily="34" charset="0"/>
              </a:rPr>
              <a:t>Republika</a:t>
            </a:r>
            <a:r>
              <a:rPr lang="en-GB" sz="900" dirty="0">
                <a:solidFill>
                  <a:srgbClr val="55C2D2"/>
                </a:solidFill>
                <a:effectLst/>
                <a:latin typeface="+mj-lt"/>
                <a:ea typeface="Calibri" panose="020F0502020204030204" pitchFamily="34" charset="0"/>
                <a:cs typeface="Calibri Light" panose="020F0302020204030204" pitchFamily="34" charset="0"/>
              </a:rPr>
              <a:t> Srpska, Iceland, Kosovo, Luxemburg and Montenegro have been excluded from the graph for females because the number of female adults was &lt;5.</a:t>
            </a:r>
          </a:p>
          <a:p>
            <a:pPr algn="just">
              <a:buNone/>
            </a:pPr>
            <a:endParaRPr lang="es-ES" sz="900" dirty="0">
              <a:solidFill>
                <a:srgbClr val="55C2D2"/>
              </a:solidFill>
              <a:effectLst/>
              <a:latin typeface="+mj-lt"/>
              <a:ea typeface="Calibri" panose="020F0502020204030204" pitchFamily="34" charset="0"/>
              <a:cs typeface="Calibri Light" panose="020F0302020204030204" pitchFamily="34" charset="0"/>
            </a:endParaRPr>
          </a:p>
          <a:p>
            <a:pPr>
              <a:buNone/>
            </a:pPr>
            <a:r>
              <a:rPr lang="en-GB" sz="900" dirty="0">
                <a:solidFill>
                  <a:srgbClr val="55C2D2"/>
                </a:solidFill>
                <a:effectLst/>
                <a:latin typeface="+mj-lt"/>
                <a:ea typeface="Calibri" panose="020F0502020204030204" pitchFamily="34" charset="0"/>
                <a:cs typeface="Arial" panose="020B0604020202020204" pitchFamily="34" charset="0"/>
              </a:rPr>
              <a:t>Note: Armenia, BA-</a:t>
            </a:r>
            <a:r>
              <a:rPr lang="en-GB" sz="900" dirty="0" err="1">
                <a:solidFill>
                  <a:srgbClr val="55C2D2"/>
                </a:solidFill>
                <a:effectLst/>
                <a:latin typeface="+mj-lt"/>
                <a:ea typeface="Calibri" panose="020F0502020204030204" pitchFamily="34" charset="0"/>
                <a:cs typeface="Arial" panose="020B0604020202020204" pitchFamily="34" charset="0"/>
              </a:rPr>
              <a:t>Republika</a:t>
            </a:r>
            <a:r>
              <a:rPr lang="en-GB" sz="900" dirty="0">
                <a:solidFill>
                  <a:srgbClr val="55C2D2"/>
                </a:solidFill>
                <a:effectLst/>
                <a:latin typeface="+mj-lt"/>
                <a:ea typeface="Calibri" panose="020F0502020204030204" pitchFamily="34" charset="0"/>
                <a:cs typeface="Arial" panose="020B0604020202020204" pitchFamily="34" charset="0"/>
              </a:rPr>
              <a:t> Srpska, Iceland, Kosovo and Luxemburg have been excluded from the graph for males because the number of male adults was &lt;5.</a:t>
            </a:r>
            <a:r>
              <a:rPr lang="es-ES" sz="900" dirty="0">
                <a:solidFill>
                  <a:srgbClr val="55C2D2"/>
                </a:solidFill>
                <a:effectLst/>
                <a:latin typeface="+mj-lt"/>
              </a:rPr>
              <a:t> </a:t>
            </a:r>
            <a:endParaRPr lang="en-GB" sz="900" dirty="0">
              <a:solidFill>
                <a:srgbClr val="55C2D2"/>
              </a:solidFill>
              <a:latin typeface="+mj-lt"/>
            </a:endParaRPr>
          </a:p>
        </p:txBody>
      </p:sp>
      <p:sp>
        <p:nvSpPr>
          <p:cNvPr id="4" name="Text Placeholder 8">
            <a:extLst>
              <a:ext uri="{FF2B5EF4-FFF2-40B4-BE49-F238E27FC236}">
                <a16:creationId xmlns:a16="http://schemas.microsoft.com/office/drawing/2014/main" id="{647E1BD8-82F7-11BC-CB65-CCA6D85BFC05}"/>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98494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BE32DD96-8B28-86BC-7F12-45D3B5A35AB7}"/>
              </a:ext>
            </a:extLst>
          </p:cNvPr>
          <p:cNvGrpSpPr/>
          <p:nvPr/>
        </p:nvGrpSpPr>
        <p:grpSpPr>
          <a:xfrm>
            <a:off x="0" y="0"/>
            <a:ext cx="8382466" cy="6112843"/>
            <a:chOff x="0" y="0"/>
            <a:chExt cx="8382466" cy="6112843"/>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8901"/>
              <a:ext cx="6982066"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A significant improvement in BMI in 2024 from the age of 6 years reflects the efficacy of CFTR modulator therapy in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584807"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6.5</a:t>
              </a:r>
            </a:p>
          </p:txBody>
        </p:sp>
        <p:sp>
          <p:nvSpPr>
            <p:cNvPr id="3" name="TextBox 2">
              <a:extLst>
                <a:ext uri="{FF2B5EF4-FFF2-40B4-BE49-F238E27FC236}">
                  <a16:creationId xmlns:a16="http://schemas.microsoft.com/office/drawing/2014/main" id="{A865EFFA-0A6A-C5EE-3189-32D41E6E3F44}"/>
                </a:ext>
              </a:extLst>
            </p:cNvPr>
            <p:cNvSpPr txBox="1"/>
            <p:nvPr/>
          </p:nvSpPr>
          <p:spPr>
            <a:xfrm>
              <a:off x="744381" y="707894"/>
              <a:ext cx="564242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z-score for BMI by age group in 2014, 2019 and 2024.</a:t>
              </a:r>
            </a:p>
          </p:txBody>
        </p:sp>
        <p:pic>
          <p:nvPicPr>
            <p:cNvPr id="2" name="Picture 1" descr="A blue hexagon with white and black triangles&#10;&#10;Description automatically generated">
              <a:extLst>
                <a:ext uri="{FF2B5EF4-FFF2-40B4-BE49-F238E27FC236}">
                  <a16:creationId xmlns:a16="http://schemas.microsoft.com/office/drawing/2014/main" id="{F7093DAA-A549-1ED6-B5DA-89424D992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Box 7">
              <a:extLst>
                <a:ext uri="{FF2B5EF4-FFF2-40B4-BE49-F238E27FC236}">
                  <a16:creationId xmlns:a16="http://schemas.microsoft.com/office/drawing/2014/main" id="{35410D13-E0BE-6D93-9A09-10B0049EE1E7}"/>
                </a:ext>
              </a:extLst>
            </p:cNvPr>
            <p:cNvSpPr txBox="1"/>
            <p:nvPr/>
          </p:nvSpPr>
          <p:spPr>
            <a:xfrm>
              <a:off x="677174" y="5882011"/>
              <a:ext cx="6918793" cy="230832"/>
            </a:xfrm>
            <a:prstGeom prst="rect">
              <a:avLst/>
            </a:prstGeom>
            <a:noFill/>
          </p:spPr>
          <p:txBody>
            <a:bodyPr wrap="square">
              <a:spAutoFit/>
            </a:bodyPr>
            <a:lstStyle/>
            <a:p>
              <a:pPr marL="201216" indent="-201216" algn="ctr"/>
              <a:r>
                <a:rPr lang="en-GB" sz="900" dirty="0">
                  <a:solidFill>
                    <a:srgbClr val="55C2D2"/>
                  </a:solidFill>
                  <a:latin typeface="+mj-lt"/>
                </a:rPr>
                <a:t>Note: Only people with CF aged 2 years or more at measurement and who have never had a lung or liver transplant.</a:t>
              </a:r>
            </a:p>
          </p:txBody>
        </p:sp>
      </p:grpSp>
      <p:pic>
        <p:nvPicPr>
          <p:cNvPr id="9" name="Immagine 13">
            <a:extLst>
              <a:ext uri="{FF2B5EF4-FFF2-40B4-BE49-F238E27FC236}">
                <a16:creationId xmlns:a16="http://schemas.microsoft.com/office/drawing/2014/main" id="{E80EF469-A892-326B-AFDF-7488B9A5AE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0967" y="1085400"/>
            <a:ext cx="6982066" cy="4729497"/>
          </a:xfrm>
          <a:prstGeom prst="rect">
            <a:avLst/>
          </a:prstGeom>
          <a:noFill/>
        </p:spPr>
      </p:pic>
      <p:sp>
        <p:nvSpPr>
          <p:cNvPr id="11" name="TextBox 7">
            <a:extLst>
              <a:ext uri="{FF2B5EF4-FFF2-40B4-BE49-F238E27FC236}">
                <a16:creationId xmlns:a16="http://schemas.microsoft.com/office/drawing/2014/main" id="{6124ADEC-1B6A-6382-8ACF-5E4452E657F9}"/>
              </a:ext>
            </a:extLst>
          </p:cNvPr>
          <p:cNvSpPr txBox="1">
            <a:spLocks/>
          </p:cNvSpPr>
          <p:nvPr/>
        </p:nvSpPr>
        <p:spPr>
          <a:xfrm>
            <a:off x="1400400" y="6131598"/>
            <a:ext cx="6834179" cy="369332"/>
          </a:xfrm>
          <a:prstGeom prst="rect">
            <a:avLst/>
          </a:prstGeom>
          <a:noFill/>
        </p:spPr>
        <p:txBody>
          <a:bodyPr wrap="square">
            <a:spAutoFit/>
          </a:bodyPr>
          <a:lstStyle/>
          <a:p>
            <a:pPr algn="just">
              <a:tabLst>
                <a:tab pos="900430" algn="l"/>
              </a:tabLst>
            </a:pPr>
            <a:r>
              <a:rPr lang="en-GB" sz="900" kern="100" dirty="0">
                <a:solidFill>
                  <a:srgbClr val="404040"/>
                </a:solidFill>
                <a:effectLst/>
                <a:latin typeface="Calibri Light" panose="020F0302020204030204" pitchFamily="34" charset="0"/>
                <a:ea typeface="Calibri" panose="020F0502020204030204" pitchFamily="34" charset="0"/>
              </a:rPr>
              <a:t>In this graph we present data over time using cross sectional data per year of people with a confirmed CF. All people with CF alive, deceased, or not seen during the year of follow-up were included. Individuals who have had a transplant in their lifetime (lung and/or liver) were excluded.</a:t>
            </a:r>
            <a:endParaRPr lang="es-ES" sz="900" kern="100" dirty="0">
              <a:solidFill>
                <a:srgbClr val="404040"/>
              </a:solidFill>
              <a:effectLst/>
              <a:latin typeface="Calibri Light" panose="020F0302020204030204" pitchFamily="34" charset="0"/>
              <a:ea typeface="Calibri" panose="020F0502020204030204" pitchFamily="34" charset="0"/>
            </a:endParaRPr>
          </a:p>
        </p:txBody>
      </p:sp>
      <p:sp>
        <p:nvSpPr>
          <p:cNvPr id="5" name="Text Placeholder 8">
            <a:extLst>
              <a:ext uri="{FF2B5EF4-FFF2-40B4-BE49-F238E27FC236}">
                <a16:creationId xmlns:a16="http://schemas.microsoft.com/office/drawing/2014/main" id="{2AD864EB-EB13-4173-21AE-6FBA6DC66B99}"/>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4676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A4BD174-4A5F-AF1A-F5CA-C671E60F3123}"/>
              </a:ext>
            </a:extLst>
          </p:cNvPr>
          <p:cNvGrpSpPr/>
          <p:nvPr/>
        </p:nvGrpSpPr>
        <p:grpSpPr>
          <a:xfrm>
            <a:off x="0" y="24491"/>
            <a:ext cx="7378121" cy="1571625"/>
            <a:chOff x="0" y="3360"/>
            <a:chExt cx="7378121" cy="1571625"/>
          </a:xfrm>
        </p:grpSpPr>
        <p:pic>
          <p:nvPicPr>
            <p:cNvPr id="2" name="Picture 1" descr="A blue hexagon with white and black triangles&#10;&#10;Description automatically generated">
              <a:extLst>
                <a:ext uri="{FF2B5EF4-FFF2-40B4-BE49-F238E27FC236}">
                  <a16:creationId xmlns:a16="http://schemas.microsoft.com/office/drawing/2014/main" id="{249300EB-D681-7B3F-92C3-D7CE1F1F6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580492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number of people with CF registered in the ECFSPR varies across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6090" y="558011"/>
              <a:ext cx="4171992" cy="246221"/>
            </a:xfrm>
            <a:prstGeom prst="rect">
              <a:avLst/>
            </a:prstGeom>
            <a:noFill/>
          </p:spPr>
          <p:txBody>
            <a:bodyPr wrap="square">
              <a:spAutoFit/>
            </a:bodyPr>
            <a:lstStyle/>
            <a:p>
              <a:pPr marL="674370">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registered in the ECFSR in 2024.</a:t>
              </a:r>
            </a:p>
          </p:txBody>
        </p:sp>
      </p:grpSp>
      <p:pic>
        <p:nvPicPr>
          <p:cNvPr id="5" name="Immagine 13">
            <a:extLst>
              <a:ext uri="{FF2B5EF4-FFF2-40B4-BE49-F238E27FC236}">
                <a16:creationId xmlns:a16="http://schemas.microsoft.com/office/drawing/2014/main" id="{6F7F4417-1250-8B80-1528-4C74551D22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5892" y="871530"/>
            <a:ext cx="6292215" cy="5338445"/>
          </a:xfrm>
          <a:prstGeom prst="rect">
            <a:avLst/>
          </a:prstGeom>
          <a:noFill/>
        </p:spPr>
      </p:pic>
      <p:sp>
        <p:nvSpPr>
          <p:cNvPr id="10" name="TextBox 7">
            <a:extLst>
              <a:ext uri="{FF2B5EF4-FFF2-40B4-BE49-F238E27FC236}">
                <a16:creationId xmlns:a16="http://schemas.microsoft.com/office/drawing/2014/main" id="{677FC811-41E9-B907-1405-2A9155514570}"/>
              </a:ext>
            </a:extLst>
          </p:cNvPr>
          <p:cNvSpPr txBox="1">
            <a:spLocks/>
          </p:cNvSpPr>
          <p:nvPr/>
        </p:nvSpPr>
        <p:spPr>
          <a:xfrm>
            <a:off x="1152939" y="6082585"/>
            <a:ext cx="7211833" cy="571951"/>
          </a:xfrm>
          <a:prstGeom prst="rect">
            <a:avLst/>
          </a:prstGeom>
          <a:noFill/>
        </p:spPr>
        <p:txBody>
          <a:bodyPr wrap="square">
            <a:spAutoFit/>
          </a:bodyPr>
          <a:lstStyle/>
          <a:p>
            <a:pPr algn="just">
              <a:spcAft>
                <a:spcPts val="450"/>
              </a:spcAft>
            </a:pPr>
            <a:r>
              <a:rPr lang="en-GB" sz="900" dirty="0">
                <a:solidFill>
                  <a:srgbClr val="55C2D2"/>
                </a:solidFill>
                <a:latin typeface="+mj-lt"/>
              </a:rPr>
              <a:t>Note: </a:t>
            </a:r>
            <a:r>
              <a:rPr lang="en-GB" sz="900" dirty="0">
                <a:solidFill>
                  <a:srgbClr val="55C2D2"/>
                </a:solidFill>
                <a:latin typeface="+mj-lt"/>
                <a:cs typeface="Calibri Light" panose="020F0302020204030204" pitchFamily="34" charset="0"/>
              </a:rPr>
              <a:t>The x-axis scales differ between the left and right panels</a:t>
            </a:r>
            <a:r>
              <a:rPr lang="en-GB" sz="900" dirty="0">
                <a:solidFill>
                  <a:srgbClr val="55C2D2"/>
                </a:solidFill>
                <a:latin typeface="+mj-lt"/>
                <a:ea typeface="Calibri" panose="020F0502020204030204" pitchFamily="34" charset="0"/>
                <a:cs typeface="Calibri Light" panose="020F0302020204030204" pitchFamily="34" charset="0"/>
              </a:rPr>
              <a:t>.</a:t>
            </a:r>
          </a:p>
          <a:p>
            <a:pPr algn="just">
              <a:spcAft>
                <a:spcPts val="450"/>
              </a:spcAft>
            </a:pPr>
            <a:r>
              <a:rPr lang="en-GB" sz="900" dirty="0">
                <a:latin typeface="+mj-lt"/>
                <a:ea typeface="Calibri" panose="020F0502020204030204" pitchFamily="34" charset="0"/>
              </a:rPr>
              <a:t>Each bar shows the number of registered people with CF (excludes those lost to follow-up) living in that country in 2024. Please refer to table 1.1 in the ECFSPR 2024 Annual Data Report for the coverage in each country. </a:t>
            </a:r>
            <a:endParaRPr lang="en-GB" sz="900" dirty="0">
              <a:solidFill>
                <a:srgbClr val="55C2D2"/>
              </a:solidFill>
              <a:latin typeface="+mj-lt"/>
            </a:endParaRPr>
          </a:p>
        </p:txBody>
      </p:sp>
      <p:sp>
        <p:nvSpPr>
          <p:cNvPr id="9" name="Text Placeholder 8">
            <a:extLst>
              <a:ext uri="{FF2B5EF4-FFF2-40B4-BE49-F238E27FC236}">
                <a16:creationId xmlns:a16="http://schemas.microsoft.com/office/drawing/2014/main" id="{ED8F6AE7-F0AE-4FE0-CFE3-839D1905C75A}"/>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57182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213372"/>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7</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COMPLICATIONS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A33709FD-1312-33A6-9B01-3805751B1698}"/>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5178879-1AA7-9818-C415-E4D7F1950DBA}"/>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7A5C7BE0-5AC4-4761-4B2F-149C16AD9FEB}"/>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8B89DD85-1BE9-C416-A37A-DB243DA37B10}"/>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558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66B651F-9F81-0124-3363-7CB0F0204E8A}"/>
              </a:ext>
            </a:extLst>
          </p:cNvPr>
          <p:cNvGrpSpPr/>
          <p:nvPr/>
        </p:nvGrpSpPr>
        <p:grpSpPr>
          <a:xfrm>
            <a:off x="0" y="0"/>
            <a:ext cx="8846289" cy="1571625"/>
            <a:chOff x="0" y="0"/>
            <a:chExt cx="8846289"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31236"/>
              <a:ext cx="7274664"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Prevalence in people with CF of at least 1 day on intravenous antibiotics varies between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75349"/>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7.1</a:t>
              </a:r>
            </a:p>
          </p:txBody>
        </p:sp>
        <p:sp>
          <p:nvSpPr>
            <p:cNvPr id="3" name="TextBox 2">
              <a:extLst>
                <a:ext uri="{FF2B5EF4-FFF2-40B4-BE49-F238E27FC236}">
                  <a16:creationId xmlns:a16="http://schemas.microsoft.com/office/drawing/2014/main" id="{A865EFFA-0A6A-C5EE-3189-32D41E6E3F44}"/>
                </a:ext>
              </a:extLst>
            </p:cNvPr>
            <p:cNvSpPr txBox="1"/>
            <p:nvPr/>
          </p:nvSpPr>
          <p:spPr>
            <a:xfrm>
              <a:off x="882594" y="403196"/>
              <a:ext cx="7549722"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in people with CF of at least 1 day on intravenous (IV) antibiotics (for CF-related reasons) at home and/or in hospital. People with CF seen in 2024, who have never had a transplant, by country and overall. The graph on the left presents the data for children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9D53559D-247E-468A-8554-409964E7F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8" name="Immagine 1">
            <a:extLst>
              <a:ext uri="{FF2B5EF4-FFF2-40B4-BE49-F238E27FC236}">
                <a16:creationId xmlns:a16="http://schemas.microsoft.com/office/drawing/2014/main" id="{EE0399DD-BE0B-7EA4-F4AA-5F65482C754C}"/>
              </a:ext>
            </a:extLst>
          </p:cNvPr>
          <p:cNvPicPr>
            <a:picLocks noChangeAspect="1"/>
          </p:cNvPicPr>
          <p:nvPr/>
        </p:nvPicPr>
        <p:blipFill>
          <a:blip r:embed="rId4"/>
          <a:stretch>
            <a:fillRect/>
          </a:stretch>
        </p:blipFill>
        <p:spPr>
          <a:xfrm>
            <a:off x="1274445" y="902817"/>
            <a:ext cx="6897776" cy="5493116"/>
          </a:xfrm>
          <a:prstGeom prst="rect">
            <a:avLst/>
          </a:prstGeom>
        </p:spPr>
      </p:pic>
      <p:sp>
        <p:nvSpPr>
          <p:cNvPr id="11" name="TextBox 7">
            <a:extLst>
              <a:ext uri="{FF2B5EF4-FFF2-40B4-BE49-F238E27FC236}">
                <a16:creationId xmlns:a16="http://schemas.microsoft.com/office/drawing/2014/main" id="{8DF99ED1-7D9F-2F02-80F1-DB5E479083D4}"/>
              </a:ext>
            </a:extLst>
          </p:cNvPr>
          <p:cNvSpPr txBox="1"/>
          <p:nvPr/>
        </p:nvSpPr>
        <p:spPr>
          <a:xfrm>
            <a:off x="1402783" y="6408597"/>
            <a:ext cx="7029533" cy="230832"/>
          </a:xfrm>
          <a:prstGeom prst="rect">
            <a:avLst/>
          </a:prstGeom>
          <a:noFill/>
        </p:spPr>
        <p:txBody>
          <a:bodyPr wrap="square">
            <a:spAutoFit/>
          </a:bodyPr>
          <a:lstStyle/>
          <a:p>
            <a:pPr marL="201216" indent="-201216" algn="just"/>
            <a:r>
              <a:rPr lang="en-GB" sz="900" dirty="0">
                <a:solidFill>
                  <a:srgbClr val="55C2D2"/>
                </a:solidFill>
                <a:latin typeface="+mj-lt"/>
              </a:rPr>
              <a:t>Note: Belarus and Georgia have &lt;5 adults seen in 2024 and are excluded from the table for adults, but the people are included in the total number.</a:t>
            </a:r>
          </a:p>
        </p:txBody>
      </p:sp>
      <p:sp>
        <p:nvSpPr>
          <p:cNvPr id="2" name="Text Placeholder 8">
            <a:extLst>
              <a:ext uri="{FF2B5EF4-FFF2-40B4-BE49-F238E27FC236}">
                <a16:creationId xmlns:a16="http://schemas.microsoft.com/office/drawing/2014/main" id="{547EDF14-C5B4-C451-6908-B6BC94FF1D38}"/>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49798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E17D-A58C-8B43-7CFD-8A5348C48D97}"/>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19536773-99C8-02EF-CFE6-A7BA691D374F}"/>
              </a:ext>
            </a:extLst>
          </p:cNvPr>
          <p:cNvGrpSpPr/>
          <p:nvPr/>
        </p:nvGrpSpPr>
        <p:grpSpPr>
          <a:xfrm>
            <a:off x="0" y="0"/>
            <a:ext cx="8846289" cy="1571625"/>
            <a:chOff x="0" y="0"/>
            <a:chExt cx="8846289" cy="1571625"/>
          </a:xfrm>
        </p:grpSpPr>
        <p:sp>
          <p:nvSpPr>
            <p:cNvPr id="6" name="TextBox 5">
              <a:extLst>
                <a:ext uri="{FF2B5EF4-FFF2-40B4-BE49-F238E27FC236}">
                  <a16:creationId xmlns:a16="http://schemas.microsoft.com/office/drawing/2014/main" id="{72C99017-AD3B-2C88-A7DB-238C537654F9}"/>
                </a:ext>
              </a:extLst>
            </p:cNvPr>
            <p:cNvSpPr txBox="1"/>
            <p:nvPr/>
          </p:nvSpPr>
          <p:spPr>
            <a:xfrm>
              <a:off x="1571625" y="231236"/>
              <a:ext cx="7274664"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Prevalence in people with CF of at least 1 day on intravenous antibiotics varies between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2F9CCC54-E70C-DFD7-07C7-0DD19E1CF04D}"/>
                </a:ext>
              </a:extLst>
            </p:cNvPr>
            <p:cNvSpPr txBox="1"/>
            <p:nvPr/>
          </p:nvSpPr>
          <p:spPr>
            <a:xfrm>
              <a:off x="1571625" y="75349"/>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7.2</a:t>
              </a:r>
            </a:p>
          </p:txBody>
        </p:sp>
        <p:sp>
          <p:nvSpPr>
            <p:cNvPr id="3" name="TextBox 2">
              <a:extLst>
                <a:ext uri="{FF2B5EF4-FFF2-40B4-BE49-F238E27FC236}">
                  <a16:creationId xmlns:a16="http://schemas.microsoft.com/office/drawing/2014/main" id="{0BF0B165-329D-9777-6B60-12C88E1768CE}"/>
                </a:ext>
              </a:extLst>
            </p:cNvPr>
            <p:cNvSpPr txBox="1"/>
            <p:nvPr/>
          </p:nvSpPr>
          <p:spPr>
            <a:xfrm>
              <a:off x="882593" y="439166"/>
              <a:ext cx="7549722"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in people with CF of at least 1 day in hospital, for any reason (routine check-up days not included). People with CF seen in 2024, who have never had a transplant, by country and overall. The graph on the left presents the data for children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C6A909DD-74ED-8A57-E62F-0CA181659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8" name="Immagine 1">
            <a:extLst>
              <a:ext uri="{FF2B5EF4-FFF2-40B4-BE49-F238E27FC236}">
                <a16:creationId xmlns:a16="http://schemas.microsoft.com/office/drawing/2014/main" id="{F8AAD3E0-E8CF-8A33-0470-55C0D1324D6C}"/>
              </a:ext>
            </a:extLst>
          </p:cNvPr>
          <p:cNvPicPr>
            <a:picLocks noChangeAspect="1"/>
          </p:cNvPicPr>
          <p:nvPr/>
        </p:nvPicPr>
        <p:blipFill>
          <a:blip r:embed="rId4"/>
          <a:stretch>
            <a:fillRect/>
          </a:stretch>
        </p:blipFill>
        <p:spPr>
          <a:xfrm>
            <a:off x="1274445" y="932012"/>
            <a:ext cx="6897776" cy="5493116"/>
          </a:xfrm>
          <a:prstGeom prst="rect">
            <a:avLst/>
          </a:prstGeom>
        </p:spPr>
      </p:pic>
      <p:sp>
        <p:nvSpPr>
          <p:cNvPr id="11" name="TextBox 7">
            <a:extLst>
              <a:ext uri="{FF2B5EF4-FFF2-40B4-BE49-F238E27FC236}">
                <a16:creationId xmlns:a16="http://schemas.microsoft.com/office/drawing/2014/main" id="{252DFF7B-CCFE-38ED-A046-61D456040C83}"/>
              </a:ext>
            </a:extLst>
          </p:cNvPr>
          <p:cNvSpPr txBox="1"/>
          <p:nvPr/>
        </p:nvSpPr>
        <p:spPr>
          <a:xfrm>
            <a:off x="1402782" y="6395932"/>
            <a:ext cx="7029533" cy="230832"/>
          </a:xfrm>
          <a:prstGeom prst="rect">
            <a:avLst/>
          </a:prstGeom>
          <a:noFill/>
        </p:spPr>
        <p:txBody>
          <a:bodyPr wrap="square">
            <a:spAutoFit/>
          </a:bodyPr>
          <a:lstStyle/>
          <a:p>
            <a:pPr marL="201216" indent="-201216" algn="just"/>
            <a:r>
              <a:rPr lang="en-GB" sz="900" dirty="0">
                <a:solidFill>
                  <a:srgbClr val="55C2D2"/>
                </a:solidFill>
                <a:latin typeface="+mj-lt"/>
              </a:rPr>
              <a:t>Note: Belarus and Georgia have &lt;5 adults seen in 2024 and are excluded from the table for adults, but the people are included in the total number.</a:t>
            </a:r>
          </a:p>
        </p:txBody>
      </p:sp>
      <p:sp>
        <p:nvSpPr>
          <p:cNvPr id="4" name="Text Placeholder 8">
            <a:extLst>
              <a:ext uri="{FF2B5EF4-FFF2-40B4-BE49-F238E27FC236}">
                <a16:creationId xmlns:a16="http://schemas.microsoft.com/office/drawing/2014/main" id="{D9BF1AC0-B964-B1DC-ECA6-728CFA24066A}"/>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44347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8</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THERAPIES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F40A03E0-B784-C777-37ED-9CFA6C29250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21FF3438-21A0-2A71-B9C0-3482D2D67814}"/>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89D43D42-F7BB-D64F-E299-381F91699884}"/>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CAB45F95-4E3F-A357-489A-63E7F0451EF1}"/>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5250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B8F3-29BA-8C7B-429D-02B6FE8F4F04}"/>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596A405E-6598-70F3-89D9-2AFB797A8400}"/>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B4F52846-5A6E-7C58-DD95-F056489C8EB6}"/>
                </a:ext>
              </a:extLst>
            </p:cNvPr>
            <p:cNvSpPr txBox="1"/>
            <p:nvPr/>
          </p:nvSpPr>
          <p:spPr>
            <a:xfrm>
              <a:off x="1571625" y="231236"/>
              <a:ext cx="7381544"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Variation in the use of inhaled hypertonic saline indicates both inequalities in availability and different therapeutic approaches.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DD7323E-6106-4D48-525E-6AF7672565E6}"/>
                </a:ext>
              </a:extLst>
            </p:cNvPr>
            <p:cNvSpPr txBox="1"/>
            <p:nvPr/>
          </p:nvSpPr>
          <p:spPr>
            <a:xfrm>
              <a:off x="1571625" y="75349"/>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8.1</a:t>
              </a:r>
            </a:p>
          </p:txBody>
        </p:sp>
        <p:sp>
          <p:nvSpPr>
            <p:cNvPr id="3" name="TextBox 2">
              <a:extLst>
                <a:ext uri="{FF2B5EF4-FFF2-40B4-BE49-F238E27FC236}">
                  <a16:creationId xmlns:a16="http://schemas.microsoft.com/office/drawing/2014/main" id="{BF0AE003-44FB-785F-6E0B-BFE8562684BA}"/>
                </a:ext>
              </a:extLst>
            </p:cNvPr>
            <p:cNvSpPr txBox="1"/>
            <p:nvPr/>
          </p:nvSpPr>
          <p:spPr>
            <a:xfrm>
              <a:off x="882593" y="439166"/>
              <a:ext cx="7549722" cy="553998"/>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inhaled hypertonic saline in children and adolescents (&lt;18 years of age) and adults seen by a clinician in 2024 who have never had a transplant, by country. The graph on the left presents the data for children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8AA4584D-F18E-A01F-45FB-204E4972B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11" name="TextBox 7">
            <a:extLst>
              <a:ext uri="{FF2B5EF4-FFF2-40B4-BE49-F238E27FC236}">
                <a16:creationId xmlns:a16="http://schemas.microsoft.com/office/drawing/2014/main" id="{EEA287DB-BAF3-CCD7-44E2-E9022D4821E4}"/>
              </a:ext>
            </a:extLst>
          </p:cNvPr>
          <p:cNvSpPr txBox="1"/>
          <p:nvPr/>
        </p:nvSpPr>
        <p:spPr>
          <a:xfrm>
            <a:off x="0" y="6155189"/>
            <a:ext cx="9143999" cy="507831"/>
          </a:xfrm>
          <a:prstGeom prst="rect">
            <a:avLst/>
          </a:prstGeom>
          <a:noFill/>
        </p:spPr>
        <p:txBody>
          <a:bodyPr wrap="square">
            <a:spAutoFit/>
          </a:bodyPr>
          <a:lstStyle/>
          <a:p>
            <a:pPr marL="201216" indent="-201216" algn="just"/>
            <a:r>
              <a:rPr lang="en-GB" sz="900" dirty="0">
                <a:solidFill>
                  <a:srgbClr val="55C2D2"/>
                </a:solidFill>
                <a:latin typeface="+mj-lt"/>
              </a:rPr>
              <a:t>Note: Belarus and Georgia have &lt;5 adults seen in 2024 and are excluded from the graph for adults.</a:t>
            </a:r>
          </a:p>
          <a:p>
            <a:pPr marL="201216" indent="-201216" algn="just"/>
            <a:r>
              <a:rPr lang="en-GB" sz="900" dirty="0">
                <a:solidFill>
                  <a:srgbClr val="55C2D2"/>
                </a:solidFill>
                <a:latin typeface="+mj-lt"/>
              </a:rPr>
              <a:t>Note: Inhaled hypertonic saline was reimbursed in most countries except in Albania, Armenia, Bulgaria, Estonia, Georgia, Kazakhstan, Lithuania, the Republic of Moldova and Poland. In Kosovo in 2024 there was no system for the reimbursement of medication but inhaled hypertonic saline was offered free of charge for </a:t>
            </a:r>
            <a:r>
              <a:rPr lang="en-GB" sz="900" dirty="0" err="1">
                <a:solidFill>
                  <a:srgbClr val="55C2D2"/>
                </a:solidFill>
                <a:latin typeface="+mj-lt"/>
              </a:rPr>
              <a:t>PwCF</a:t>
            </a:r>
            <a:r>
              <a:rPr lang="en-GB" sz="900" dirty="0">
                <a:solidFill>
                  <a:srgbClr val="55C2D2"/>
                </a:solidFill>
                <a:latin typeface="+mj-lt"/>
              </a:rPr>
              <a:t> in hospital. In Türkiye it is reimbursed for children </a:t>
            </a:r>
            <a:r>
              <a:rPr lang="en-GB" sz="900" dirty="0">
                <a:solidFill>
                  <a:srgbClr val="55C2D2"/>
                </a:solidFill>
                <a:effectLst/>
                <a:latin typeface="+mj-lt"/>
                <a:ea typeface="Calibri" panose="020F0502020204030204" pitchFamily="34" charset="0"/>
                <a:cs typeface="Arial" panose="020B0604020202020204" pitchFamily="34" charset="0"/>
              </a:rPr>
              <a:t>≥ 6 years.</a:t>
            </a:r>
            <a:r>
              <a:rPr lang="en-GB" sz="900" dirty="0">
                <a:effectLst/>
                <a:latin typeface="+mj-lt"/>
                <a:ea typeface="Calibri" panose="020F0502020204030204" pitchFamily="34" charset="0"/>
                <a:cs typeface="Arial" panose="020B0604020202020204" pitchFamily="34" charset="0"/>
              </a:rPr>
              <a:t> </a:t>
            </a:r>
            <a:endParaRPr lang="en-GB" sz="900" dirty="0">
              <a:solidFill>
                <a:srgbClr val="55C2D2"/>
              </a:solidFill>
              <a:latin typeface="+mj-lt"/>
            </a:endParaRPr>
          </a:p>
        </p:txBody>
      </p:sp>
      <p:pic>
        <p:nvPicPr>
          <p:cNvPr id="2" name="Immagine 1">
            <a:extLst>
              <a:ext uri="{FF2B5EF4-FFF2-40B4-BE49-F238E27FC236}">
                <a16:creationId xmlns:a16="http://schemas.microsoft.com/office/drawing/2014/main" id="{BD14833C-A171-9E40-1A59-D68D070AF082}"/>
              </a:ext>
            </a:extLst>
          </p:cNvPr>
          <p:cNvPicPr>
            <a:picLocks noChangeAspect="1"/>
          </p:cNvPicPr>
          <p:nvPr/>
        </p:nvPicPr>
        <p:blipFill>
          <a:blip r:embed="rId4"/>
          <a:stretch>
            <a:fillRect/>
          </a:stretch>
        </p:blipFill>
        <p:spPr>
          <a:xfrm>
            <a:off x="1206164" y="928254"/>
            <a:ext cx="6673579" cy="5299796"/>
          </a:xfrm>
          <a:prstGeom prst="rect">
            <a:avLst/>
          </a:prstGeom>
        </p:spPr>
      </p:pic>
      <p:sp>
        <p:nvSpPr>
          <p:cNvPr id="8" name="Text Placeholder 8">
            <a:extLst>
              <a:ext uri="{FF2B5EF4-FFF2-40B4-BE49-F238E27FC236}">
                <a16:creationId xmlns:a16="http://schemas.microsoft.com/office/drawing/2014/main" id="{7C471BF3-762D-958D-4BC3-F4401AD71FF5}"/>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90686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91241-CA1C-CF02-29C2-6A92E2FD5C58}"/>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52E406FB-6912-34D4-7F28-2DBEA6DB635E}"/>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FDCDC9C9-680C-9B7F-0F7C-ED711DAF1C5A}"/>
                </a:ext>
              </a:extLst>
            </p:cNvPr>
            <p:cNvSpPr txBox="1"/>
            <p:nvPr/>
          </p:nvSpPr>
          <p:spPr>
            <a:xfrm>
              <a:off x="1571625" y="231236"/>
              <a:ext cx="7381544"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Variation in the use of </a:t>
              </a:r>
              <a:r>
                <a:rPr lang="en-GB" sz="1100" dirty="0" err="1">
                  <a:solidFill>
                    <a:srgbClr val="55C2D2"/>
                  </a:solidFill>
                  <a:ea typeface="Calibri Light" panose="020F0302020204030204" pitchFamily="34" charset="0"/>
                  <a:cs typeface="Calibri Light" panose="020F0302020204030204" pitchFamily="34" charset="0"/>
                </a:rPr>
                <a:t>rhDNAse</a:t>
              </a:r>
              <a:r>
                <a:rPr lang="en-GB" sz="1100" dirty="0">
                  <a:solidFill>
                    <a:srgbClr val="55C2D2"/>
                  </a:solidFill>
                  <a:ea typeface="Calibri Light" panose="020F0302020204030204" pitchFamily="34" charset="0"/>
                  <a:cs typeface="Calibri Light" panose="020F0302020204030204" pitchFamily="34" charset="0"/>
                </a:rPr>
                <a:t> indicates both inequalities in availability and different therapeutic approaches.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7740DBC7-8F74-1738-708C-425F3B9B50CC}"/>
                </a:ext>
              </a:extLst>
            </p:cNvPr>
            <p:cNvSpPr txBox="1"/>
            <p:nvPr/>
          </p:nvSpPr>
          <p:spPr>
            <a:xfrm>
              <a:off x="1571625" y="75349"/>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8.2</a:t>
              </a:r>
            </a:p>
          </p:txBody>
        </p:sp>
        <p:sp>
          <p:nvSpPr>
            <p:cNvPr id="3" name="TextBox 2">
              <a:extLst>
                <a:ext uri="{FF2B5EF4-FFF2-40B4-BE49-F238E27FC236}">
                  <a16:creationId xmlns:a16="http://schemas.microsoft.com/office/drawing/2014/main" id="{3AD5DFEA-1EB5-D445-6FA2-0DED6E449032}"/>
                </a:ext>
              </a:extLst>
            </p:cNvPr>
            <p:cNvSpPr txBox="1"/>
            <p:nvPr/>
          </p:nvSpPr>
          <p:spPr>
            <a:xfrm>
              <a:off x="882593" y="439166"/>
              <a:ext cx="7549722"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a:t>
              </a:r>
              <a:r>
                <a:rPr lang="en-GB" sz="10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rhDNAse</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 in children and adolescents (&lt;18 years of age) and adults seen by a clinician in 2024 who have never had a transplant, by country. The graph on the left presents the data for children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5C3BAE1B-7D74-51A7-995B-34FDAF806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4" name="Immagine 1">
            <a:extLst>
              <a:ext uri="{FF2B5EF4-FFF2-40B4-BE49-F238E27FC236}">
                <a16:creationId xmlns:a16="http://schemas.microsoft.com/office/drawing/2014/main" id="{0192AFAA-A6D3-60DC-A101-7C16C80F5FB0}"/>
              </a:ext>
            </a:extLst>
          </p:cNvPr>
          <p:cNvPicPr>
            <a:picLocks noChangeAspect="1"/>
          </p:cNvPicPr>
          <p:nvPr/>
        </p:nvPicPr>
        <p:blipFill>
          <a:blip r:embed="rId4"/>
          <a:stretch>
            <a:fillRect/>
          </a:stretch>
        </p:blipFill>
        <p:spPr>
          <a:xfrm>
            <a:off x="1330886" y="785812"/>
            <a:ext cx="6752461" cy="5362439"/>
          </a:xfrm>
          <a:prstGeom prst="rect">
            <a:avLst/>
          </a:prstGeom>
        </p:spPr>
      </p:pic>
      <p:sp>
        <p:nvSpPr>
          <p:cNvPr id="8" name="TextBox 7">
            <a:extLst>
              <a:ext uri="{FF2B5EF4-FFF2-40B4-BE49-F238E27FC236}">
                <a16:creationId xmlns:a16="http://schemas.microsoft.com/office/drawing/2014/main" id="{58A07CC7-7717-5A11-1F54-CD99D155D589}"/>
              </a:ext>
            </a:extLst>
          </p:cNvPr>
          <p:cNvSpPr txBox="1"/>
          <p:nvPr/>
        </p:nvSpPr>
        <p:spPr>
          <a:xfrm>
            <a:off x="0" y="6010632"/>
            <a:ext cx="9144000" cy="646331"/>
          </a:xfrm>
          <a:prstGeom prst="rect">
            <a:avLst/>
          </a:prstGeom>
          <a:noFill/>
        </p:spPr>
        <p:txBody>
          <a:bodyPr wrap="square">
            <a:spAutoFit/>
          </a:bodyPr>
          <a:lstStyle/>
          <a:p>
            <a:pPr marL="201216" indent="-201216" algn="just"/>
            <a:r>
              <a:rPr lang="en-GB" sz="900" dirty="0">
                <a:solidFill>
                  <a:srgbClr val="55C2D2"/>
                </a:solidFill>
                <a:latin typeface="+mj-lt"/>
              </a:rPr>
              <a:t>Note: Information was missing for more than 10% of adults in Armenia. Belarus and Georgia have &lt;5 adults seen in 2024 and are excluded from the graph for adults. </a:t>
            </a:r>
          </a:p>
          <a:p>
            <a:pPr marL="201216" indent="-201216" algn="just"/>
            <a:r>
              <a:rPr lang="en-GB" sz="900" dirty="0">
                <a:solidFill>
                  <a:srgbClr val="55C2D2"/>
                </a:solidFill>
                <a:latin typeface="+mj-lt"/>
              </a:rPr>
              <a:t>Note: Inhaled </a:t>
            </a:r>
            <a:r>
              <a:rPr lang="en-GB" sz="900" dirty="0" err="1">
                <a:solidFill>
                  <a:srgbClr val="55C2D2"/>
                </a:solidFill>
                <a:latin typeface="+mj-lt"/>
              </a:rPr>
              <a:t>rhDNAse</a:t>
            </a:r>
            <a:r>
              <a:rPr lang="en-GB" sz="900" dirty="0">
                <a:solidFill>
                  <a:srgbClr val="55C2D2"/>
                </a:solidFill>
                <a:latin typeface="+mj-lt"/>
              </a:rPr>
              <a:t> was reimbursed in most countries except in Albania, Armenia and Belarus. It was reimbursed in Georgia for people with CF </a:t>
            </a:r>
            <a:r>
              <a:rPr lang="en-GB" sz="900" dirty="0">
                <a:solidFill>
                  <a:srgbClr val="55C2D2"/>
                </a:solidFill>
                <a:effectLst/>
                <a:latin typeface="+mj-lt"/>
                <a:ea typeface="Calibri" panose="020F0502020204030204" pitchFamily="34" charset="0"/>
                <a:cs typeface="Arial" panose="020B0604020202020204" pitchFamily="34" charset="0"/>
              </a:rPr>
              <a:t>≥2 years</a:t>
            </a:r>
            <a:r>
              <a:rPr lang="en-GB" sz="900" dirty="0">
                <a:solidFill>
                  <a:srgbClr val="55C2D2"/>
                </a:solidFill>
                <a:latin typeface="+mj-lt"/>
                <a:ea typeface="Calibri" panose="020F0502020204030204" pitchFamily="34" charset="0"/>
                <a:cs typeface="Arial" panose="020B0604020202020204" pitchFamily="34" charset="0"/>
              </a:rPr>
              <a:t>, in Bulgaria, Estonia, France, Germany, Greece, Serbia, Luxembourg, Macedonia, the Republic of Moldova, Norway, Romania, Serbia, Spain, and the United Kingdom for individuals </a:t>
            </a:r>
            <a:r>
              <a:rPr lang="en-GB" sz="900" dirty="0">
                <a:solidFill>
                  <a:srgbClr val="55C2D2"/>
                </a:solidFill>
                <a:effectLst/>
                <a:latin typeface="+mj-lt"/>
                <a:ea typeface="Calibri" panose="020F0502020204030204" pitchFamily="34" charset="0"/>
                <a:cs typeface="Arial" panose="020B0604020202020204" pitchFamily="34" charset="0"/>
              </a:rPr>
              <a:t>≥5 years and in Latvia and Hungary for individuals ≥ 6 years. In Kosovo in 2024 there was no system for the reimbursement of medication but inhaled </a:t>
            </a:r>
            <a:r>
              <a:rPr lang="en-GB" sz="900" dirty="0" err="1">
                <a:solidFill>
                  <a:srgbClr val="55C2D2"/>
                </a:solidFill>
                <a:effectLst/>
                <a:latin typeface="+mj-lt"/>
                <a:ea typeface="Calibri" panose="020F0502020204030204" pitchFamily="34" charset="0"/>
                <a:cs typeface="Arial" panose="020B0604020202020204" pitchFamily="34" charset="0"/>
              </a:rPr>
              <a:t>rhDNAse</a:t>
            </a:r>
            <a:r>
              <a:rPr lang="en-GB" sz="900" dirty="0">
                <a:solidFill>
                  <a:srgbClr val="55C2D2"/>
                </a:solidFill>
                <a:effectLst/>
                <a:latin typeface="+mj-lt"/>
                <a:ea typeface="Calibri" panose="020F0502020204030204" pitchFamily="34" charset="0"/>
                <a:cs typeface="Arial" panose="020B0604020202020204" pitchFamily="34" charset="0"/>
              </a:rPr>
              <a:t> was offered free of charge for </a:t>
            </a:r>
            <a:r>
              <a:rPr lang="en-GB" sz="900" dirty="0" err="1">
                <a:solidFill>
                  <a:srgbClr val="55C2D2"/>
                </a:solidFill>
                <a:effectLst/>
                <a:latin typeface="+mj-lt"/>
                <a:ea typeface="Calibri" panose="020F0502020204030204" pitchFamily="34" charset="0"/>
                <a:cs typeface="Arial" panose="020B0604020202020204" pitchFamily="34" charset="0"/>
              </a:rPr>
              <a:t>PwCF</a:t>
            </a:r>
            <a:r>
              <a:rPr lang="en-GB" sz="900" dirty="0">
                <a:solidFill>
                  <a:srgbClr val="55C2D2"/>
                </a:solidFill>
                <a:effectLst/>
                <a:latin typeface="+mj-lt"/>
                <a:ea typeface="Calibri" panose="020F0502020204030204" pitchFamily="34" charset="0"/>
                <a:cs typeface="Arial" panose="020B0604020202020204" pitchFamily="34" charset="0"/>
              </a:rPr>
              <a:t> in hospital.</a:t>
            </a:r>
            <a:r>
              <a:rPr lang="en-GB" sz="900" dirty="0">
                <a:solidFill>
                  <a:srgbClr val="55C2D2"/>
                </a:solidFill>
                <a:latin typeface="+mj-lt"/>
                <a:ea typeface="Calibri" panose="020F0502020204030204" pitchFamily="34" charset="0"/>
                <a:cs typeface="Arial" panose="020B0604020202020204" pitchFamily="34" charset="0"/>
              </a:rPr>
              <a:t> </a:t>
            </a:r>
            <a:r>
              <a:rPr lang="en-GB" sz="900" dirty="0">
                <a:effectLst/>
                <a:latin typeface="+mj-lt"/>
                <a:ea typeface="Calibri" panose="020F0502020204030204" pitchFamily="34" charset="0"/>
                <a:cs typeface="Arial" panose="020B0604020202020204" pitchFamily="34" charset="0"/>
              </a:rPr>
              <a:t> </a:t>
            </a:r>
            <a:endParaRPr lang="en-GB" sz="900" dirty="0">
              <a:solidFill>
                <a:srgbClr val="55C2D2"/>
              </a:solidFill>
              <a:latin typeface="+mj-lt"/>
            </a:endParaRPr>
          </a:p>
        </p:txBody>
      </p:sp>
      <p:sp>
        <p:nvSpPr>
          <p:cNvPr id="2" name="Text Placeholder 8">
            <a:extLst>
              <a:ext uri="{FF2B5EF4-FFF2-40B4-BE49-F238E27FC236}">
                <a16:creationId xmlns:a16="http://schemas.microsoft.com/office/drawing/2014/main" id="{15C3E48F-FB94-AFFD-09E6-A7A712827995}"/>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6014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5E711-09B2-AEA2-40CA-1716F84788A8}"/>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F2802244-7009-3AED-4832-53F859DFE8CF}"/>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26B56097-EB5A-0FB7-EBD0-C05D912D229E}"/>
                </a:ext>
              </a:extLst>
            </p:cNvPr>
            <p:cNvSpPr txBox="1"/>
            <p:nvPr/>
          </p:nvSpPr>
          <p:spPr>
            <a:xfrm>
              <a:off x="1571625" y="164746"/>
              <a:ext cx="7381544"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Inhaled antibiotics are still an important therapeutic strategy in the prevention of pulmonary exacerbations, specially in adults with CF.</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19359FF5-41BB-1DE9-22AF-652527E70177}"/>
                </a:ext>
              </a:extLst>
            </p:cNvPr>
            <p:cNvSpPr txBox="1"/>
            <p:nvPr/>
          </p:nvSpPr>
          <p:spPr>
            <a:xfrm>
              <a:off x="1571625" y="17331"/>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8.3</a:t>
              </a:r>
            </a:p>
          </p:txBody>
        </p:sp>
        <p:sp>
          <p:nvSpPr>
            <p:cNvPr id="3" name="TextBox 2">
              <a:extLst>
                <a:ext uri="{FF2B5EF4-FFF2-40B4-BE49-F238E27FC236}">
                  <a16:creationId xmlns:a16="http://schemas.microsoft.com/office/drawing/2014/main" id="{8106823B-DB9C-D86D-E670-01E60C9844EC}"/>
                </a:ext>
              </a:extLst>
            </p:cNvPr>
            <p:cNvSpPr txBox="1"/>
            <p:nvPr/>
          </p:nvSpPr>
          <p:spPr>
            <a:xfrm>
              <a:off x="882593" y="500291"/>
              <a:ext cx="8070576"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inhaled antibiotics in children and adolescents (&lt;18 years of age) and adults seen by a clinician in 2024 who have never had a transplant, by country. The graph on the left presents the data for children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7D9BF763-5170-7B52-D217-C217C7A5E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8" name="TextBox 7">
            <a:extLst>
              <a:ext uri="{FF2B5EF4-FFF2-40B4-BE49-F238E27FC236}">
                <a16:creationId xmlns:a16="http://schemas.microsoft.com/office/drawing/2014/main" id="{5B5F1516-24B6-8465-3C04-D799D916A236}"/>
              </a:ext>
            </a:extLst>
          </p:cNvPr>
          <p:cNvSpPr txBox="1"/>
          <p:nvPr/>
        </p:nvSpPr>
        <p:spPr>
          <a:xfrm>
            <a:off x="0" y="6017804"/>
            <a:ext cx="9144000" cy="646331"/>
          </a:xfrm>
          <a:prstGeom prst="rect">
            <a:avLst/>
          </a:prstGeom>
          <a:noFill/>
        </p:spPr>
        <p:txBody>
          <a:bodyPr wrap="square">
            <a:spAutoFit/>
          </a:bodyPr>
          <a:lstStyle/>
          <a:p>
            <a:pPr marL="201216" indent="-201216" algn="just"/>
            <a:r>
              <a:rPr lang="en-GB" sz="900" dirty="0">
                <a:solidFill>
                  <a:srgbClr val="55C2D2"/>
                </a:solidFill>
                <a:latin typeface="+mj-lt"/>
              </a:rPr>
              <a:t>Note: Information was missing for more than 10% of adults in Armenia. Belarus and Georgia have &lt;5 adults seen in 2024 and are excluded from the graph for adults. Inhaled antibiotics were reimbursed in all countries except Armenia and Georgia. In Bulgaria, colistin was reimbursed for all </a:t>
            </a:r>
            <a:r>
              <a:rPr lang="en-GB" sz="900" dirty="0" err="1">
                <a:solidFill>
                  <a:srgbClr val="55C2D2"/>
                </a:solidFill>
                <a:latin typeface="+mj-lt"/>
              </a:rPr>
              <a:t>PwCF</a:t>
            </a:r>
            <a:r>
              <a:rPr lang="en-GB" sz="900" dirty="0">
                <a:solidFill>
                  <a:srgbClr val="55C2D2"/>
                </a:solidFill>
                <a:latin typeface="+mj-lt"/>
              </a:rPr>
              <a:t>, tobramycin for those &gt; 7 years old, and levofloxacin for those &gt; 18 years old. In Estonia, tobramycin and colistin were reimbursed. In Romania, only tobramycin solution and colistin dry powder were reimbursed and only for </a:t>
            </a:r>
            <a:r>
              <a:rPr lang="en-GB" sz="900" dirty="0" err="1">
                <a:solidFill>
                  <a:srgbClr val="55C2D2"/>
                </a:solidFill>
                <a:latin typeface="+mj-lt"/>
              </a:rPr>
              <a:t>PwCF</a:t>
            </a:r>
            <a:r>
              <a:rPr lang="en-GB" sz="900" dirty="0">
                <a:solidFill>
                  <a:srgbClr val="55C2D2"/>
                </a:solidFill>
                <a:latin typeface="+mj-lt"/>
              </a:rPr>
              <a:t> aged 6 and older. In Kosovo in 2024 there was no system for the reimbursement of medication but when the intravenous formulation of colistin is adapted as an inhaled formulation, it is offered free of charge for </a:t>
            </a:r>
            <a:r>
              <a:rPr lang="en-GB" sz="900" dirty="0" err="1">
                <a:solidFill>
                  <a:srgbClr val="55C2D2"/>
                </a:solidFill>
                <a:latin typeface="+mj-lt"/>
              </a:rPr>
              <a:t>PwCF</a:t>
            </a:r>
            <a:r>
              <a:rPr lang="en-GB" sz="900" dirty="0">
                <a:solidFill>
                  <a:srgbClr val="55C2D2"/>
                </a:solidFill>
                <a:latin typeface="+mj-lt"/>
              </a:rPr>
              <a:t> in hospital. </a:t>
            </a:r>
          </a:p>
        </p:txBody>
      </p:sp>
      <p:pic>
        <p:nvPicPr>
          <p:cNvPr id="2" name="Immagine 1">
            <a:extLst>
              <a:ext uri="{FF2B5EF4-FFF2-40B4-BE49-F238E27FC236}">
                <a16:creationId xmlns:a16="http://schemas.microsoft.com/office/drawing/2014/main" id="{1E984B23-10D6-D749-AB7D-FF68966178F1}"/>
              </a:ext>
            </a:extLst>
          </p:cNvPr>
          <p:cNvPicPr>
            <a:picLocks noChangeAspect="1"/>
          </p:cNvPicPr>
          <p:nvPr/>
        </p:nvPicPr>
        <p:blipFill>
          <a:blip r:embed="rId4"/>
          <a:stretch>
            <a:fillRect/>
          </a:stretch>
        </p:blipFill>
        <p:spPr>
          <a:xfrm>
            <a:off x="1485154" y="897452"/>
            <a:ext cx="6529760" cy="5178667"/>
          </a:xfrm>
          <a:prstGeom prst="rect">
            <a:avLst/>
          </a:prstGeom>
        </p:spPr>
      </p:pic>
      <p:sp>
        <p:nvSpPr>
          <p:cNvPr id="4" name="Text Placeholder 8">
            <a:extLst>
              <a:ext uri="{FF2B5EF4-FFF2-40B4-BE49-F238E27FC236}">
                <a16:creationId xmlns:a16="http://schemas.microsoft.com/office/drawing/2014/main" id="{720F03F4-4440-7554-F756-9E0C8D9171B0}"/>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82530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681E-54C2-61F4-5F8C-FBC1FF229BA8}"/>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B8F79DC1-3FD0-A69C-538B-6E93BD503F2D}"/>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7CDF79EC-F481-BA80-F238-ABB2D9F1DB7B}"/>
                </a:ext>
              </a:extLst>
            </p:cNvPr>
            <p:cNvSpPr txBox="1"/>
            <p:nvPr/>
          </p:nvSpPr>
          <p:spPr>
            <a:xfrm>
              <a:off x="1571625" y="250347"/>
              <a:ext cx="7381544"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Bronchodilators (both short and long acting) are used as widespread supporting treatment in many countries in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6B7A8F4F-67CD-C90E-61B2-6FD0789A8C71}"/>
                </a:ext>
              </a:extLst>
            </p:cNvPr>
            <p:cNvSpPr txBox="1"/>
            <p:nvPr/>
          </p:nvSpPr>
          <p:spPr>
            <a:xfrm>
              <a:off x="1571625" y="61387"/>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8.4</a:t>
              </a:r>
            </a:p>
          </p:txBody>
        </p:sp>
        <p:sp>
          <p:nvSpPr>
            <p:cNvPr id="3" name="TextBox 2">
              <a:extLst>
                <a:ext uri="{FF2B5EF4-FFF2-40B4-BE49-F238E27FC236}">
                  <a16:creationId xmlns:a16="http://schemas.microsoft.com/office/drawing/2014/main" id="{3C00D90D-D145-A912-E8E7-EA7DC06163B9}"/>
                </a:ext>
              </a:extLst>
            </p:cNvPr>
            <p:cNvSpPr txBox="1"/>
            <p:nvPr/>
          </p:nvSpPr>
          <p:spPr>
            <a:xfrm>
              <a:off x="882593" y="500291"/>
              <a:ext cx="8070576"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bronchodilators (short- or long-acting) in children and adolescents (&lt;18 years of age) and adults seen by a clinician in 2024 who have never had a transplant, by country. The graph on the left presents the data for children and that on the right presents the data for adults. </a:t>
              </a:r>
            </a:p>
          </p:txBody>
        </p:sp>
        <p:pic>
          <p:nvPicPr>
            <p:cNvPr id="5" name="Picture 4" descr="A blue hexagon with white and black triangles&#10;&#10;Description automatically generated">
              <a:extLst>
                <a:ext uri="{FF2B5EF4-FFF2-40B4-BE49-F238E27FC236}">
                  <a16:creationId xmlns:a16="http://schemas.microsoft.com/office/drawing/2014/main" id="{6B364D96-A9D8-C4A5-E845-C8E21E9B9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8" name="TextBox 7">
            <a:extLst>
              <a:ext uri="{FF2B5EF4-FFF2-40B4-BE49-F238E27FC236}">
                <a16:creationId xmlns:a16="http://schemas.microsoft.com/office/drawing/2014/main" id="{6BDDF892-6A26-CFC7-FAE6-66E9A7D329B8}"/>
              </a:ext>
            </a:extLst>
          </p:cNvPr>
          <p:cNvSpPr txBox="1"/>
          <p:nvPr/>
        </p:nvSpPr>
        <p:spPr>
          <a:xfrm>
            <a:off x="0" y="6011488"/>
            <a:ext cx="9144000" cy="646331"/>
          </a:xfrm>
          <a:prstGeom prst="rect">
            <a:avLst/>
          </a:prstGeom>
          <a:noFill/>
        </p:spPr>
        <p:txBody>
          <a:bodyPr wrap="square">
            <a:spAutoFit/>
          </a:bodyPr>
          <a:lstStyle/>
          <a:p>
            <a:pPr marL="201216" indent="-201216" algn="just"/>
            <a:r>
              <a:rPr lang="en-GB" sz="800" dirty="0">
                <a:solidFill>
                  <a:srgbClr val="55C2D2"/>
                </a:solidFill>
                <a:latin typeface="+mj-lt"/>
              </a:rPr>
              <a:t>Note: </a:t>
            </a:r>
            <a:r>
              <a:rPr lang="en-GB" sz="900" dirty="0">
                <a:solidFill>
                  <a:srgbClr val="55C2D2"/>
                </a:solidFill>
                <a:effectLst/>
                <a:latin typeface="+mj-lt"/>
                <a:ea typeface="Calibri" panose="020F0502020204030204" pitchFamily="34" charset="0"/>
                <a:cs typeface="Arial" panose="020B0604020202020204" pitchFamily="34" charset="0"/>
              </a:rPr>
              <a:t>Belarus and Georgia have &lt;5 adults seen in 2024 and are excluded from the graph for adults. Inhaled bronchodilators were reimbursed in most countries except in Bulgaria, Georgia, the Republic of Moldova (reimbursed for </a:t>
            </a:r>
            <a:r>
              <a:rPr lang="en-GB" sz="900" dirty="0" err="1">
                <a:solidFill>
                  <a:srgbClr val="55C2D2"/>
                </a:solidFill>
                <a:effectLst/>
                <a:latin typeface="+mj-lt"/>
                <a:ea typeface="Calibri" panose="020F0502020204030204" pitchFamily="34" charset="0"/>
                <a:cs typeface="Arial" panose="020B0604020202020204" pitchFamily="34" charset="0"/>
              </a:rPr>
              <a:t>PwCF</a:t>
            </a:r>
            <a:r>
              <a:rPr lang="en-GB" sz="900" dirty="0">
                <a:solidFill>
                  <a:srgbClr val="55C2D2"/>
                </a:solidFill>
                <a:effectLst/>
                <a:latin typeface="+mj-lt"/>
                <a:ea typeface="Calibri" panose="020F0502020204030204" pitchFamily="34" charset="0"/>
                <a:cs typeface="Arial" panose="020B0604020202020204" pitchFamily="34" charset="0"/>
              </a:rPr>
              <a:t> also diagnosed with asthma), Poland and Serbia. In Kazakhstan its availability depends on the regional budget. In Estonia long- and short-acting bronchodilators were reimbursed for </a:t>
            </a:r>
            <a:r>
              <a:rPr lang="en-GB" sz="900" dirty="0" err="1">
                <a:solidFill>
                  <a:srgbClr val="55C2D2"/>
                </a:solidFill>
                <a:effectLst/>
                <a:latin typeface="+mj-lt"/>
                <a:ea typeface="Calibri" panose="020F0502020204030204" pitchFamily="34" charset="0"/>
                <a:cs typeface="Arial" panose="020B0604020202020204" pitchFamily="34" charset="0"/>
              </a:rPr>
              <a:t>PwCF</a:t>
            </a:r>
            <a:r>
              <a:rPr lang="en-GB" sz="900" dirty="0">
                <a:solidFill>
                  <a:srgbClr val="55C2D2"/>
                </a:solidFill>
                <a:effectLst/>
                <a:latin typeface="+mj-lt"/>
                <a:ea typeface="Calibri" panose="020F0502020204030204" pitchFamily="34" charset="0"/>
                <a:cs typeface="Arial" panose="020B0604020202020204" pitchFamily="34" charset="0"/>
              </a:rPr>
              <a:t> also diagnosed with asthma. In Kosovo in 2024 there was no system for the reimbursement of medication and </a:t>
            </a:r>
            <a:r>
              <a:rPr lang="en-GB" sz="900" dirty="0" err="1">
                <a:solidFill>
                  <a:srgbClr val="55C2D2"/>
                </a:solidFill>
                <a:effectLst/>
                <a:latin typeface="+mj-lt"/>
                <a:ea typeface="Calibri" panose="020F0502020204030204" pitchFamily="34" charset="0"/>
                <a:cs typeface="Arial" panose="020B0604020202020204" pitchFamily="34" charset="0"/>
              </a:rPr>
              <a:t>PwCF</a:t>
            </a:r>
            <a:r>
              <a:rPr lang="en-GB" sz="900" dirty="0">
                <a:solidFill>
                  <a:srgbClr val="55C2D2"/>
                </a:solidFill>
                <a:effectLst/>
                <a:latin typeface="+mj-lt"/>
                <a:ea typeface="Calibri" panose="020F0502020204030204" pitchFamily="34" charset="0"/>
                <a:cs typeface="Arial" panose="020B0604020202020204" pitchFamily="34" charset="0"/>
              </a:rPr>
              <a:t> must cover the cost of the therapy themselves.</a:t>
            </a:r>
            <a:r>
              <a:rPr lang="es-ES" sz="900" dirty="0">
                <a:solidFill>
                  <a:srgbClr val="55C2D2"/>
                </a:solidFill>
                <a:effectLst/>
                <a:latin typeface="+mj-lt"/>
              </a:rPr>
              <a:t> </a:t>
            </a:r>
            <a:endParaRPr lang="en-GB" sz="900" dirty="0">
              <a:solidFill>
                <a:srgbClr val="55C2D2"/>
              </a:solidFill>
              <a:latin typeface="+mj-lt"/>
            </a:endParaRPr>
          </a:p>
        </p:txBody>
      </p:sp>
      <p:pic>
        <p:nvPicPr>
          <p:cNvPr id="4" name="Immagine 1">
            <a:extLst>
              <a:ext uri="{FF2B5EF4-FFF2-40B4-BE49-F238E27FC236}">
                <a16:creationId xmlns:a16="http://schemas.microsoft.com/office/drawing/2014/main" id="{E7F4E068-DA7D-1FEC-5BD6-5D165700269F}"/>
              </a:ext>
            </a:extLst>
          </p:cNvPr>
          <p:cNvPicPr>
            <a:picLocks noChangeAspect="1"/>
          </p:cNvPicPr>
          <p:nvPr/>
        </p:nvPicPr>
        <p:blipFill>
          <a:blip r:embed="rId4"/>
          <a:stretch>
            <a:fillRect/>
          </a:stretch>
        </p:blipFill>
        <p:spPr>
          <a:xfrm>
            <a:off x="1274445" y="900401"/>
            <a:ext cx="6595110" cy="5165725"/>
          </a:xfrm>
          <a:prstGeom prst="rect">
            <a:avLst/>
          </a:prstGeom>
        </p:spPr>
      </p:pic>
      <p:sp>
        <p:nvSpPr>
          <p:cNvPr id="2" name="Text Placeholder 8">
            <a:extLst>
              <a:ext uri="{FF2B5EF4-FFF2-40B4-BE49-F238E27FC236}">
                <a16:creationId xmlns:a16="http://schemas.microsoft.com/office/drawing/2014/main" id="{13493059-3F07-CFD6-053D-E2935D4E51CA}"/>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47772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ED386-0065-92E9-5A0F-318F49CD42F6}"/>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7041F1A3-77F0-AC18-C873-9CAF64A505EB}"/>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1AFD2014-0CD7-75D9-0680-4D0E1D86AC27}"/>
                </a:ext>
              </a:extLst>
            </p:cNvPr>
            <p:cNvSpPr txBox="1"/>
            <p:nvPr/>
          </p:nvSpPr>
          <p:spPr>
            <a:xfrm>
              <a:off x="1571625" y="164746"/>
              <a:ext cx="7381544" cy="261610"/>
            </a:xfrm>
            <a:prstGeom prst="rect">
              <a:avLst/>
            </a:prstGeom>
            <a:noFill/>
          </p:spPr>
          <p:txBody>
            <a:bodyPr wrap="square">
              <a:spAutoFit/>
            </a:bodyPr>
            <a:lstStyle/>
            <a:p>
              <a:pPr algn="just"/>
              <a:r>
                <a:rPr lang="en-GB" sz="1100" dirty="0">
                  <a:solidFill>
                    <a:srgbClr val="55C2D2"/>
                  </a:solidFill>
                  <a:effectLst/>
                  <a:ea typeface="Calibri" panose="020F0502020204030204" pitchFamily="34" charset="0"/>
                  <a:cs typeface="Arial" panose="020B0604020202020204" pitchFamily="34" charset="0"/>
                </a:rPr>
                <a:t>Azithromycin is used as an antibiotic and anti-inflammatory mediator throughout Europe, mostly by adults with CF</a:t>
              </a:r>
              <a:r>
                <a:rPr lang="en-GB" sz="1100" dirty="0">
                  <a:solidFill>
                    <a:srgbClr val="55C2D2"/>
                  </a:solidFill>
                  <a:ea typeface="Calibri Light" panose="020F0302020204030204" pitchFamily="34" charset="0"/>
                  <a:cs typeface="Calibri Light" panose="020F0302020204030204" pitchFamily="34" charset="0"/>
                </a:rPr>
                <a:t>.</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4E1403C9-E999-196B-7748-82649E3D6033}"/>
                </a:ext>
              </a:extLst>
            </p:cNvPr>
            <p:cNvSpPr txBox="1"/>
            <p:nvPr/>
          </p:nvSpPr>
          <p:spPr>
            <a:xfrm>
              <a:off x="1571625" y="17331"/>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8.5</a:t>
              </a:r>
            </a:p>
          </p:txBody>
        </p:sp>
        <p:sp>
          <p:nvSpPr>
            <p:cNvPr id="3" name="TextBox 2">
              <a:extLst>
                <a:ext uri="{FF2B5EF4-FFF2-40B4-BE49-F238E27FC236}">
                  <a16:creationId xmlns:a16="http://schemas.microsoft.com/office/drawing/2014/main" id="{635BD141-1736-4FF8-64BE-5F4ED4320269}"/>
                </a:ext>
              </a:extLst>
            </p:cNvPr>
            <p:cNvSpPr txBox="1"/>
            <p:nvPr/>
          </p:nvSpPr>
          <p:spPr>
            <a:xfrm>
              <a:off x="882593" y="373716"/>
              <a:ext cx="8070576" cy="400110"/>
            </a:xfrm>
            <a:prstGeom prst="rect">
              <a:avLst/>
            </a:prstGeom>
            <a:noFill/>
          </p:spPr>
          <p:txBody>
            <a:bodyPr wrap="square">
              <a:spAutoFit/>
            </a:bodyPr>
            <a:lstStyle/>
            <a:p>
              <a:pPr marL="674370" algn="just">
                <a:spcBef>
                  <a:spcPts val="450"/>
                </a:spcBef>
                <a:spcAft>
                  <a:spcPts val="450"/>
                </a:spcAft>
              </a:pPr>
              <a:r>
                <a:rPr lang="en-GB" sz="1000" dirty="0">
                  <a:solidFill>
                    <a:srgbClr val="404040"/>
                  </a:solidFill>
                  <a:effectLst/>
                  <a:latin typeface="+mj-lt"/>
                  <a:ea typeface="Calibri" panose="020F0502020204030204" pitchFamily="34" charset="0"/>
                  <a:cs typeface="Arial" panose="020B0604020202020204" pitchFamily="34" charset="0"/>
                </a:rPr>
                <a:t>Use of macrolides in children &amp; adolescents (&lt;18 years of age) and adults seen by a clinician in 2024 who have never had a transplant, by country. The graph on the left presents the data for children and that on the right presents the data for adults</a:t>
              </a:r>
              <a:r>
                <a:rPr lang="en-GB" sz="1000" kern="100" dirty="0">
                  <a:solidFill>
                    <a:srgbClr val="404040"/>
                  </a:solidFill>
                  <a:latin typeface="+mj-lt"/>
                  <a:ea typeface="Calibri" panose="020F0502020204030204" pitchFamily="34" charset="0"/>
                  <a:cs typeface="Calibri Light" panose="020F0302020204030204" pitchFamily="34" charset="0"/>
                </a:rPr>
                <a:t>. </a:t>
              </a:r>
            </a:p>
          </p:txBody>
        </p:sp>
        <p:pic>
          <p:nvPicPr>
            <p:cNvPr id="5" name="Picture 4" descr="A blue hexagon with white and black triangles&#10;&#10;Description automatically generated">
              <a:extLst>
                <a:ext uri="{FF2B5EF4-FFF2-40B4-BE49-F238E27FC236}">
                  <a16:creationId xmlns:a16="http://schemas.microsoft.com/office/drawing/2014/main" id="{6CAC3727-11DD-EA35-656D-E31D3994A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8" name="TextBox 7">
            <a:extLst>
              <a:ext uri="{FF2B5EF4-FFF2-40B4-BE49-F238E27FC236}">
                <a16:creationId xmlns:a16="http://schemas.microsoft.com/office/drawing/2014/main" id="{CA8130E7-F4FA-A3E2-26D3-CF0F6F7DE3F2}"/>
              </a:ext>
            </a:extLst>
          </p:cNvPr>
          <p:cNvSpPr txBox="1"/>
          <p:nvPr/>
        </p:nvSpPr>
        <p:spPr>
          <a:xfrm>
            <a:off x="0" y="6140574"/>
            <a:ext cx="9144000" cy="507831"/>
          </a:xfrm>
          <a:prstGeom prst="rect">
            <a:avLst/>
          </a:prstGeom>
          <a:noFill/>
        </p:spPr>
        <p:txBody>
          <a:bodyPr wrap="square">
            <a:spAutoFit/>
          </a:bodyPr>
          <a:lstStyle/>
          <a:p>
            <a:pPr marL="201216" indent="-201216" algn="just"/>
            <a:r>
              <a:rPr lang="en-GB" sz="800" dirty="0">
                <a:solidFill>
                  <a:srgbClr val="55C2D2"/>
                </a:solidFill>
                <a:latin typeface="+mj-lt"/>
              </a:rPr>
              <a:t>Note: </a:t>
            </a:r>
            <a:r>
              <a:rPr lang="en-GB" sz="900" dirty="0">
                <a:solidFill>
                  <a:srgbClr val="55C2D2"/>
                </a:solidFill>
                <a:effectLst/>
                <a:latin typeface="+mj-lt"/>
                <a:ea typeface="Calibri" panose="020F0502020204030204" pitchFamily="34" charset="0"/>
                <a:cs typeface="Arial" panose="020B0604020202020204" pitchFamily="34" charset="0"/>
              </a:rPr>
              <a:t>Belarus and Georgia have &lt;5 adults seen in 2024 and are excluded from the graph for adults. Oral macrolides were reimbursed in most countries except in Bulgaria, Georgia, Kazakhstan, BA-</a:t>
            </a:r>
            <a:r>
              <a:rPr lang="en-GB" sz="900" dirty="0" err="1">
                <a:solidFill>
                  <a:srgbClr val="55C2D2"/>
                </a:solidFill>
                <a:effectLst/>
                <a:latin typeface="+mj-lt"/>
                <a:ea typeface="Calibri" panose="020F0502020204030204" pitchFamily="34" charset="0"/>
                <a:cs typeface="Arial" panose="020B0604020202020204" pitchFamily="34" charset="0"/>
              </a:rPr>
              <a:t>Republika</a:t>
            </a:r>
            <a:r>
              <a:rPr lang="en-GB" sz="900" dirty="0">
                <a:solidFill>
                  <a:srgbClr val="55C2D2"/>
                </a:solidFill>
                <a:effectLst/>
                <a:latin typeface="+mj-lt"/>
                <a:ea typeface="Calibri" panose="020F0502020204030204" pitchFamily="34" charset="0"/>
                <a:cs typeface="Arial" panose="020B0604020202020204" pitchFamily="34" charset="0"/>
              </a:rPr>
              <a:t> Srpska and Serbia. In Armenia, they were reimbursed for some outpatients. In Kosovo in 2024 there was no system for the reimbursement of medication </a:t>
            </a:r>
            <a:r>
              <a:rPr lang="en-GB" sz="900" dirty="0" err="1">
                <a:solidFill>
                  <a:srgbClr val="55C2D2"/>
                </a:solidFill>
                <a:effectLst/>
                <a:latin typeface="+mj-lt"/>
                <a:ea typeface="Calibri" panose="020F0502020204030204" pitchFamily="34" charset="0"/>
                <a:cs typeface="Arial" panose="020B0604020202020204" pitchFamily="34" charset="0"/>
              </a:rPr>
              <a:t>PwCF</a:t>
            </a:r>
            <a:r>
              <a:rPr lang="en-GB" sz="900" dirty="0">
                <a:solidFill>
                  <a:srgbClr val="55C2D2"/>
                </a:solidFill>
                <a:effectLst/>
                <a:latin typeface="+mj-lt"/>
                <a:ea typeface="Calibri" panose="020F0502020204030204" pitchFamily="34" charset="0"/>
                <a:cs typeface="Arial" panose="020B0604020202020204" pitchFamily="34" charset="0"/>
              </a:rPr>
              <a:t> cover the cost of the therapy themselves. </a:t>
            </a:r>
            <a:endParaRPr lang="en-GB" sz="900" dirty="0">
              <a:solidFill>
                <a:srgbClr val="55C2D2"/>
              </a:solidFill>
              <a:latin typeface="+mj-lt"/>
            </a:endParaRPr>
          </a:p>
        </p:txBody>
      </p:sp>
      <p:pic>
        <p:nvPicPr>
          <p:cNvPr id="2" name="Immagine 1">
            <a:extLst>
              <a:ext uri="{FF2B5EF4-FFF2-40B4-BE49-F238E27FC236}">
                <a16:creationId xmlns:a16="http://schemas.microsoft.com/office/drawing/2014/main" id="{F7F6760F-A6FB-58CE-4D61-650EC2B1A699}"/>
              </a:ext>
            </a:extLst>
          </p:cNvPr>
          <p:cNvPicPr>
            <a:picLocks noChangeAspect="1"/>
          </p:cNvPicPr>
          <p:nvPr/>
        </p:nvPicPr>
        <p:blipFill>
          <a:blip r:embed="rId4"/>
          <a:stretch>
            <a:fillRect/>
          </a:stretch>
        </p:blipFill>
        <p:spPr>
          <a:xfrm>
            <a:off x="1184365" y="800072"/>
            <a:ext cx="6884435" cy="5392343"/>
          </a:xfrm>
          <a:prstGeom prst="rect">
            <a:avLst/>
          </a:prstGeom>
        </p:spPr>
      </p:pic>
      <p:sp>
        <p:nvSpPr>
          <p:cNvPr id="4" name="Text Placeholder 8">
            <a:extLst>
              <a:ext uri="{FF2B5EF4-FFF2-40B4-BE49-F238E27FC236}">
                <a16:creationId xmlns:a16="http://schemas.microsoft.com/office/drawing/2014/main" id="{9F803BD1-F294-A02B-65C2-B61D710422C9}"/>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35126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84198-FC39-051E-E1EA-F9EF9063B579}"/>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9A957978-CC7A-AA00-BD1E-633217F36144}"/>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1B44619D-28C5-64BB-133D-7B5E8876D6CE}"/>
                </a:ext>
              </a:extLst>
            </p:cNvPr>
            <p:cNvSpPr txBox="1"/>
            <p:nvPr/>
          </p:nvSpPr>
          <p:spPr>
            <a:xfrm>
              <a:off x="1571625" y="164746"/>
              <a:ext cx="7381544" cy="261610"/>
            </a:xfrm>
            <a:prstGeom prst="rect">
              <a:avLst/>
            </a:prstGeom>
            <a:noFill/>
          </p:spPr>
          <p:txBody>
            <a:bodyPr wrap="square">
              <a:spAutoFit/>
            </a:bodyPr>
            <a:lstStyle/>
            <a:p>
              <a:pPr>
                <a:spcBef>
                  <a:spcPts val="200"/>
                </a:spcBef>
              </a:pPr>
              <a:r>
                <a:rPr lang="en-GB" sz="1100" kern="100" dirty="0">
                  <a:solidFill>
                    <a:srgbClr val="55C2D2"/>
                  </a:solidFill>
                  <a:effectLst/>
                  <a:ea typeface="DengXian Light" panose="02010600030101010101" pitchFamily="2" charset="-122"/>
                  <a:cs typeface="Times New Roman" panose="02020603050405020304" pitchFamily="18" charset="0"/>
                </a:rPr>
                <a:t>Pulmonary inflammation, </a:t>
              </a:r>
              <a:r>
                <a:rPr lang="en-GB" sz="1100" kern="100" dirty="0">
                  <a:solidFill>
                    <a:srgbClr val="55C2D2"/>
                  </a:solidFill>
                  <a:effectLst/>
                  <a:ea typeface="DengXian Light" panose="02010600030101010101" pitchFamily="2" charset="-122"/>
                  <a:cs typeface="Calibri Light" panose="020F0302020204030204" pitchFamily="34" charset="0"/>
                </a:rPr>
                <a:t>including obstructive symptoms, </a:t>
              </a:r>
              <a:r>
                <a:rPr lang="en-GB" sz="1100" kern="100" dirty="0">
                  <a:solidFill>
                    <a:srgbClr val="55C2D2"/>
                  </a:solidFill>
                  <a:effectLst/>
                  <a:ea typeface="DengXian Light" panose="02010600030101010101" pitchFamily="2" charset="-122"/>
                  <a:cs typeface="Times New Roman" panose="02020603050405020304" pitchFamily="18" charset="0"/>
                </a:rPr>
                <a:t>is often treated with corticosteroids.</a:t>
              </a:r>
              <a:endParaRPr lang="es-ES" sz="1100" kern="100" dirty="0">
                <a:solidFill>
                  <a:srgbClr val="55C2D2"/>
                </a:solidFill>
                <a:effectLst/>
                <a:ea typeface="DengXian Light"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D97CC357-F7DE-D08D-54B2-108A50DD2F11}"/>
                </a:ext>
              </a:extLst>
            </p:cNvPr>
            <p:cNvSpPr txBox="1"/>
            <p:nvPr/>
          </p:nvSpPr>
          <p:spPr>
            <a:xfrm>
              <a:off x="1571625" y="17331"/>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8.6</a:t>
              </a:r>
            </a:p>
          </p:txBody>
        </p:sp>
        <p:sp>
          <p:nvSpPr>
            <p:cNvPr id="3" name="TextBox 2">
              <a:extLst>
                <a:ext uri="{FF2B5EF4-FFF2-40B4-BE49-F238E27FC236}">
                  <a16:creationId xmlns:a16="http://schemas.microsoft.com/office/drawing/2014/main" id="{71B29955-91F6-B202-64BF-4D60E65FED5D}"/>
                </a:ext>
              </a:extLst>
            </p:cNvPr>
            <p:cNvSpPr txBox="1"/>
            <p:nvPr/>
          </p:nvSpPr>
          <p:spPr>
            <a:xfrm>
              <a:off x="882593" y="373716"/>
              <a:ext cx="8070576" cy="400110"/>
            </a:xfrm>
            <a:prstGeom prst="rect">
              <a:avLst/>
            </a:prstGeom>
            <a:noFill/>
          </p:spPr>
          <p:txBody>
            <a:bodyPr wrap="square">
              <a:spAutoFit/>
            </a:bodyPr>
            <a:lstStyle/>
            <a:p>
              <a:pPr marL="674370" algn="just">
                <a:spcBef>
                  <a:spcPts val="450"/>
                </a:spcBef>
                <a:spcAft>
                  <a:spcPts val="450"/>
                </a:spcAft>
              </a:pPr>
              <a:r>
                <a:rPr lang="en-GB" sz="1000" dirty="0">
                  <a:solidFill>
                    <a:srgbClr val="404040"/>
                  </a:solidFill>
                  <a:effectLst/>
                  <a:latin typeface="+mj-lt"/>
                  <a:ea typeface="Calibri" panose="020F0502020204030204" pitchFamily="34" charset="0"/>
                  <a:cs typeface="Arial" panose="020B0604020202020204" pitchFamily="34" charset="0"/>
                </a:rPr>
                <a:t>Use of inhaled steroids in children and adolescents (&lt;18 years of age) and adults seen by a clinician in 2024 who have never had a transplant, by country. The graph on the left presents the data for children and that on the right presents the data for adults.</a:t>
              </a:r>
              <a:endParaRPr lang="en-GB" sz="1000" kern="100" dirty="0">
                <a:solidFill>
                  <a:srgbClr val="404040"/>
                </a:solidFill>
                <a:latin typeface="+mj-lt"/>
                <a:ea typeface="Calibri" panose="020F05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F219E2F2-AADC-D1E8-ACB0-4FFE45492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8" name="TextBox 7">
            <a:extLst>
              <a:ext uri="{FF2B5EF4-FFF2-40B4-BE49-F238E27FC236}">
                <a16:creationId xmlns:a16="http://schemas.microsoft.com/office/drawing/2014/main" id="{496E83C4-A40F-3397-4ACA-FF4A17B97CEB}"/>
              </a:ext>
            </a:extLst>
          </p:cNvPr>
          <p:cNvSpPr txBox="1"/>
          <p:nvPr/>
        </p:nvSpPr>
        <p:spPr>
          <a:xfrm>
            <a:off x="0" y="5984412"/>
            <a:ext cx="9144000" cy="646331"/>
          </a:xfrm>
          <a:prstGeom prst="rect">
            <a:avLst/>
          </a:prstGeom>
          <a:noFill/>
        </p:spPr>
        <p:txBody>
          <a:bodyPr wrap="square">
            <a:spAutoFit/>
          </a:bodyPr>
          <a:lstStyle/>
          <a:p>
            <a:pPr marL="201216" indent="-201216" algn="just"/>
            <a:r>
              <a:rPr lang="en-GB" sz="900" dirty="0">
                <a:solidFill>
                  <a:srgbClr val="55C2D2"/>
                </a:solidFill>
                <a:latin typeface="+mj-lt"/>
              </a:rPr>
              <a:t>Note: </a:t>
            </a:r>
            <a:r>
              <a:rPr lang="en-GB" sz="900" dirty="0">
                <a:solidFill>
                  <a:srgbClr val="55C2D2"/>
                </a:solidFill>
                <a:effectLst/>
                <a:latin typeface="+mj-lt"/>
                <a:ea typeface="Calibri" panose="020F0502020204030204" pitchFamily="34" charset="0"/>
                <a:cs typeface="Arial" panose="020B0604020202020204" pitchFamily="34" charset="0"/>
              </a:rPr>
              <a:t>Belarus and Georgia have &lt;5 adults seen in 2024 and are excluded from the graph for adults.</a:t>
            </a:r>
          </a:p>
          <a:p>
            <a:pPr marL="201216" indent="-201216" algn="just"/>
            <a:r>
              <a:rPr lang="en-GB" sz="900" dirty="0">
                <a:solidFill>
                  <a:srgbClr val="55C2D2"/>
                </a:solidFill>
                <a:latin typeface="+mj-lt"/>
                <a:cs typeface="Arial" panose="020B0604020202020204" pitchFamily="34" charset="0"/>
              </a:rPr>
              <a:t>Note: Inhaled steroids were reimbursed in most countries except Armenia, Georgia, Kazakhstan, Lithuania, Poland, Serbia. In Bulgaria, they were reimbursed for </a:t>
            </a:r>
            <a:r>
              <a:rPr lang="en-GB" sz="900" dirty="0" err="1">
                <a:solidFill>
                  <a:srgbClr val="55C2D2"/>
                </a:solidFill>
                <a:latin typeface="+mj-lt"/>
                <a:cs typeface="Arial" panose="020B0604020202020204" pitchFamily="34" charset="0"/>
              </a:rPr>
              <a:t>PwCF</a:t>
            </a:r>
            <a:r>
              <a:rPr lang="en-GB" sz="900" dirty="0">
                <a:solidFill>
                  <a:srgbClr val="55C2D2"/>
                </a:solidFill>
                <a:latin typeface="+mj-lt"/>
                <a:cs typeface="Arial" panose="020B0604020202020204" pitchFamily="34" charset="0"/>
              </a:rPr>
              <a:t> who were also diagnosed with asthma or chronic obstructive pulmonary disease (COPD). In Estonia, Romania and the Republic of Moldova inhaled steroids were reimbursed for </a:t>
            </a:r>
            <a:r>
              <a:rPr lang="en-GB" sz="900" dirty="0" err="1">
                <a:solidFill>
                  <a:srgbClr val="55C2D2"/>
                </a:solidFill>
                <a:latin typeface="+mj-lt"/>
                <a:cs typeface="Arial" panose="020B0604020202020204" pitchFamily="34" charset="0"/>
              </a:rPr>
              <a:t>PwCF</a:t>
            </a:r>
            <a:r>
              <a:rPr lang="en-GB" sz="900" dirty="0">
                <a:solidFill>
                  <a:srgbClr val="55C2D2"/>
                </a:solidFill>
                <a:latin typeface="+mj-lt"/>
                <a:cs typeface="Arial" panose="020B0604020202020204" pitchFamily="34" charset="0"/>
              </a:rPr>
              <a:t> who were also diagnosed with asthma. In Kosovo in 2024 there was no system for the reimbursement of medication and </a:t>
            </a:r>
            <a:r>
              <a:rPr lang="en-GB" sz="900" dirty="0" err="1">
                <a:solidFill>
                  <a:srgbClr val="55C2D2"/>
                </a:solidFill>
                <a:latin typeface="+mj-lt"/>
                <a:cs typeface="Arial" panose="020B0604020202020204" pitchFamily="34" charset="0"/>
              </a:rPr>
              <a:t>PwCF</a:t>
            </a:r>
            <a:r>
              <a:rPr lang="en-GB" sz="900" dirty="0">
                <a:solidFill>
                  <a:srgbClr val="55C2D2"/>
                </a:solidFill>
                <a:latin typeface="+mj-lt"/>
                <a:cs typeface="Arial" panose="020B0604020202020204" pitchFamily="34" charset="0"/>
              </a:rPr>
              <a:t> cover the cost of the therapy themselves. </a:t>
            </a:r>
            <a:endParaRPr lang="en-GB" sz="900" dirty="0">
              <a:solidFill>
                <a:srgbClr val="55C2D2"/>
              </a:solidFill>
              <a:latin typeface="+mj-lt"/>
            </a:endParaRPr>
          </a:p>
        </p:txBody>
      </p:sp>
      <p:pic>
        <p:nvPicPr>
          <p:cNvPr id="4" name="Immagine 1">
            <a:extLst>
              <a:ext uri="{FF2B5EF4-FFF2-40B4-BE49-F238E27FC236}">
                <a16:creationId xmlns:a16="http://schemas.microsoft.com/office/drawing/2014/main" id="{32DFC8A0-C375-8174-C0BC-AAF6CC14E919}"/>
              </a:ext>
            </a:extLst>
          </p:cNvPr>
          <p:cNvPicPr>
            <a:picLocks noChangeAspect="1"/>
          </p:cNvPicPr>
          <p:nvPr/>
        </p:nvPicPr>
        <p:blipFill>
          <a:blip r:embed="rId4"/>
          <a:stretch>
            <a:fillRect/>
          </a:stretch>
        </p:blipFill>
        <p:spPr>
          <a:xfrm>
            <a:off x="1274444" y="767225"/>
            <a:ext cx="6746149" cy="5284029"/>
          </a:xfrm>
          <a:prstGeom prst="rect">
            <a:avLst/>
          </a:prstGeom>
        </p:spPr>
      </p:pic>
      <p:sp>
        <p:nvSpPr>
          <p:cNvPr id="2" name="Text Placeholder 8">
            <a:extLst>
              <a:ext uri="{FF2B5EF4-FFF2-40B4-BE49-F238E27FC236}">
                <a16:creationId xmlns:a16="http://schemas.microsoft.com/office/drawing/2014/main" id="{B1CC18B2-7E4E-0A2D-D390-75E3B34FA47E}"/>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84704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3DB57-5882-742B-030F-FA345453F2FB}"/>
            </a:ext>
          </a:extLst>
        </p:cNvPr>
        <p:cNvGrpSpPr/>
        <p:nvPr/>
      </p:nvGrpSpPr>
      <p:grpSpPr>
        <a:xfrm>
          <a:off x="0" y="0"/>
          <a:ext cx="0" cy="0"/>
          <a:chOff x="0" y="0"/>
          <a:chExt cx="0" cy="0"/>
        </a:xfrm>
      </p:grpSpPr>
      <p:pic>
        <p:nvPicPr>
          <p:cNvPr id="3" name="Picture 2" descr="A blue hexagon with white and black triangles&#10;&#10;Description automatically generated">
            <a:extLst>
              <a:ext uri="{FF2B5EF4-FFF2-40B4-BE49-F238E27FC236}">
                <a16:creationId xmlns:a16="http://schemas.microsoft.com/office/drawing/2014/main" id="{3074054B-0569-8E4D-7417-F91D7B3A0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Box 1">
            <a:extLst>
              <a:ext uri="{FF2B5EF4-FFF2-40B4-BE49-F238E27FC236}">
                <a16:creationId xmlns:a16="http://schemas.microsoft.com/office/drawing/2014/main" id="{7FF0B8FB-0803-DE11-42DD-5DB2228AD7D2}"/>
              </a:ext>
            </a:extLst>
          </p:cNvPr>
          <p:cNvSpPr txBox="1"/>
          <p:nvPr/>
        </p:nvSpPr>
        <p:spPr>
          <a:xfrm>
            <a:off x="1573200" y="276144"/>
            <a:ext cx="6635083"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number of countries and people with CF in the ECFSPR has risen continuously over the years.</a:t>
            </a:r>
            <a:endParaRPr lang="en-GB" sz="1100" dirty="0">
              <a:ea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9E99BCA8-D84B-CDB0-340C-4D44FC82CD63}"/>
              </a:ext>
            </a:extLst>
          </p:cNvPr>
          <p:cNvSpPr txBox="1"/>
          <p:nvPr/>
        </p:nvSpPr>
        <p:spPr>
          <a:xfrm>
            <a:off x="1573200" y="900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1.3</a:t>
            </a:r>
          </a:p>
        </p:txBody>
      </p:sp>
      <p:sp>
        <p:nvSpPr>
          <p:cNvPr id="11" name="TextBox 10">
            <a:extLst>
              <a:ext uri="{FF2B5EF4-FFF2-40B4-BE49-F238E27FC236}">
                <a16:creationId xmlns:a16="http://schemas.microsoft.com/office/drawing/2014/main" id="{DFDD943B-326F-6FEF-C6DF-00794B97A11F}"/>
              </a:ext>
            </a:extLst>
          </p:cNvPr>
          <p:cNvSpPr txBox="1"/>
          <p:nvPr/>
        </p:nvSpPr>
        <p:spPr>
          <a:xfrm>
            <a:off x="911386" y="560215"/>
            <a:ext cx="564242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registered people with CF and number of countries from 2008 to 2024.</a:t>
            </a:r>
          </a:p>
        </p:txBody>
      </p:sp>
      <p:pic>
        <p:nvPicPr>
          <p:cNvPr id="5" name="Immagine 20">
            <a:extLst>
              <a:ext uri="{FF2B5EF4-FFF2-40B4-BE49-F238E27FC236}">
                <a16:creationId xmlns:a16="http://schemas.microsoft.com/office/drawing/2014/main" id="{9E22B794-4926-DA00-F68C-52B1B9BB24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284" y="1128747"/>
            <a:ext cx="7649432" cy="4605975"/>
          </a:xfrm>
          <a:prstGeom prst="rect">
            <a:avLst/>
          </a:prstGeom>
          <a:noFill/>
        </p:spPr>
      </p:pic>
      <p:sp>
        <p:nvSpPr>
          <p:cNvPr id="6" name="TextBox 7">
            <a:extLst>
              <a:ext uri="{FF2B5EF4-FFF2-40B4-BE49-F238E27FC236}">
                <a16:creationId xmlns:a16="http://schemas.microsoft.com/office/drawing/2014/main" id="{9146C905-67F0-B0A2-9494-488002657B2C}"/>
              </a:ext>
            </a:extLst>
          </p:cNvPr>
          <p:cNvSpPr txBox="1">
            <a:spLocks/>
          </p:cNvSpPr>
          <p:nvPr/>
        </p:nvSpPr>
        <p:spPr>
          <a:xfrm>
            <a:off x="1374104" y="5909564"/>
            <a:ext cx="6834179" cy="369332"/>
          </a:xfrm>
          <a:prstGeom prst="rect">
            <a:avLst/>
          </a:prstGeom>
          <a:noFill/>
        </p:spPr>
        <p:txBody>
          <a:bodyPr wrap="square">
            <a:spAutoFit/>
          </a:bodyPr>
          <a:lstStyle/>
          <a:p>
            <a:pPr algn="just">
              <a:spcAft>
                <a:spcPts val="450"/>
              </a:spcAft>
            </a:pPr>
            <a:r>
              <a:rPr lang="en-GB" sz="900" dirty="0">
                <a:latin typeface="+mj-lt"/>
              </a:rPr>
              <a:t>Figure 1.3 presents data over time using cross sectional data per year of people with a confirmed CF diagnosis. All people with CF alive and seen, deceased, or not seen but known to be alive during the year of follow-up were included. </a:t>
            </a:r>
          </a:p>
        </p:txBody>
      </p:sp>
      <p:sp>
        <p:nvSpPr>
          <p:cNvPr id="7" name="Text Placeholder 8">
            <a:extLst>
              <a:ext uri="{FF2B5EF4-FFF2-40B4-BE49-F238E27FC236}">
                <a16:creationId xmlns:a16="http://schemas.microsoft.com/office/drawing/2014/main" id="{4648404C-1F2E-BD90-F707-5B91291A022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85144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E770F-93F7-5E1E-012D-694C1844FCE2}"/>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3DFA3880-E20F-60DB-97C0-83F00CF880B5}"/>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C1B1E68A-AA90-0953-90EF-861714B70A3B}"/>
                </a:ext>
              </a:extLst>
            </p:cNvPr>
            <p:cNvSpPr txBox="1"/>
            <p:nvPr/>
          </p:nvSpPr>
          <p:spPr>
            <a:xfrm>
              <a:off x="1571625" y="164746"/>
              <a:ext cx="7381544" cy="261610"/>
            </a:xfrm>
            <a:prstGeom prst="rect">
              <a:avLst/>
            </a:prstGeom>
            <a:noFill/>
          </p:spPr>
          <p:txBody>
            <a:bodyPr wrap="square">
              <a:spAutoFit/>
            </a:bodyPr>
            <a:lstStyle/>
            <a:p>
              <a:pPr>
                <a:spcBef>
                  <a:spcPts val="200"/>
                </a:spcBef>
              </a:pPr>
              <a:r>
                <a:rPr lang="en-GB" sz="1100" dirty="0">
                  <a:solidFill>
                    <a:srgbClr val="55C2D2"/>
                  </a:solidFill>
                  <a:effectLst/>
                  <a:ea typeface="Calibri" panose="020F0502020204030204" pitchFamily="34" charset="0"/>
                  <a:cs typeface="Arial" panose="020B0604020202020204" pitchFamily="34" charset="0"/>
                </a:rPr>
                <a:t>Oral steroids are prescribed less often than inhaled steroids</a:t>
              </a:r>
              <a:r>
                <a:rPr lang="en-GB" sz="1100" kern="100" dirty="0">
                  <a:solidFill>
                    <a:srgbClr val="55C2D2"/>
                  </a:solidFill>
                  <a:effectLst/>
                  <a:ea typeface="DengXian Light" panose="02010600030101010101" pitchFamily="2" charset="-122"/>
                  <a:cs typeface="Times New Roman" panose="02020603050405020304" pitchFamily="18" charset="0"/>
                </a:rPr>
                <a:t>.</a:t>
              </a:r>
              <a:endParaRPr lang="es-ES" sz="1100" kern="100" dirty="0">
                <a:solidFill>
                  <a:srgbClr val="55C2D2"/>
                </a:solidFill>
                <a:effectLst/>
                <a:ea typeface="DengXian Light"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E579BD23-9F60-E045-DB46-5485FAB95166}"/>
                </a:ext>
              </a:extLst>
            </p:cNvPr>
            <p:cNvSpPr txBox="1"/>
            <p:nvPr/>
          </p:nvSpPr>
          <p:spPr>
            <a:xfrm>
              <a:off x="1571625" y="17331"/>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8.7</a:t>
              </a:r>
            </a:p>
          </p:txBody>
        </p:sp>
        <p:sp>
          <p:nvSpPr>
            <p:cNvPr id="3" name="TextBox 2">
              <a:extLst>
                <a:ext uri="{FF2B5EF4-FFF2-40B4-BE49-F238E27FC236}">
                  <a16:creationId xmlns:a16="http://schemas.microsoft.com/office/drawing/2014/main" id="{44D5FAE0-772E-4491-12A8-20969C4ADA0D}"/>
                </a:ext>
              </a:extLst>
            </p:cNvPr>
            <p:cNvSpPr txBox="1"/>
            <p:nvPr/>
          </p:nvSpPr>
          <p:spPr>
            <a:xfrm>
              <a:off x="882593" y="373716"/>
              <a:ext cx="8070576" cy="400110"/>
            </a:xfrm>
            <a:prstGeom prst="rect">
              <a:avLst/>
            </a:prstGeom>
            <a:noFill/>
          </p:spPr>
          <p:txBody>
            <a:bodyPr wrap="square">
              <a:spAutoFit/>
            </a:bodyPr>
            <a:lstStyle/>
            <a:p>
              <a:pPr marL="674370" algn="just">
                <a:spcBef>
                  <a:spcPts val="450"/>
                </a:spcBef>
                <a:spcAft>
                  <a:spcPts val="450"/>
                </a:spcAft>
              </a:pPr>
              <a:r>
                <a:rPr lang="en-GB" sz="1000" dirty="0">
                  <a:solidFill>
                    <a:srgbClr val="404040"/>
                  </a:solidFill>
                  <a:effectLst/>
                  <a:latin typeface="+mj-lt"/>
                  <a:ea typeface="Calibri" panose="020F0502020204030204" pitchFamily="34" charset="0"/>
                  <a:cs typeface="Arial" panose="020B0604020202020204" pitchFamily="34" charset="0"/>
                </a:rPr>
                <a:t>Use of oral steroids in children and adolescents (&lt;18 years of age) and adults seen by a clinician in 2024 who have never had a transplant, by country. The graph on the left presents the data for children and that on the right presents the data for adults.</a:t>
              </a:r>
              <a:endParaRPr lang="en-GB" sz="1000" kern="100" dirty="0">
                <a:solidFill>
                  <a:srgbClr val="404040"/>
                </a:solidFill>
                <a:latin typeface="+mj-lt"/>
                <a:ea typeface="Calibri" panose="020F05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258EFFA6-BA85-FF2F-45A2-9A2AAF887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8" name="TextBox 7">
            <a:extLst>
              <a:ext uri="{FF2B5EF4-FFF2-40B4-BE49-F238E27FC236}">
                <a16:creationId xmlns:a16="http://schemas.microsoft.com/office/drawing/2014/main" id="{E5E1C983-3DB4-6AD1-4FE4-48BD37A1201C}"/>
              </a:ext>
            </a:extLst>
          </p:cNvPr>
          <p:cNvSpPr txBox="1"/>
          <p:nvPr/>
        </p:nvSpPr>
        <p:spPr>
          <a:xfrm>
            <a:off x="373712" y="6037141"/>
            <a:ext cx="8579457" cy="507831"/>
          </a:xfrm>
          <a:prstGeom prst="rect">
            <a:avLst/>
          </a:prstGeom>
          <a:noFill/>
        </p:spPr>
        <p:txBody>
          <a:bodyPr wrap="square">
            <a:spAutoFit/>
          </a:bodyPr>
          <a:lstStyle/>
          <a:p>
            <a:pPr marL="201216" indent="-201216" algn="just"/>
            <a:r>
              <a:rPr lang="en-GB" sz="900" dirty="0">
                <a:solidFill>
                  <a:srgbClr val="55C2D2"/>
                </a:solidFill>
                <a:latin typeface="+mj-lt"/>
              </a:rPr>
              <a:t>Note: </a:t>
            </a:r>
            <a:r>
              <a:rPr lang="en-GB" sz="900" dirty="0">
                <a:solidFill>
                  <a:srgbClr val="55C2D2"/>
                </a:solidFill>
                <a:effectLst/>
                <a:latin typeface="+mj-lt"/>
                <a:ea typeface="Calibri" panose="020F0502020204030204" pitchFamily="34" charset="0"/>
                <a:cs typeface="Arial" panose="020B0604020202020204" pitchFamily="34" charset="0"/>
              </a:rPr>
              <a:t>Information was missing for more than 10% of adults in Cyprus. Belarus and Georgia have &lt;5 adults seen in 2024 and are excluded from the graph for adults.</a:t>
            </a:r>
          </a:p>
          <a:p>
            <a:pPr marL="201216" indent="-201216" algn="just"/>
            <a:r>
              <a:rPr lang="en-GB" sz="900" dirty="0">
                <a:solidFill>
                  <a:srgbClr val="55C2D2"/>
                </a:solidFill>
                <a:latin typeface="+mj-lt"/>
                <a:cs typeface="Arial" panose="020B0604020202020204" pitchFamily="34" charset="0"/>
              </a:rPr>
              <a:t>Note: Oral steroids were reimbursed in most countries except in Armenia, Bulgaria, Georgia, Kazakhstan, Lithuania, the Republic of Moldova, BA-</a:t>
            </a:r>
            <a:r>
              <a:rPr lang="en-GB" sz="900" dirty="0" err="1">
                <a:solidFill>
                  <a:srgbClr val="55C2D2"/>
                </a:solidFill>
                <a:latin typeface="+mj-lt"/>
                <a:cs typeface="Arial" panose="020B0604020202020204" pitchFamily="34" charset="0"/>
              </a:rPr>
              <a:t>Republika</a:t>
            </a:r>
            <a:r>
              <a:rPr lang="en-GB" sz="900" dirty="0">
                <a:solidFill>
                  <a:srgbClr val="55C2D2"/>
                </a:solidFill>
                <a:latin typeface="+mj-lt"/>
                <a:cs typeface="Arial" panose="020B0604020202020204" pitchFamily="34" charset="0"/>
              </a:rPr>
              <a:t> Srpska and Serbia. In Kosovo in 2024 there was no system for the reimbursement of medication and </a:t>
            </a:r>
            <a:r>
              <a:rPr lang="en-GB" sz="900" dirty="0" err="1">
                <a:solidFill>
                  <a:srgbClr val="55C2D2"/>
                </a:solidFill>
                <a:latin typeface="+mj-lt"/>
                <a:cs typeface="Arial" panose="020B0604020202020204" pitchFamily="34" charset="0"/>
              </a:rPr>
              <a:t>PwCF</a:t>
            </a:r>
            <a:r>
              <a:rPr lang="en-GB" sz="900" dirty="0">
                <a:solidFill>
                  <a:srgbClr val="55C2D2"/>
                </a:solidFill>
                <a:latin typeface="+mj-lt"/>
                <a:cs typeface="Arial" panose="020B0604020202020204" pitchFamily="34" charset="0"/>
              </a:rPr>
              <a:t> cover the cost of the therapy themselves. </a:t>
            </a:r>
            <a:endParaRPr lang="en-GB" sz="900" dirty="0">
              <a:solidFill>
                <a:srgbClr val="55C2D2"/>
              </a:solidFill>
              <a:latin typeface="+mj-lt"/>
            </a:endParaRPr>
          </a:p>
        </p:txBody>
      </p:sp>
      <p:pic>
        <p:nvPicPr>
          <p:cNvPr id="2" name="Immagine 1">
            <a:extLst>
              <a:ext uri="{FF2B5EF4-FFF2-40B4-BE49-F238E27FC236}">
                <a16:creationId xmlns:a16="http://schemas.microsoft.com/office/drawing/2014/main" id="{C9D6A7FC-DA05-D6CE-1F3A-BC34A2458BAC}"/>
              </a:ext>
            </a:extLst>
          </p:cNvPr>
          <p:cNvPicPr>
            <a:picLocks noChangeAspect="1"/>
          </p:cNvPicPr>
          <p:nvPr/>
        </p:nvPicPr>
        <p:blipFill>
          <a:blip r:embed="rId4"/>
          <a:stretch>
            <a:fillRect/>
          </a:stretch>
        </p:blipFill>
        <p:spPr>
          <a:xfrm>
            <a:off x="1274445" y="740049"/>
            <a:ext cx="6780984" cy="5307396"/>
          </a:xfrm>
          <a:prstGeom prst="rect">
            <a:avLst/>
          </a:prstGeom>
        </p:spPr>
      </p:pic>
      <p:sp>
        <p:nvSpPr>
          <p:cNvPr id="4" name="Text Placeholder 8">
            <a:extLst>
              <a:ext uri="{FF2B5EF4-FFF2-40B4-BE49-F238E27FC236}">
                <a16:creationId xmlns:a16="http://schemas.microsoft.com/office/drawing/2014/main" id="{E0BF33DC-DF15-3DD8-350A-67343CB08D9D}"/>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0449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237F-53F8-14FD-C334-26E1195D2487}"/>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33F3261F-70B3-B27A-CB54-02475361B83D}"/>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527D1CF9-BB0A-A485-E081-665E8EFB4FB4}"/>
                </a:ext>
              </a:extLst>
            </p:cNvPr>
            <p:cNvSpPr txBox="1"/>
            <p:nvPr/>
          </p:nvSpPr>
          <p:spPr>
            <a:xfrm>
              <a:off x="1571625" y="164746"/>
              <a:ext cx="7381544" cy="261610"/>
            </a:xfrm>
            <a:prstGeom prst="rect">
              <a:avLst/>
            </a:prstGeom>
            <a:noFill/>
          </p:spPr>
          <p:txBody>
            <a:bodyPr wrap="square">
              <a:spAutoFit/>
            </a:bodyPr>
            <a:lstStyle/>
            <a:p>
              <a:pPr>
                <a:spcBef>
                  <a:spcPts val="200"/>
                </a:spcBef>
              </a:pPr>
              <a:r>
                <a:rPr lang="en-GB" sz="1100" dirty="0">
                  <a:solidFill>
                    <a:srgbClr val="55C2D2"/>
                  </a:solidFill>
                  <a:effectLst/>
                  <a:ea typeface="Calibri" panose="020F0502020204030204" pitchFamily="34" charset="0"/>
                  <a:cs typeface="Arial" panose="020B0604020202020204" pitchFamily="34" charset="0"/>
                </a:rPr>
                <a:t>Ursodeoxycholic acid is often prescribed to treat cholestasis and liver disease in people with CF</a:t>
              </a:r>
              <a:r>
                <a:rPr lang="en-GB" sz="1100" kern="100" dirty="0">
                  <a:solidFill>
                    <a:srgbClr val="55C2D2"/>
                  </a:solidFill>
                  <a:effectLst/>
                  <a:ea typeface="DengXian Light" panose="02010600030101010101" pitchFamily="2" charset="-122"/>
                  <a:cs typeface="Times New Roman" panose="02020603050405020304" pitchFamily="18" charset="0"/>
                </a:rPr>
                <a:t>.</a:t>
              </a:r>
              <a:endParaRPr lang="es-ES" sz="1100" kern="100" dirty="0">
                <a:solidFill>
                  <a:srgbClr val="55C2D2"/>
                </a:solidFill>
                <a:effectLst/>
                <a:ea typeface="DengXian Light"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E02EF951-616D-3598-AEDA-4775805A13CE}"/>
                </a:ext>
              </a:extLst>
            </p:cNvPr>
            <p:cNvSpPr txBox="1"/>
            <p:nvPr/>
          </p:nvSpPr>
          <p:spPr>
            <a:xfrm>
              <a:off x="1571625" y="17331"/>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8.8</a:t>
              </a:r>
            </a:p>
          </p:txBody>
        </p:sp>
        <p:sp>
          <p:nvSpPr>
            <p:cNvPr id="3" name="TextBox 2">
              <a:extLst>
                <a:ext uri="{FF2B5EF4-FFF2-40B4-BE49-F238E27FC236}">
                  <a16:creationId xmlns:a16="http://schemas.microsoft.com/office/drawing/2014/main" id="{10FF866D-D791-0784-83EE-6A18EBC92785}"/>
                </a:ext>
              </a:extLst>
            </p:cNvPr>
            <p:cNvSpPr txBox="1"/>
            <p:nvPr/>
          </p:nvSpPr>
          <p:spPr>
            <a:xfrm>
              <a:off x="882593" y="373716"/>
              <a:ext cx="8070576" cy="400110"/>
            </a:xfrm>
            <a:prstGeom prst="rect">
              <a:avLst/>
            </a:prstGeom>
            <a:noFill/>
          </p:spPr>
          <p:txBody>
            <a:bodyPr wrap="square">
              <a:spAutoFit/>
            </a:bodyPr>
            <a:lstStyle/>
            <a:p>
              <a:pPr marL="674370" algn="just">
                <a:spcBef>
                  <a:spcPts val="450"/>
                </a:spcBef>
                <a:spcAft>
                  <a:spcPts val="450"/>
                </a:spcAft>
              </a:pPr>
              <a:r>
                <a:rPr lang="en-GB" sz="1000" dirty="0">
                  <a:solidFill>
                    <a:srgbClr val="404040"/>
                  </a:solidFill>
                  <a:effectLst/>
                  <a:latin typeface="+mj-lt"/>
                  <a:ea typeface="Calibri" panose="020F0502020204030204" pitchFamily="34" charset="0"/>
                  <a:cs typeface="Arial" panose="020B0604020202020204" pitchFamily="34" charset="0"/>
                </a:rPr>
                <a:t>Use of ursodeoxycholic acid in children and adolescents (&lt;18 years of age) and adults seen by a clinician in 2024 who have never had a transplant, by country. The graph on the left presents the data for children and that on the right presents the data for adults.</a:t>
              </a:r>
              <a:endParaRPr lang="en-GB" sz="1000" kern="100" dirty="0">
                <a:solidFill>
                  <a:srgbClr val="404040"/>
                </a:solidFill>
                <a:latin typeface="+mj-lt"/>
                <a:ea typeface="Calibri" panose="020F05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DA2827ED-C3C3-23D7-39D3-54DB90490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8" name="TextBox 7">
            <a:extLst>
              <a:ext uri="{FF2B5EF4-FFF2-40B4-BE49-F238E27FC236}">
                <a16:creationId xmlns:a16="http://schemas.microsoft.com/office/drawing/2014/main" id="{B41E80BE-1EC5-9710-42B6-7801753847DA}"/>
              </a:ext>
            </a:extLst>
          </p:cNvPr>
          <p:cNvSpPr txBox="1"/>
          <p:nvPr/>
        </p:nvSpPr>
        <p:spPr>
          <a:xfrm>
            <a:off x="373712" y="5975733"/>
            <a:ext cx="8579457" cy="646331"/>
          </a:xfrm>
          <a:prstGeom prst="rect">
            <a:avLst/>
          </a:prstGeom>
          <a:noFill/>
        </p:spPr>
        <p:txBody>
          <a:bodyPr wrap="square">
            <a:spAutoFit/>
          </a:bodyPr>
          <a:lstStyle/>
          <a:p>
            <a:pPr marL="201216" indent="-201216" algn="just"/>
            <a:r>
              <a:rPr lang="en-GB" sz="900" dirty="0">
                <a:solidFill>
                  <a:srgbClr val="55C2D2"/>
                </a:solidFill>
                <a:latin typeface="+mj-lt"/>
              </a:rPr>
              <a:t>Note: Belarus and Georgia have &lt;5 adults seen in 2024 and are excluded from the graph for adults</a:t>
            </a:r>
            <a:r>
              <a:rPr lang="en-GB" sz="900" dirty="0">
                <a:solidFill>
                  <a:srgbClr val="55C2D2"/>
                </a:solidFill>
                <a:effectLst/>
                <a:latin typeface="+mj-lt"/>
                <a:ea typeface="Calibri" panose="020F0502020204030204" pitchFamily="34" charset="0"/>
                <a:cs typeface="Arial" panose="020B0604020202020204" pitchFamily="34" charset="0"/>
              </a:rPr>
              <a:t>.</a:t>
            </a:r>
          </a:p>
          <a:p>
            <a:pPr marL="201216" indent="-201216" algn="just"/>
            <a:r>
              <a:rPr lang="en-GB" sz="900" dirty="0">
                <a:solidFill>
                  <a:srgbClr val="55C2D2"/>
                </a:solidFill>
                <a:latin typeface="+mj-lt"/>
                <a:cs typeface="Arial" panose="020B0604020202020204" pitchFamily="34" charset="0"/>
              </a:rPr>
              <a:t>Note: Oral ursodeoxycholic acid was reimbursed in most countries in Europe, except in Armenia, Bulgaria, Georgia, Lithuania and Serbia. In the Republic of Moldova it was reimbursed at 100% for children and at 70% for adults. In Kazakhstan, availability depends on the regional budget. In Kosovo in 2024 there was no system for the reimbursement of medication </a:t>
            </a:r>
            <a:r>
              <a:rPr lang="en-GB" sz="900" dirty="0" err="1">
                <a:solidFill>
                  <a:srgbClr val="55C2D2"/>
                </a:solidFill>
                <a:latin typeface="+mj-lt"/>
                <a:cs typeface="Arial" panose="020B0604020202020204" pitchFamily="34" charset="0"/>
              </a:rPr>
              <a:t>PwCF</a:t>
            </a:r>
            <a:r>
              <a:rPr lang="en-GB" sz="900" dirty="0">
                <a:solidFill>
                  <a:srgbClr val="55C2D2"/>
                </a:solidFill>
                <a:latin typeface="+mj-lt"/>
                <a:cs typeface="Arial" panose="020B0604020202020204" pitchFamily="34" charset="0"/>
              </a:rPr>
              <a:t> cover the cost of the therapy themselves. </a:t>
            </a:r>
            <a:endParaRPr lang="en-GB" sz="900" dirty="0">
              <a:solidFill>
                <a:srgbClr val="55C2D2"/>
              </a:solidFill>
              <a:latin typeface="+mj-lt"/>
            </a:endParaRPr>
          </a:p>
        </p:txBody>
      </p:sp>
      <p:pic>
        <p:nvPicPr>
          <p:cNvPr id="4" name="Immagine 1">
            <a:extLst>
              <a:ext uri="{FF2B5EF4-FFF2-40B4-BE49-F238E27FC236}">
                <a16:creationId xmlns:a16="http://schemas.microsoft.com/office/drawing/2014/main" id="{F8D9B235-1EC7-7459-D66F-AA0EB61B6A35}"/>
              </a:ext>
            </a:extLst>
          </p:cNvPr>
          <p:cNvPicPr>
            <a:picLocks noChangeAspect="1"/>
          </p:cNvPicPr>
          <p:nvPr/>
        </p:nvPicPr>
        <p:blipFill>
          <a:blip r:embed="rId4"/>
          <a:stretch>
            <a:fillRect/>
          </a:stretch>
        </p:blipFill>
        <p:spPr>
          <a:xfrm>
            <a:off x="1313083" y="806715"/>
            <a:ext cx="6700713" cy="5244569"/>
          </a:xfrm>
          <a:prstGeom prst="rect">
            <a:avLst/>
          </a:prstGeom>
        </p:spPr>
      </p:pic>
      <p:sp>
        <p:nvSpPr>
          <p:cNvPr id="2" name="Text Placeholder 8">
            <a:extLst>
              <a:ext uri="{FF2B5EF4-FFF2-40B4-BE49-F238E27FC236}">
                <a16:creationId xmlns:a16="http://schemas.microsoft.com/office/drawing/2014/main" id="{919224F1-AD83-738A-7158-62CB0BE3350C}"/>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925412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F8C43-CCC4-FF71-54B0-F842AD6D5219}"/>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6D87F306-A2CE-372E-E5A9-2244D61473EA}"/>
              </a:ext>
            </a:extLst>
          </p:cNvPr>
          <p:cNvGrpSpPr/>
          <p:nvPr/>
        </p:nvGrpSpPr>
        <p:grpSpPr>
          <a:xfrm>
            <a:off x="0" y="0"/>
            <a:ext cx="8953169" cy="1571625"/>
            <a:chOff x="0" y="0"/>
            <a:chExt cx="8953169" cy="1571625"/>
          </a:xfrm>
        </p:grpSpPr>
        <p:sp>
          <p:nvSpPr>
            <p:cNvPr id="6" name="TextBox 5">
              <a:extLst>
                <a:ext uri="{FF2B5EF4-FFF2-40B4-BE49-F238E27FC236}">
                  <a16:creationId xmlns:a16="http://schemas.microsoft.com/office/drawing/2014/main" id="{0EF9EB52-0B9B-A3E1-8660-9D434B905569}"/>
                </a:ext>
              </a:extLst>
            </p:cNvPr>
            <p:cNvSpPr txBox="1"/>
            <p:nvPr/>
          </p:nvSpPr>
          <p:spPr>
            <a:xfrm>
              <a:off x="1571625" y="164746"/>
              <a:ext cx="7381544" cy="430887"/>
            </a:xfrm>
            <a:prstGeom prst="rect">
              <a:avLst/>
            </a:prstGeom>
            <a:noFill/>
          </p:spPr>
          <p:txBody>
            <a:bodyPr wrap="square">
              <a:spAutoFit/>
            </a:bodyPr>
            <a:lstStyle/>
            <a:p>
              <a:pPr>
                <a:spcBef>
                  <a:spcPts val="200"/>
                </a:spcBef>
              </a:pPr>
              <a:r>
                <a:rPr lang="en-GB" sz="1100" dirty="0">
                  <a:solidFill>
                    <a:srgbClr val="55C2D2"/>
                  </a:solidFill>
                  <a:effectLst/>
                  <a:ea typeface="Calibri" panose="020F0502020204030204" pitchFamily="34" charset="0"/>
                  <a:cs typeface="Arial" panose="020B0604020202020204" pitchFamily="34" charset="0"/>
                </a:rPr>
                <a:t>Proton Pump Inhibitors are used to treat gastroesophageal reflux and gastritis, both common complications in CF, and to enhance pancreatic enzyme efficacy</a:t>
              </a:r>
              <a:r>
                <a:rPr lang="en-GB" sz="1100" kern="100" dirty="0">
                  <a:solidFill>
                    <a:srgbClr val="55C2D2"/>
                  </a:solidFill>
                  <a:effectLst/>
                  <a:ea typeface="DengXian Light" panose="02010600030101010101" pitchFamily="2" charset="-122"/>
                  <a:cs typeface="Times New Roman" panose="02020603050405020304" pitchFamily="18" charset="0"/>
                </a:rPr>
                <a:t>.</a:t>
              </a:r>
              <a:endParaRPr lang="es-ES" sz="1100" kern="100" dirty="0">
                <a:solidFill>
                  <a:srgbClr val="55C2D2"/>
                </a:solidFill>
                <a:effectLst/>
                <a:ea typeface="DengXian Light"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E77B6688-016A-7F32-C922-ED567A246DD2}"/>
                </a:ext>
              </a:extLst>
            </p:cNvPr>
            <p:cNvSpPr txBox="1"/>
            <p:nvPr/>
          </p:nvSpPr>
          <p:spPr>
            <a:xfrm>
              <a:off x="1571625" y="17331"/>
              <a:ext cx="477694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8.9</a:t>
              </a:r>
            </a:p>
          </p:txBody>
        </p:sp>
        <p:sp>
          <p:nvSpPr>
            <p:cNvPr id="3" name="TextBox 2">
              <a:extLst>
                <a:ext uri="{FF2B5EF4-FFF2-40B4-BE49-F238E27FC236}">
                  <a16:creationId xmlns:a16="http://schemas.microsoft.com/office/drawing/2014/main" id="{81B73148-DCF4-58F9-C267-6A49E1930855}"/>
                </a:ext>
              </a:extLst>
            </p:cNvPr>
            <p:cNvSpPr txBox="1"/>
            <p:nvPr/>
          </p:nvSpPr>
          <p:spPr>
            <a:xfrm>
              <a:off x="882593" y="549954"/>
              <a:ext cx="8070576" cy="400110"/>
            </a:xfrm>
            <a:prstGeom prst="rect">
              <a:avLst/>
            </a:prstGeom>
            <a:noFill/>
          </p:spPr>
          <p:txBody>
            <a:bodyPr wrap="square">
              <a:spAutoFit/>
            </a:bodyPr>
            <a:lstStyle/>
            <a:p>
              <a:pPr marL="674370" algn="just">
                <a:spcBef>
                  <a:spcPts val="450"/>
                </a:spcBef>
                <a:spcAft>
                  <a:spcPts val="450"/>
                </a:spcAft>
              </a:pPr>
              <a:r>
                <a:rPr lang="en-GB" sz="1000" dirty="0">
                  <a:solidFill>
                    <a:srgbClr val="404040"/>
                  </a:solidFill>
                  <a:effectLst/>
                  <a:latin typeface="+mj-lt"/>
                  <a:ea typeface="Calibri" panose="020F0502020204030204" pitchFamily="34" charset="0"/>
                  <a:cs typeface="Arial" panose="020B0604020202020204" pitchFamily="34" charset="0"/>
                </a:rPr>
                <a:t>Use of proton pump inhibitors (PPI) in children and adolescent (&lt;18 years of age) and adults seen by a clinician in 2024 who have never had a transplant, by country. The graph on the left presents the data for children and that on the right presents the data for adults.</a:t>
              </a:r>
            </a:p>
          </p:txBody>
        </p:sp>
        <p:pic>
          <p:nvPicPr>
            <p:cNvPr id="5" name="Picture 4" descr="A blue hexagon with white and black triangles&#10;&#10;Description automatically generated">
              <a:extLst>
                <a:ext uri="{FF2B5EF4-FFF2-40B4-BE49-F238E27FC236}">
                  <a16:creationId xmlns:a16="http://schemas.microsoft.com/office/drawing/2014/main" id="{ABFE55BA-19DD-6279-4B69-CA8403CEB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8" name="TextBox 7">
            <a:extLst>
              <a:ext uri="{FF2B5EF4-FFF2-40B4-BE49-F238E27FC236}">
                <a16:creationId xmlns:a16="http://schemas.microsoft.com/office/drawing/2014/main" id="{105E4C3C-6358-4772-C095-B323A97428F3}"/>
              </a:ext>
            </a:extLst>
          </p:cNvPr>
          <p:cNvSpPr txBox="1"/>
          <p:nvPr/>
        </p:nvSpPr>
        <p:spPr>
          <a:xfrm>
            <a:off x="373712" y="6132274"/>
            <a:ext cx="8579457" cy="507831"/>
          </a:xfrm>
          <a:prstGeom prst="rect">
            <a:avLst/>
          </a:prstGeom>
          <a:noFill/>
        </p:spPr>
        <p:txBody>
          <a:bodyPr wrap="square">
            <a:spAutoFit/>
          </a:bodyPr>
          <a:lstStyle/>
          <a:p>
            <a:pPr marL="201216" indent="-201216" algn="just"/>
            <a:r>
              <a:rPr lang="en-GB" sz="900" dirty="0">
                <a:solidFill>
                  <a:srgbClr val="55C2D2"/>
                </a:solidFill>
                <a:latin typeface="+mj-lt"/>
              </a:rPr>
              <a:t>Note: Information was missing for more than 10% of adults in Republic of Moldova. Belarus and Georgia have &lt;5 adults seen in 2024 and are excluded from the graph for adults. </a:t>
            </a:r>
          </a:p>
          <a:p>
            <a:pPr marL="201216" indent="-201216" algn="just"/>
            <a:r>
              <a:rPr lang="en-GB" sz="900" dirty="0">
                <a:solidFill>
                  <a:srgbClr val="55C2D2"/>
                </a:solidFill>
                <a:latin typeface="+mj-lt"/>
                <a:cs typeface="Arial" panose="020B0604020202020204" pitchFamily="34" charset="0"/>
              </a:rPr>
              <a:t>Note: </a:t>
            </a:r>
            <a:r>
              <a:rPr lang="en-GB" sz="900" dirty="0">
                <a:solidFill>
                  <a:srgbClr val="55C2D2"/>
                </a:solidFill>
                <a:effectLst/>
                <a:latin typeface="+mj-lt"/>
                <a:ea typeface="Calibri" panose="020F0502020204030204" pitchFamily="34" charset="0"/>
                <a:cs typeface="Arial" panose="020B0604020202020204" pitchFamily="34" charset="0"/>
              </a:rPr>
              <a:t>Oral proton pump inhibitors were reimbursed in most countries except in Bulgaria, Georgia, Kazakhstan, Lithuania and Serbia. In Armenia they were reimbursed for some outpatients. In Kosovo in 2024 there was no system for the reimbursement of medication </a:t>
            </a:r>
            <a:r>
              <a:rPr lang="en-GB" sz="900" dirty="0" err="1">
                <a:solidFill>
                  <a:srgbClr val="55C2D2"/>
                </a:solidFill>
                <a:effectLst/>
                <a:latin typeface="+mj-lt"/>
                <a:ea typeface="Calibri" panose="020F0502020204030204" pitchFamily="34" charset="0"/>
                <a:cs typeface="Arial" panose="020B0604020202020204" pitchFamily="34" charset="0"/>
              </a:rPr>
              <a:t>PwCF</a:t>
            </a:r>
            <a:r>
              <a:rPr lang="en-GB" sz="900" dirty="0">
                <a:solidFill>
                  <a:srgbClr val="55C2D2"/>
                </a:solidFill>
                <a:effectLst/>
                <a:latin typeface="+mj-lt"/>
                <a:ea typeface="Calibri" panose="020F0502020204030204" pitchFamily="34" charset="0"/>
                <a:cs typeface="Arial" panose="020B0604020202020204" pitchFamily="34" charset="0"/>
              </a:rPr>
              <a:t> cover the cost of the therapy themselves.</a:t>
            </a:r>
            <a:r>
              <a:rPr lang="es-ES" sz="900" dirty="0">
                <a:solidFill>
                  <a:srgbClr val="55C2D2"/>
                </a:solidFill>
                <a:effectLst/>
                <a:latin typeface="+mj-lt"/>
              </a:rPr>
              <a:t> </a:t>
            </a:r>
            <a:endParaRPr lang="en-GB" sz="900" dirty="0">
              <a:solidFill>
                <a:srgbClr val="55C2D2"/>
              </a:solidFill>
              <a:latin typeface="+mj-lt"/>
            </a:endParaRPr>
          </a:p>
        </p:txBody>
      </p:sp>
      <p:pic>
        <p:nvPicPr>
          <p:cNvPr id="2" name="Immagine 1">
            <a:extLst>
              <a:ext uri="{FF2B5EF4-FFF2-40B4-BE49-F238E27FC236}">
                <a16:creationId xmlns:a16="http://schemas.microsoft.com/office/drawing/2014/main" id="{0463E023-04C4-78A1-2020-392A76FA83ED}"/>
              </a:ext>
            </a:extLst>
          </p:cNvPr>
          <p:cNvPicPr>
            <a:picLocks noChangeAspect="1"/>
          </p:cNvPicPr>
          <p:nvPr/>
        </p:nvPicPr>
        <p:blipFill>
          <a:blip r:embed="rId4"/>
          <a:stretch>
            <a:fillRect/>
          </a:stretch>
        </p:blipFill>
        <p:spPr>
          <a:xfrm>
            <a:off x="1288040" y="897333"/>
            <a:ext cx="6750800" cy="5287672"/>
          </a:xfrm>
          <a:prstGeom prst="rect">
            <a:avLst/>
          </a:prstGeom>
        </p:spPr>
      </p:pic>
      <p:sp>
        <p:nvSpPr>
          <p:cNvPr id="4" name="Text Placeholder 8">
            <a:extLst>
              <a:ext uri="{FF2B5EF4-FFF2-40B4-BE49-F238E27FC236}">
                <a16:creationId xmlns:a16="http://schemas.microsoft.com/office/drawing/2014/main" id="{AC9F11BE-36BF-924A-80CD-75F5EBA91BE6}"/>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3906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A896682-E64D-312B-6EBF-6247998A8BF6}"/>
              </a:ext>
            </a:extLst>
          </p:cNvPr>
          <p:cNvGrpSpPr/>
          <p:nvPr/>
        </p:nvGrpSpPr>
        <p:grpSpPr>
          <a:xfrm>
            <a:off x="0" y="0"/>
            <a:ext cx="8663844" cy="1571625"/>
            <a:chOff x="0" y="0"/>
            <a:chExt cx="8663844"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421078" y="298591"/>
              <a:ext cx="7242766"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increased use of CFTR modulators in children with CF in Europe goes hand in hand with a decrease in the prescription of azithromycin and inhaled antibiotics, while that of inhaled mucolytics remains mostly unchanged.</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21078" y="80020"/>
              <a:ext cx="4755997"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8.10</a:t>
              </a:r>
            </a:p>
          </p:txBody>
        </p:sp>
        <p:sp>
          <p:nvSpPr>
            <p:cNvPr id="3" name="TextBox 2">
              <a:extLst>
                <a:ext uri="{FF2B5EF4-FFF2-40B4-BE49-F238E27FC236}">
                  <a16:creationId xmlns:a16="http://schemas.microsoft.com/office/drawing/2014/main" id="{A865EFFA-0A6A-C5EE-3189-32D41E6E3F44}"/>
                </a:ext>
              </a:extLst>
            </p:cNvPr>
            <p:cNvSpPr txBox="1"/>
            <p:nvPr/>
          </p:nvSpPr>
          <p:spPr>
            <a:xfrm>
              <a:off x="785812" y="785812"/>
              <a:ext cx="564242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Therapy use in children and adolescents (&lt;18 years of age) between 2014 and 2024. </a:t>
              </a:r>
            </a:p>
          </p:txBody>
        </p:sp>
        <p:pic>
          <p:nvPicPr>
            <p:cNvPr id="5" name="Picture 4" descr="A blue hexagon with white and black triangles&#10;&#10;Description automatically generated">
              <a:extLst>
                <a:ext uri="{FF2B5EF4-FFF2-40B4-BE49-F238E27FC236}">
                  <a16:creationId xmlns:a16="http://schemas.microsoft.com/office/drawing/2014/main" id="{C414E5E0-0C0F-7887-BE23-F26939FB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4">
            <a:extLst>
              <a:ext uri="{FF2B5EF4-FFF2-40B4-BE49-F238E27FC236}">
                <a16:creationId xmlns:a16="http://schemas.microsoft.com/office/drawing/2014/main" id="{E0A7F5BD-A0E8-1ECC-46C7-28F45D627F95}"/>
              </a:ext>
            </a:extLst>
          </p:cNvPr>
          <p:cNvPicPr>
            <a:picLocks noChangeAspect="1"/>
          </p:cNvPicPr>
          <p:nvPr/>
        </p:nvPicPr>
        <p:blipFill>
          <a:blip r:embed="rId3"/>
          <a:stretch>
            <a:fillRect/>
          </a:stretch>
        </p:blipFill>
        <p:spPr>
          <a:xfrm>
            <a:off x="981205" y="1110514"/>
            <a:ext cx="7403715" cy="5528915"/>
          </a:xfrm>
          <a:prstGeom prst="rect">
            <a:avLst/>
          </a:prstGeom>
        </p:spPr>
      </p:pic>
      <p:sp>
        <p:nvSpPr>
          <p:cNvPr id="2" name="Text Placeholder 8">
            <a:extLst>
              <a:ext uri="{FF2B5EF4-FFF2-40B4-BE49-F238E27FC236}">
                <a16:creationId xmlns:a16="http://schemas.microsoft.com/office/drawing/2014/main" id="{3B9A2BA5-58CF-E2FE-1509-30EAC752C67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81751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B51856-A3C5-DBCF-75CB-2F3587EE89C2}"/>
              </a:ext>
            </a:extLst>
          </p:cNvPr>
          <p:cNvGrpSpPr/>
          <p:nvPr/>
        </p:nvGrpSpPr>
        <p:grpSpPr>
          <a:xfrm>
            <a:off x="0" y="0"/>
            <a:ext cx="8386365" cy="1571625"/>
            <a:chOff x="0" y="0"/>
            <a:chExt cx="8386365"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398781" y="309223"/>
              <a:ext cx="6987584"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increased use of CFTR modulators in adults with CF in Europe goes hand in hand with a decrease in the prescription of azithromycin and inhaled antibiotics, inhaled antibiotics and inhaled mucolytics.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98781" y="90652"/>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8.11</a:t>
              </a:r>
            </a:p>
          </p:txBody>
        </p:sp>
        <p:sp>
          <p:nvSpPr>
            <p:cNvPr id="3" name="TextBox 2">
              <a:extLst>
                <a:ext uri="{FF2B5EF4-FFF2-40B4-BE49-F238E27FC236}">
                  <a16:creationId xmlns:a16="http://schemas.microsoft.com/office/drawing/2014/main" id="{A865EFFA-0A6A-C5EE-3189-32D41E6E3F44}"/>
                </a:ext>
              </a:extLst>
            </p:cNvPr>
            <p:cNvSpPr txBox="1"/>
            <p:nvPr/>
          </p:nvSpPr>
          <p:spPr>
            <a:xfrm>
              <a:off x="702901" y="826052"/>
              <a:ext cx="564242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Therapy use in adults between 2014 and 2024.</a:t>
              </a:r>
            </a:p>
          </p:txBody>
        </p:sp>
        <p:pic>
          <p:nvPicPr>
            <p:cNvPr id="5" name="Picture 4" descr="A blue hexagon with white and black triangles&#10;&#10;Description automatically generated">
              <a:extLst>
                <a:ext uri="{FF2B5EF4-FFF2-40B4-BE49-F238E27FC236}">
                  <a16:creationId xmlns:a16="http://schemas.microsoft.com/office/drawing/2014/main" id="{F9B85F0E-BBF0-F4C5-DABC-2A3FC7143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5">
            <a:extLst>
              <a:ext uri="{FF2B5EF4-FFF2-40B4-BE49-F238E27FC236}">
                <a16:creationId xmlns:a16="http://schemas.microsoft.com/office/drawing/2014/main" id="{6C286799-74E9-6E4F-C24C-0C2D7D43C59C}"/>
              </a:ext>
            </a:extLst>
          </p:cNvPr>
          <p:cNvPicPr>
            <a:picLocks noChangeAspect="1"/>
          </p:cNvPicPr>
          <p:nvPr/>
        </p:nvPicPr>
        <p:blipFill>
          <a:blip r:embed="rId3"/>
          <a:stretch>
            <a:fillRect/>
          </a:stretch>
        </p:blipFill>
        <p:spPr>
          <a:xfrm>
            <a:off x="1078208" y="1158216"/>
            <a:ext cx="7127750" cy="5345320"/>
          </a:xfrm>
          <a:prstGeom prst="rect">
            <a:avLst/>
          </a:prstGeom>
        </p:spPr>
      </p:pic>
      <p:sp>
        <p:nvSpPr>
          <p:cNvPr id="2" name="Text Placeholder 8">
            <a:extLst>
              <a:ext uri="{FF2B5EF4-FFF2-40B4-BE49-F238E27FC236}">
                <a16:creationId xmlns:a16="http://schemas.microsoft.com/office/drawing/2014/main" id="{F5CF2CBE-B8FE-0077-FFA1-B169690F4F8A}"/>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57656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9</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CFTR MODULATOR THERAPIES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2BD25817-EC2A-AD24-2393-1C1B79A5A0C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89E35FD3-18C0-5B91-E5C3-7455C27C9457}"/>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63B86378-C14B-DBF9-269C-14C29A7AC61B}"/>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3C575C78-3AB9-36D8-FAE9-A57DE1B78557}"/>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65902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9F88F04-7BD9-E05C-90BA-82A6BC0ED7C9}"/>
              </a:ext>
            </a:extLst>
          </p:cNvPr>
          <p:cNvGrpSpPr/>
          <p:nvPr/>
        </p:nvGrpSpPr>
        <p:grpSpPr>
          <a:xfrm>
            <a:off x="0" y="0"/>
            <a:ext cx="8954552" cy="6605820"/>
            <a:chOff x="0" y="0"/>
            <a:chExt cx="8954552" cy="6605820"/>
          </a:xfrm>
        </p:grpSpPr>
        <p:sp>
          <p:nvSpPr>
            <p:cNvPr id="6" name="TextBox 5">
              <a:extLst>
                <a:ext uri="{FF2B5EF4-FFF2-40B4-BE49-F238E27FC236}">
                  <a16:creationId xmlns:a16="http://schemas.microsoft.com/office/drawing/2014/main" id="{1A806116-3061-CA1F-2E89-5033E454FA4A}"/>
                </a:ext>
              </a:extLst>
            </p:cNvPr>
            <p:cNvSpPr txBox="1"/>
            <p:nvPr/>
          </p:nvSpPr>
          <p:spPr>
            <a:xfrm>
              <a:off x="1606842" y="342811"/>
              <a:ext cx="580492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Countries where ivacaftor was licensed and reimbursed in 2024.</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606843" y="12424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9.1</a:t>
              </a:r>
            </a:p>
          </p:txBody>
        </p:sp>
        <p:pic>
          <p:nvPicPr>
            <p:cNvPr id="2" name="Picture 1" descr="A blue hexagon with white and black triangles&#10;&#10;Description automatically generated">
              <a:extLst>
                <a:ext uri="{FF2B5EF4-FFF2-40B4-BE49-F238E27FC236}">
                  <a16:creationId xmlns:a16="http://schemas.microsoft.com/office/drawing/2014/main" id="{4DAA921C-1AE5-9628-C84E-E45C2CC80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Box 10">
              <a:extLst>
                <a:ext uri="{FF2B5EF4-FFF2-40B4-BE49-F238E27FC236}">
                  <a16:creationId xmlns:a16="http://schemas.microsoft.com/office/drawing/2014/main" id="{006B0F34-EB45-F06A-0463-E266BC4977B9}"/>
                </a:ext>
              </a:extLst>
            </p:cNvPr>
            <p:cNvSpPr txBox="1"/>
            <p:nvPr/>
          </p:nvSpPr>
          <p:spPr>
            <a:xfrm>
              <a:off x="189447" y="6097989"/>
              <a:ext cx="8765105" cy="507831"/>
            </a:xfrm>
            <a:prstGeom prst="rect">
              <a:avLst/>
            </a:prstGeom>
            <a:noFill/>
          </p:spPr>
          <p:txBody>
            <a:bodyPr wrap="square">
              <a:spAutoFit/>
            </a:bodyPr>
            <a:lstStyle/>
            <a:p>
              <a:pPr algn="just"/>
              <a:r>
                <a:rPr lang="en-GB" sz="900" dirty="0">
                  <a:solidFill>
                    <a:srgbClr val="55C2D2"/>
                  </a:solidFill>
                  <a:latin typeface="+mj-lt"/>
                </a:rPr>
                <a:t>Note: Norway – ivacaftor was reimbursed for children with CF if weight ≥5kg. United Kingdom – ivacaftor was reimbursed for people with CF with the variant R117H who were ≥6 months old. BA-Bosnia-Herzegovina: shown as "not participating" because the data were missing for 2024. Hungary: the information reported is the same as for 2023 because the data were missing for 2024.  </a:t>
              </a:r>
              <a:endParaRPr lang="en-GB" sz="900" dirty="0">
                <a:solidFill>
                  <a:srgbClr val="55C2D2"/>
                </a:solidFill>
                <a:latin typeface="+mj-lt"/>
                <a:ea typeface="Calibri" panose="020F0502020204030204" pitchFamily="34" charset="0"/>
                <a:cs typeface="Calibri Light" panose="020F0302020204030204" pitchFamily="34" charset="0"/>
              </a:endParaRPr>
            </a:p>
          </p:txBody>
        </p:sp>
      </p:grpSp>
      <p:pic>
        <p:nvPicPr>
          <p:cNvPr id="9" name="Immagine 13">
            <a:extLst>
              <a:ext uri="{FF2B5EF4-FFF2-40B4-BE49-F238E27FC236}">
                <a16:creationId xmlns:a16="http://schemas.microsoft.com/office/drawing/2014/main" id="{DF356DED-2C45-1190-F55F-47CD83CF7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5433" y="621503"/>
            <a:ext cx="6969764" cy="4629061"/>
          </a:xfrm>
          <a:prstGeom prst="rect">
            <a:avLst/>
          </a:prstGeom>
          <a:noFill/>
          <a:ln>
            <a:noFill/>
          </a:ln>
        </p:spPr>
      </p:pic>
      <p:pic>
        <p:nvPicPr>
          <p:cNvPr id="10" name="Immagine 1">
            <a:extLst>
              <a:ext uri="{FF2B5EF4-FFF2-40B4-BE49-F238E27FC236}">
                <a16:creationId xmlns:a16="http://schemas.microsoft.com/office/drawing/2014/main" id="{9FB86E35-0AE7-8BEF-B752-0391A4CDB788}"/>
              </a:ext>
            </a:extLst>
          </p:cNvPr>
          <p:cNvPicPr>
            <a:picLocks noChangeAspect="1"/>
          </p:cNvPicPr>
          <p:nvPr/>
        </p:nvPicPr>
        <p:blipFill>
          <a:blip r:embed="rId4"/>
          <a:stretch>
            <a:fillRect/>
          </a:stretch>
        </p:blipFill>
        <p:spPr>
          <a:xfrm>
            <a:off x="2055635" y="5250564"/>
            <a:ext cx="6309360" cy="804545"/>
          </a:xfrm>
          <a:prstGeom prst="rect">
            <a:avLst/>
          </a:prstGeom>
        </p:spPr>
      </p:pic>
      <p:sp>
        <p:nvSpPr>
          <p:cNvPr id="3" name="Text Placeholder 8">
            <a:extLst>
              <a:ext uri="{FF2B5EF4-FFF2-40B4-BE49-F238E27FC236}">
                <a16:creationId xmlns:a16="http://schemas.microsoft.com/office/drawing/2014/main" id="{8242ED75-5331-F58E-44C9-2776F79F51C7}"/>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27689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1604995" y="340506"/>
            <a:ext cx="580492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Countries where lumacaftor/ivacaftor was licensed and reimbursed in 2024.</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604996" y="121935"/>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9.2</a:t>
            </a:r>
          </a:p>
        </p:txBody>
      </p:sp>
      <p:sp>
        <p:nvSpPr>
          <p:cNvPr id="10" name="TextBox 9">
            <a:extLst>
              <a:ext uri="{FF2B5EF4-FFF2-40B4-BE49-F238E27FC236}">
                <a16:creationId xmlns:a16="http://schemas.microsoft.com/office/drawing/2014/main" id="{984547CF-1343-EA15-B08B-034674B22E30}"/>
              </a:ext>
            </a:extLst>
          </p:cNvPr>
          <p:cNvSpPr txBox="1"/>
          <p:nvPr/>
        </p:nvSpPr>
        <p:spPr>
          <a:xfrm>
            <a:off x="377456" y="5956489"/>
            <a:ext cx="8389088" cy="507831"/>
          </a:xfrm>
          <a:prstGeom prst="rect">
            <a:avLst/>
          </a:prstGeom>
          <a:noFill/>
        </p:spPr>
        <p:txBody>
          <a:bodyPr wrap="square">
            <a:spAutoFit/>
          </a:bodyPr>
          <a:lstStyle/>
          <a:p>
            <a:pPr algn="just"/>
            <a:r>
              <a:rPr lang="en-GB" sz="900" dirty="0">
                <a:solidFill>
                  <a:srgbClr val="55C2D2"/>
                </a:solidFill>
                <a:latin typeface="+mj-lt"/>
              </a:rPr>
              <a:t>Note: France: ≥ 1 year from April 2024. Hungary: ≥ 1 year (F508 homozygous) from July 2023. </a:t>
            </a:r>
          </a:p>
          <a:p>
            <a:pPr algn="just"/>
            <a:r>
              <a:rPr lang="en-GB" sz="900" dirty="0">
                <a:solidFill>
                  <a:srgbClr val="55C2D2"/>
                </a:solidFill>
                <a:latin typeface="+mj-lt"/>
              </a:rPr>
              <a:t>Note: BA-Bosnia-Herzegovina: shown as "not participating" because the data were missing for 2024. Hungary: the information reported is the same as for 2023 because the data were missing for 2024.   </a:t>
            </a:r>
          </a:p>
        </p:txBody>
      </p:sp>
      <p:pic>
        <p:nvPicPr>
          <p:cNvPr id="2" name="Picture 1" descr="A blue hexagon with white and black triangles&#10;&#10;Description automatically generated">
            <a:extLst>
              <a:ext uri="{FF2B5EF4-FFF2-40B4-BE49-F238E27FC236}">
                <a16:creationId xmlns:a16="http://schemas.microsoft.com/office/drawing/2014/main" id="{B505BF7C-D707-FCEB-42E8-606C5D9F6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pic>
        <p:nvPicPr>
          <p:cNvPr id="5" name="Immagine 1">
            <a:extLst>
              <a:ext uri="{FF2B5EF4-FFF2-40B4-BE49-F238E27FC236}">
                <a16:creationId xmlns:a16="http://schemas.microsoft.com/office/drawing/2014/main" id="{1ED459B4-24DF-CC07-DFBD-8A9237C44992}"/>
              </a:ext>
            </a:extLst>
          </p:cNvPr>
          <p:cNvPicPr>
            <a:picLocks noChangeAspect="1"/>
          </p:cNvPicPr>
          <p:nvPr/>
        </p:nvPicPr>
        <p:blipFill>
          <a:blip r:embed="rId3"/>
          <a:stretch>
            <a:fillRect/>
          </a:stretch>
        </p:blipFill>
        <p:spPr>
          <a:xfrm>
            <a:off x="1517953" y="5411288"/>
            <a:ext cx="6595110" cy="274320"/>
          </a:xfrm>
          <a:prstGeom prst="rect">
            <a:avLst/>
          </a:prstGeom>
        </p:spPr>
      </p:pic>
      <p:sp>
        <p:nvSpPr>
          <p:cNvPr id="3" name="Text Placeholder 8">
            <a:extLst>
              <a:ext uri="{FF2B5EF4-FFF2-40B4-BE49-F238E27FC236}">
                <a16:creationId xmlns:a16="http://schemas.microsoft.com/office/drawing/2014/main" id="{E6E454BA-D9BC-8076-58AC-44639EF28D20}"/>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13">
            <a:extLst>
              <a:ext uri="{FF2B5EF4-FFF2-40B4-BE49-F238E27FC236}">
                <a16:creationId xmlns:a16="http://schemas.microsoft.com/office/drawing/2014/main" id="{F6536926-E2DB-7574-39C0-4BAB12E1E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64" y="820687"/>
            <a:ext cx="7631287" cy="5068421"/>
          </a:xfrm>
          <a:prstGeom prst="rect">
            <a:avLst/>
          </a:prstGeom>
        </p:spPr>
      </p:pic>
    </p:spTree>
    <p:extLst>
      <p:ext uri="{BB962C8B-B14F-4D97-AF65-F5344CB8AC3E}">
        <p14:creationId xmlns:p14="http://schemas.microsoft.com/office/powerpoint/2010/main" val="1016828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8E39136A-D8B1-1CAB-C88F-62975D1AED21}"/>
              </a:ext>
            </a:extLst>
          </p:cNvPr>
          <p:cNvGrpSpPr/>
          <p:nvPr/>
        </p:nvGrpSpPr>
        <p:grpSpPr>
          <a:xfrm>
            <a:off x="-14326" y="-26696"/>
            <a:ext cx="7409916" cy="1571625"/>
            <a:chOff x="-14326" y="0"/>
            <a:chExt cx="7409916"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90669" y="368182"/>
              <a:ext cx="580492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Countries where tezacaftor/ivacaftor was licensed and reimbursed in year 2024.</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90670" y="149611"/>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9.3</a:t>
              </a:r>
            </a:p>
          </p:txBody>
        </p:sp>
        <p:pic>
          <p:nvPicPr>
            <p:cNvPr id="5" name="Picture 4" descr="A blue hexagon with white and black triangles&#10;&#10;Description automatically generated">
              <a:extLst>
                <a:ext uri="{FF2B5EF4-FFF2-40B4-BE49-F238E27FC236}">
                  <a16:creationId xmlns:a16="http://schemas.microsoft.com/office/drawing/2014/main" id="{0987CCF9-DE53-F432-CABD-21700FAF2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6" y="0"/>
              <a:ext cx="1571625" cy="1571625"/>
            </a:xfrm>
            <a:prstGeom prst="rect">
              <a:avLst/>
            </a:prstGeom>
          </p:spPr>
        </p:pic>
      </p:grpSp>
      <p:pic>
        <p:nvPicPr>
          <p:cNvPr id="8" name="Immagine 17">
            <a:extLst>
              <a:ext uri="{FF2B5EF4-FFF2-40B4-BE49-F238E27FC236}">
                <a16:creationId xmlns:a16="http://schemas.microsoft.com/office/drawing/2014/main" id="{5F8C2965-F929-CE32-753D-08427C0F95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879" y="909549"/>
            <a:ext cx="7340241" cy="4875119"/>
          </a:xfrm>
          <a:prstGeom prst="rect">
            <a:avLst/>
          </a:prstGeom>
          <a:noFill/>
          <a:ln>
            <a:noFill/>
          </a:ln>
        </p:spPr>
      </p:pic>
      <p:pic>
        <p:nvPicPr>
          <p:cNvPr id="9" name="Immagine 1">
            <a:extLst>
              <a:ext uri="{FF2B5EF4-FFF2-40B4-BE49-F238E27FC236}">
                <a16:creationId xmlns:a16="http://schemas.microsoft.com/office/drawing/2014/main" id="{1F85693E-C485-368D-E0FC-CF729DF82584}"/>
              </a:ext>
            </a:extLst>
          </p:cNvPr>
          <p:cNvPicPr>
            <a:picLocks noChangeAspect="1"/>
          </p:cNvPicPr>
          <p:nvPr/>
        </p:nvPicPr>
        <p:blipFill>
          <a:blip r:embed="rId4"/>
          <a:stretch>
            <a:fillRect/>
          </a:stretch>
        </p:blipFill>
        <p:spPr>
          <a:xfrm>
            <a:off x="1795461" y="5797956"/>
            <a:ext cx="5553075" cy="300990"/>
          </a:xfrm>
          <a:prstGeom prst="rect">
            <a:avLst/>
          </a:prstGeom>
        </p:spPr>
      </p:pic>
      <p:sp>
        <p:nvSpPr>
          <p:cNvPr id="10" name="TextBox 9">
            <a:extLst>
              <a:ext uri="{FF2B5EF4-FFF2-40B4-BE49-F238E27FC236}">
                <a16:creationId xmlns:a16="http://schemas.microsoft.com/office/drawing/2014/main" id="{4AEA64E7-FFD2-19B6-15A1-FCE80F967C5F}"/>
              </a:ext>
            </a:extLst>
          </p:cNvPr>
          <p:cNvSpPr txBox="1"/>
          <p:nvPr/>
        </p:nvSpPr>
        <p:spPr>
          <a:xfrm>
            <a:off x="787179" y="6072704"/>
            <a:ext cx="4895991" cy="230832"/>
          </a:xfrm>
          <a:prstGeom prst="rect">
            <a:avLst/>
          </a:prstGeom>
          <a:noFill/>
        </p:spPr>
        <p:txBody>
          <a:bodyPr wrap="square">
            <a:spAutoFit/>
          </a:bodyPr>
          <a:lstStyle/>
          <a:p>
            <a:pPr algn="just"/>
            <a:r>
              <a:rPr lang="en-GB" sz="900" dirty="0">
                <a:solidFill>
                  <a:srgbClr val="55C2D2"/>
                </a:solidFill>
                <a:latin typeface="+mj-lt"/>
              </a:rPr>
              <a:t>Note: BA-Bosnia-Herzegovina: shown as "not participating" because the data were missing for 2024. </a:t>
            </a:r>
          </a:p>
        </p:txBody>
      </p:sp>
      <p:sp>
        <p:nvSpPr>
          <p:cNvPr id="2" name="Text Placeholder 8">
            <a:extLst>
              <a:ext uri="{FF2B5EF4-FFF2-40B4-BE49-F238E27FC236}">
                <a16:creationId xmlns:a16="http://schemas.microsoft.com/office/drawing/2014/main" id="{A43FA033-F305-4BDF-D36D-F9F2B9466E4A}"/>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30094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4145-7381-7D46-DFD0-7E9BB278028A}"/>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FB8B5558-7BD1-74B3-D6DD-AD52D51BF74D}"/>
              </a:ext>
            </a:extLst>
          </p:cNvPr>
          <p:cNvGrpSpPr/>
          <p:nvPr/>
        </p:nvGrpSpPr>
        <p:grpSpPr>
          <a:xfrm>
            <a:off x="0" y="0"/>
            <a:ext cx="9144000" cy="6581001"/>
            <a:chOff x="0" y="0"/>
            <a:chExt cx="9144000" cy="6581001"/>
          </a:xfrm>
        </p:grpSpPr>
        <p:sp>
          <p:nvSpPr>
            <p:cNvPr id="6" name="TextBox 5">
              <a:extLst>
                <a:ext uri="{FF2B5EF4-FFF2-40B4-BE49-F238E27FC236}">
                  <a16:creationId xmlns:a16="http://schemas.microsoft.com/office/drawing/2014/main" id="{CAC9C232-C4E5-4B99-69F5-E01A6A7A6D7E}"/>
                </a:ext>
              </a:extLst>
            </p:cNvPr>
            <p:cNvSpPr txBox="1"/>
            <p:nvPr/>
          </p:nvSpPr>
          <p:spPr>
            <a:xfrm>
              <a:off x="1584973" y="329462"/>
              <a:ext cx="6297930" cy="261610"/>
            </a:xfrm>
            <a:prstGeom prst="rect">
              <a:avLst/>
            </a:prstGeom>
            <a:noFill/>
          </p:spPr>
          <p:txBody>
            <a:bodyPr wrap="square">
              <a:spAutoFit/>
            </a:bodyPr>
            <a:lstStyle/>
            <a:p>
              <a:pPr algn="just" defTabSz="685800">
                <a:defRPr/>
              </a:pPr>
              <a:r>
                <a:rPr lang="en-GB" sz="1100" dirty="0">
                  <a:solidFill>
                    <a:srgbClr val="55C2D2"/>
                  </a:solidFill>
                  <a:ea typeface="Calibri Light" panose="020F0302020204030204" pitchFamily="34" charset="0"/>
                  <a:cs typeface="Calibri Light" panose="020F0302020204030204" pitchFamily="34" charset="0"/>
                </a:rPr>
                <a:t>Countries where elexacaftor/tezacaftor/ivacaftor is licensed and reimbursed in year 2024.</a:t>
              </a:r>
              <a:endParaRPr lang="en-GB" sz="1100" dirty="0">
                <a:solidFill>
                  <a:prstClr val="black"/>
                </a:solidFill>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BC3AFA30-EF42-8968-BED9-0033C9855E99}"/>
                </a:ext>
              </a:extLst>
            </p:cNvPr>
            <p:cNvSpPr txBox="1"/>
            <p:nvPr/>
          </p:nvSpPr>
          <p:spPr>
            <a:xfrm>
              <a:off x="1584974" y="110891"/>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9.4</a:t>
              </a:r>
            </a:p>
          </p:txBody>
        </p:sp>
        <p:pic>
          <p:nvPicPr>
            <p:cNvPr id="5" name="Picture 4" descr="A blue hexagon with white and black triangles&#10;&#10;Description automatically generated">
              <a:extLst>
                <a:ext uri="{FF2B5EF4-FFF2-40B4-BE49-F238E27FC236}">
                  <a16:creationId xmlns:a16="http://schemas.microsoft.com/office/drawing/2014/main" id="{1B554255-465D-8BC3-5A49-8D592C614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Box 9">
              <a:extLst>
                <a:ext uri="{FF2B5EF4-FFF2-40B4-BE49-F238E27FC236}">
                  <a16:creationId xmlns:a16="http://schemas.microsoft.com/office/drawing/2014/main" id="{903CD43A-6D9F-D203-56A9-BEDF69A5888D}"/>
                </a:ext>
              </a:extLst>
            </p:cNvPr>
            <p:cNvSpPr txBox="1"/>
            <p:nvPr/>
          </p:nvSpPr>
          <p:spPr>
            <a:xfrm>
              <a:off x="0" y="5934670"/>
              <a:ext cx="9144000" cy="646331"/>
            </a:xfrm>
            <a:prstGeom prst="rect">
              <a:avLst/>
            </a:prstGeom>
            <a:noFill/>
          </p:spPr>
          <p:txBody>
            <a:bodyPr wrap="square">
              <a:spAutoFit/>
            </a:bodyPr>
            <a:lstStyle/>
            <a:p>
              <a:pPr algn="just"/>
              <a:r>
                <a:rPr lang="en-GB" sz="900" dirty="0">
                  <a:solidFill>
                    <a:srgbClr val="55C2D2"/>
                  </a:solidFill>
                  <a:latin typeface="+mj-lt"/>
                </a:rPr>
                <a:t>Note: Czech Republic: individual reimbursement system for 2-5 years old. Hungary: ≥ 2 years old with at least one F508 mutation from March 2024. Lithuania: ≥ 2 years old from October 2024. Norway: ≥ 2 years old from July 2024. Romania: ≥ 2 years old from December 2024. Spain: ≥ 2 years old from August 2024. Sweden: ≥ 2 years old from February 2024. France: 2-5 years old from September 2023 (early access program). </a:t>
              </a:r>
            </a:p>
            <a:p>
              <a:pPr algn="just"/>
              <a:r>
                <a:rPr lang="en-GB" sz="900" dirty="0">
                  <a:solidFill>
                    <a:srgbClr val="55C2D2"/>
                  </a:solidFill>
                  <a:latin typeface="+mj-lt"/>
                </a:rPr>
                <a:t>Note: BA-Bosnia-Herzegovina: shown as "not participating" because the data were missing for 2024. </a:t>
              </a:r>
            </a:p>
          </p:txBody>
        </p:sp>
      </p:grpSp>
      <p:pic>
        <p:nvPicPr>
          <p:cNvPr id="10" name="Immagine 1">
            <a:extLst>
              <a:ext uri="{FF2B5EF4-FFF2-40B4-BE49-F238E27FC236}">
                <a16:creationId xmlns:a16="http://schemas.microsoft.com/office/drawing/2014/main" id="{8088A815-1795-3D31-B332-471031D28A85}"/>
              </a:ext>
            </a:extLst>
          </p:cNvPr>
          <p:cNvPicPr>
            <a:picLocks noChangeAspect="1"/>
          </p:cNvPicPr>
          <p:nvPr/>
        </p:nvPicPr>
        <p:blipFill>
          <a:blip r:embed="rId3"/>
          <a:stretch>
            <a:fillRect/>
          </a:stretch>
        </p:blipFill>
        <p:spPr>
          <a:xfrm>
            <a:off x="2226945" y="5403091"/>
            <a:ext cx="4690110" cy="548640"/>
          </a:xfrm>
          <a:prstGeom prst="rect">
            <a:avLst/>
          </a:prstGeom>
        </p:spPr>
      </p:pic>
      <p:sp>
        <p:nvSpPr>
          <p:cNvPr id="4" name="Text Placeholder 8">
            <a:extLst>
              <a:ext uri="{FF2B5EF4-FFF2-40B4-BE49-F238E27FC236}">
                <a16:creationId xmlns:a16="http://schemas.microsoft.com/office/drawing/2014/main" id="{4CCE4170-CF8E-BB0F-EF5F-C9262038E1E3}"/>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14">
            <a:extLst>
              <a:ext uri="{FF2B5EF4-FFF2-40B4-BE49-F238E27FC236}">
                <a16:creationId xmlns:a16="http://schemas.microsoft.com/office/drawing/2014/main" id="{2CB728D8-EF60-6E2C-C6B1-70D2FCD18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391" y="572265"/>
            <a:ext cx="7273552" cy="4830826"/>
          </a:xfrm>
          <a:prstGeom prst="rect">
            <a:avLst/>
          </a:prstGeom>
        </p:spPr>
      </p:pic>
    </p:spTree>
    <p:extLst>
      <p:ext uri="{BB962C8B-B14F-4D97-AF65-F5344CB8AC3E}">
        <p14:creationId xmlns:p14="http://schemas.microsoft.com/office/powerpoint/2010/main" val="3514011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43ED6D4-186F-CBFF-513D-996111D97930}"/>
              </a:ext>
            </a:extLst>
          </p:cNvPr>
          <p:cNvGrpSpPr/>
          <p:nvPr/>
        </p:nvGrpSpPr>
        <p:grpSpPr>
          <a:xfrm>
            <a:off x="0" y="0"/>
            <a:ext cx="7389273" cy="1571625"/>
            <a:chOff x="0" y="0"/>
            <a:chExt cx="7389273" cy="1571625"/>
          </a:xfrm>
        </p:grpSpPr>
        <p:pic>
          <p:nvPicPr>
            <p:cNvPr id="2" name="Picture 1" descr="A blue hexagon with white and black triangles&#10;&#10;Description automatically generated">
              <a:extLst>
                <a:ext uri="{FF2B5EF4-FFF2-40B4-BE49-F238E27FC236}">
                  <a16:creationId xmlns:a16="http://schemas.microsoft.com/office/drawing/2014/main" id="{89262322-5244-1A53-F2A3-AEDA82481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84352" y="276144"/>
              <a:ext cx="580492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Age distribution demonstrates a sharp decline from the third decade of life.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1.4</a:t>
              </a:r>
            </a:p>
          </p:txBody>
        </p:sp>
        <p:sp>
          <p:nvSpPr>
            <p:cNvPr id="3" name="TextBox 2">
              <a:extLst>
                <a:ext uri="{FF2B5EF4-FFF2-40B4-BE49-F238E27FC236}">
                  <a16:creationId xmlns:a16="http://schemas.microsoft.com/office/drawing/2014/main" id="{A865EFFA-0A6A-C5EE-3189-32D41E6E3F44}"/>
                </a:ext>
              </a:extLst>
            </p:cNvPr>
            <p:cNvSpPr txBox="1"/>
            <p:nvPr/>
          </p:nvSpPr>
          <p:spPr>
            <a:xfrm>
              <a:off x="904761" y="560215"/>
              <a:ext cx="6280934"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Distribution of age at follow-up. Registered people with CF and alive on 31/12/2024.</a:t>
              </a:r>
            </a:p>
          </p:txBody>
        </p:sp>
      </p:grpSp>
      <p:pic>
        <p:nvPicPr>
          <p:cNvPr id="8" name="Immagine 13">
            <a:extLst>
              <a:ext uri="{FF2B5EF4-FFF2-40B4-BE49-F238E27FC236}">
                <a16:creationId xmlns:a16="http://schemas.microsoft.com/office/drawing/2014/main" id="{ED846604-AC57-B0BA-94D4-EFA3D98393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9525" y="1105896"/>
            <a:ext cx="6504949" cy="4719904"/>
          </a:xfrm>
          <a:prstGeom prst="rect">
            <a:avLst/>
          </a:prstGeom>
          <a:noFill/>
        </p:spPr>
      </p:pic>
      <p:sp>
        <p:nvSpPr>
          <p:cNvPr id="10" name="TextBox 7">
            <a:extLst>
              <a:ext uri="{FF2B5EF4-FFF2-40B4-BE49-F238E27FC236}">
                <a16:creationId xmlns:a16="http://schemas.microsoft.com/office/drawing/2014/main" id="{2CEE6C26-86AD-7431-9A99-B7A2787D440A}"/>
              </a:ext>
            </a:extLst>
          </p:cNvPr>
          <p:cNvSpPr txBox="1">
            <a:spLocks/>
          </p:cNvSpPr>
          <p:nvPr/>
        </p:nvSpPr>
        <p:spPr>
          <a:xfrm>
            <a:off x="1374104" y="5917515"/>
            <a:ext cx="6834179" cy="369332"/>
          </a:xfrm>
          <a:prstGeom prst="rect">
            <a:avLst/>
          </a:prstGeom>
          <a:noFill/>
        </p:spPr>
        <p:txBody>
          <a:bodyPr wrap="square">
            <a:spAutoFit/>
          </a:bodyPr>
          <a:lstStyle/>
          <a:p>
            <a:pPr algn="just">
              <a:tabLst>
                <a:tab pos="900430" algn="l"/>
              </a:tabLst>
            </a:pPr>
            <a:r>
              <a:rPr lang="en-GB" sz="900" kern="100" dirty="0">
                <a:solidFill>
                  <a:srgbClr val="404040"/>
                </a:solidFill>
                <a:effectLst/>
                <a:latin typeface="+mj-lt"/>
                <a:ea typeface="Calibri" panose="020F0502020204030204" pitchFamily="34" charset="0"/>
              </a:rPr>
              <a:t>Each vertical bar shows the number of people with CF of that age alive in 2024. The median age of </a:t>
            </a:r>
            <a:r>
              <a:rPr lang="en-GB" sz="900" kern="100" dirty="0" err="1">
                <a:solidFill>
                  <a:srgbClr val="404040"/>
                </a:solidFill>
                <a:effectLst/>
                <a:latin typeface="+mj-lt"/>
                <a:ea typeface="Calibri" panose="020F0502020204030204" pitchFamily="34" charset="0"/>
              </a:rPr>
              <a:t>PwCF</a:t>
            </a:r>
            <a:r>
              <a:rPr lang="en-GB" sz="900" kern="100" dirty="0">
                <a:solidFill>
                  <a:srgbClr val="404040"/>
                </a:solidFill>
                <a:effectLst/>
                <a:latin typeface="+mj-lt"/>
                <a:ea typeface="Calibri" panose="020F0502020204030204" pitchFamily="34" charset="0"/>
              </a:rPr>
              <a:t> for 2024 is 21 years; for 2019 and 2014 it was 19 years (Table A1.1, Appendix 1 in the </a:t>
            </a:r>
            <a:r>
              <a:rPr lang="en-GB" sz="900" i="1" kern="100" dirty="0">
                <a:solidFill>
                  <a:srgbClr val="404040"/>
                </a:solidFill>
                <a:effectLst/>
                <a:latin typeface="+mj-lt"/>
                <a:ea typeface="Calibri" panose="020F0502020204030204" pitchFamily="34" charset="0"/>
              </a:rPr>
              <a:t>ECFSPR 2024 Annual Data Report</a:t>
            </a:r>
            <a:r>
              <a:rPr lang="en-GB" sz="900" kern="100" dirty="0">
                <a:solidFill>
                  <a:srgbClr val="404040"/>
                </a:solidFill>
                <a:effectLst/>
                <a:latin typeface="+mj-lt"/>
                <a:ea typeface="Calibri" panose="020F0502020204030204" pitchFamily="34" charset="0"/>
              </a:rPr>
              <a:t>).</a:t>
            </a:r>
            <a:endParaRPr lang="es-ES" sz="900" kern="100" dirty="0">
              <a:solidFill>
                <a:srgbClr val="404040"/>
              </a:solidFill>
              <a:effectLst/>
              <a:latin typeface="+mj-lt"/>
              <a:ea typeface="Calibri" panose="020F0502020204030204" pitchFamily="34" charset="0"/>
            </a:endParaRPr>
          </a:p>
        </p:txBody>
      </p:sp>
      <p:sp>
        <p:nvSpPr>
          <p:cNvPr id="9" name="Text Placeholder 8">
            <a:extLst>
              <a:ext uri="{FF2B5EF4-FFF2-40B4-BE49-F238E27FC236}">
                <a16:creationId xmlns:a16="http://schemas.microsoft.com/office/drawing/2014/main" id="{9350B956-E3C6-1F88-882D-F57D7115F941}"/>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06796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3DC6A1E-DDA8-B914-F81B-B0ED433B1363}"/>
              </a:ext>
            </a:extLst>
          </p:cNvPr>
          <p:cNvGrpSpPr/>
          <p:nvPr/>
        </p:nvGrpSpPr>
        <p:grpSpPr>
          <a:xfrm>
            <a:off x="0" y="0"/>
            <a:ext cx="8546861" cy="1571625"/>
            <a:chOff x="0" y="0"/>
            <a:chExt cx="8546861"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84973" y="293555"/>
              <a:ext cx="6961888"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Elexacaftor/tezacaftor/ivacaftor is the CFTR modulator most commonly used in children, followed by lumacaftor/ivacaftor.</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4973" y="101401"/>
              <a:ext cx="4571557"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9.5</a:t>
              </a:r>
            </a:p>
          </p:txBody>
        </p:sp>
        <p:sp>
          <p:nvSpPr>
            <p:cNvPr id="3" name="TextBox 2">
              <a:extLst>
                <a:ext uri="{FF2B5EF4-FFF2-40B4-BE49-F238E27FC236}">
                  <a16:creationId xmlns:a16="http://schemas.microsoft.com/office/drawing/2014/main" id="{A865EFFA-0A6A-C5EE-3189-32D41E6E3F44}"/>
                </a:ext>
              </a:extLst>
            </p:cNvPr>
            <p:cNvSpPr txBox="1"/>
            <p:nvPr/>
          </p:nvSpPr>
          <p:spPr>
            <a:xfrm>
              <a:off x="888163" y="667222"/>
              <a:ext cx="7658698"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Children and adolescents with CF (&lt;18 years), eligible for and treated with at least one modulator, by country and last CFTR modulator prescribed, seen by a clinician in 2024 and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10" name="TextBox 1">
            <a:extLst>
              <a:ext uri="{FF2B5EF4-FFF2-40B4-BE49-F238E27FC236}">
                <a16:creationId xmlns:a16="http://schemas.microsoft.com/office/drawing/2014/main" id="{1F2781E1-0110-2D34-5599-E1342F58F104}"/>
              </a:ext>
            </a:extLst>
          </p:cNvPr>
          <p:cNvSpPr txBox="1"/>
          <p:nvPr/>
        </p:nvSpPr>
        <p:spPr>
          <a:xfrm>
            <a:off x="0" y="6101527"/>
            <a:ext cx="2099144" cy="507831"/>
          </a:xfrm>
          <a:prstGeom prst="rect">
            <a:avLst/>
          </a:prstGeom>
          <a:noFill/>
        </p:spPr>
        <p:txBody>
          <a:bodyPr wrap="square">
            <a:spAutoFit/>
          </a:bodyPr>
          <a:lstStyle/>
          <a:p>
            <a:pPr algn="just">
              <a:buNone/>
            </a:pPr>
            <a:r>
              <a:rPr lang="en-GB" sz="900" dirty="0">
                <a:solidFill>
                  <a:srgbClr val="55C2D2"/>
                </a:solidFill>
                <a:latin typeface="+mj-lt"/>
              </a:rPr>
              <a:t>Note: </a:t>
            </a:r>
            <a:r>
              <a:rPr lang="es-ES" sz="900" dirty="0">
                <a:solidFill>
                  <a:srgbClr val="55C2D2"/>
                </a:solidFill>
                <a:effectLst/>
                <a:latin typeface="+mj-lt"/>
                <a:ea typeface="Calibri" panose="020F0502020204030204" pitchFamily="34" charset="0"/>
                <a:cs typeface="Calibri Light" panose="020F0302020204030204" pitchFamily="34" charset="0"/>
              </a:rPr>
              <a:t>Georgia has &lt;5 elegible </a:t>
            </a:r>
            <a:r>
              <a:rPr lang="es-ES" sz="900" dirty="0" err="1">
                <a:solidFill>
                  <a:srgbClr val="55C2D2"/>
                </a:solidFill>
                <a:effectLst/>
                <a:latin typeface="+mj-lt"/>
                <a:ea typeface="Calibri" panose="020F0502020204030204" pitchFamily="34" charset="0"/>
                <a:cs typeface="Calibri Light" panose="020F0302020204030204" pitchFamily="34" charset="0"/>
              </a:rPr>
              <a:t>children</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seen</a:t>
            </a:r>
            <a:r>
              <a:rPr lang="es-ES" sz="900" dirty="0">
                <a:solidFill>
                  <a:srgbClr val="55C2D2"/>
                </a:solidFill>
                <a:effectLst/>
                <a:latin typeface="+mj-lt"/>
                <a:ea typeface="Calibri" panose="020F0502020204030204" pitchFamily="34" charset="0"/>
                <a:cs typeface="Calibri Light" panose="020F0302020204030204" pitchFamily="34" charset="0"/>
              </a:rPr>
              <a:t> in 2024 and are </a:t>
            </a:r>
            <a:r>
              <a:rPr lang="es-ES" sz="900" dirty="0" err="1">
                <a:solidFill>
                  <a:srgbClr val="55C2D2"/>
                </a:solidFill>
                <a:effectLst/>
                <a:latin typeface="+mj-lt"/>
                <a:ea typeface="Calibri" panose="020F0502020204030204" pitchFamily="34" charset="0"/>
                <a:cs typeface="Calibri Light" panose="020F0302020204030204" pitchFamily="34" charset="0"/>
              </a:rPr>
              <a:t>excluded</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from</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the</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graph</a:t>
            </a:r>
            <a:r>
              <a:rPr lang="es-ES" sz="900" dirty="0">
                <a:solidFill>
                  <a:srgbClr val="55C2D2"/>
                </a:solidFill>
                <a:effectLst/>
                <a:latin typeface="+mj-lt"/>
                <a:ea typeface="Calibri" panose="020F0502020204030204" pitchFamily="34" charset="0"/>
                <a:cs typeface="Calibri Light" panose="020F0302020204030204" pitchFamily="34" charset="0"/>
              </a:rPr>
              <a:t>.</a:t>
            </a:r>
            <a:endParaRPr lang="en-GB" sz="900" dirty="0">
              <a:solidFill>
                <a:srgbClr val="55C2D2"/>
              </a:solidFill>
              <a:latin typeface="+mj-lt"/>
            </a:endParaRPr>
          </a:p>
        </p:txBody>
      </p:sp>
      <p:sp>
        <p:nvSpPr>
          <p:cNvPr id="8" name="Text Placeholder 8">
            <a:extLst>
              <a:ext uri="{FF2B5EF4-FFF2-40B4-BE49-F238E27FC236}">
                <a16:creationId xmlns:a16="http://schemas.microsoft.com/office/drawing/2014/main" id="{0CC04A19-3D33-8FF5-EBA1-20DFA70E530D}"/>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
            <a:extLst>
              <a:ext uri="{FF2B5EF4-FFF2-40B4-BE49-F238E27FC236}">
                <a16:creationId xmlns:a16="http://schemas.microsoft.com/office/drawing/2014/main" id="{231E47AE-A037-0A95-8C4D-E2DD06E6ECE3}"/>
              </a:ext>
            </a:extLst>
          </p:cNvPr>
          <p:cNvPicPr>
            <a:picLocks noChangeAspect="1"/>
          </p:cNvPicPr>
          <p:nvPr/>
        </p:nvPicPr>
        <p:blipFill>
          <a:blip r:embed="rId3"/>
          <a:stretch>
            <a:fillRect/>
          </a:stretch>
        </p:blipFill>
        <p:spPr>
          <a:xfrm>
            <a:off x="2205320" y="1010890"/>
            <a:ext cx="5949992" cy="5553555"/>
          </a:xfrm>
          <a:prstGeom prst="rect">
            <a:avLst/>
          </a:prstGeom>
        </p:spPr>
      </p:pic>
    </p:spTree>
    <p:extLst>
      <p:ext uri="{BB962C8B-B14F-4D97-AF65-F5344CB8AC3E}">
        <p14:creationId xmlns:p14="http://schemas.microsoft.com/office/powerpoint/2010/main" val="2721811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5AD118A6-CA7E-4390-EA2C-BDEEB0C94C1A}"/>
              </a:ext>
            </a:extLst>
          </p:cNvPr>
          <p:cNvGrpSpPr/>
          <p:nvPr/>
        </p:nvGrpSpPr>
        <p:grpSpPr>
          <a:xfrm>
            <a:off x="0" y="0"/>
            <a:ext cx="8399721" cy="1571625"/>
            <a:chOff x="0" y="0"/>
            <a:chExt cx="8399721"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48769"/>
              <a:ext cx="6828096" cy="261610"/>
            </a:xfrm>
            <a:prstGeom prst="rect">
              <a:avLst/>
            </a:prstGeom>
            <a:noFill/>
          </p:spPr>
          <p:txBody>
            <a:bodyPr wrap="square">
              <a:spAutoFit/>
            </a:bodyPr>
            <a:lstStyle/>
            <a:p>
              <a:pPr algn="just"/>
              <a:r>
                <a:rPr lang="en-GB" sz="1100" dirty="0" err="1">
                  <a:solidFill>
                    <a:srgbClr val="55C2D2"/>
                  </a:solidFill>
                  <a:ea typeface="Calibri Light" panose="020F0302020204030204" pitchFamily="34" charset="0"/>
                  <a:cs typeface="Calibri Light" panose="020F0302020204030204" pitchFamily="34" charset="0"/>
                </a:rPr>
                <a:t>Elexacaftor</a:t>
              </a:r>
              <a:r>
                <a:rPr lang="en-GB" sz="1100" dirty="0">
                  <a:solidFill>
                    <a:srgbClr val="55C2D2"/>
                  </a:solidFill>
                  <a:ea typeface="Calibri Light" panose="020F0302020204030204" pitchFamily="34" charset="0"/>
                  <a:cs typeface="Calibri Light" panose="020F0302020204030204" pitchFamily="34" charset="0"/>
                </a:rPr>
                <a:t>/</a:t>
              </a:r>
              <a:r>
                <a:rPr lang="en-GB" sz="1100" dirty="0" err="1">
                  <a:solidFill>
                    <a:srgbClr val="55C2D2"/>
                  </a:solidFill>
                  <a:ea typeface="Calibri Light" panose="020F0302020204030204" pitchFamily="34" charset="0"/>
                  <a:cs typeface="Calibri Light" panose="020F0302020204030204" pitchFamily="34" charset="0"/>
                </a:rPr>
                <a:t>tezacaftor</a:t>
              </a:r>
              <a:r>
                <a:rPr lang="en-GB" sz="1100" dirty="0">
                  <a:solidFill>
                    <a:srgbClr val="55C2D2"/>
                  </a:solidFill>
                  <a:ea typeface="Calibri Light" panose="020F0302020204030204" pitchFamily="34" charset="0"/>
                  <a:cs typeface="Calibri Light" panose="020F0302020204030204" pitchFamily="34" charset="0"/>
                </a:rPr>
                <a:t>/ivacaftor is the CFTR modulator most commonly used in adults.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74482"/>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a:t>
              </a:r>
              <a:r>
                <a:rPr lang="en-GB" sz="11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 9.6</a:t>
              </a:r>
            </a:p>
          </p:txBody>
        </p:sp>
        <p:sp>
          <p:nvSpPr>
            <p:cNvPr id="3" name="TextBox 2">
              <a:extLst>
                <a:ext uri="{FF2B5EF4-FFF2-40B4-BE49-F238E27FC236}">
                  <a16:creationId xmlns:a16="http://schemas.microsoft.com/office/drawing/2014/main" id="{A865EFFA-0A6A-C5EE-3189-32D41E6E3F44}"/>
                </a:ext>
              </a:extLst>
            </p:cNvPr>
            <p:cNvSpPr txBox="1"/>
            <p:nvPr/>
          </p:nvSpPr>
          <p:spPr>
            <a:xfrm>
              <a:off x="920062" y="449677"/>
              <a:ext cx="7479659"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Adults with CF (≥18 years), eligible for at least one modulator, by country and last CFTR modulator prescribed, seen by a clinician in 2024 and who have never had a transplant.</a:t>
              </a:r>
            </a:p>
          </p:txBody>
        </p:sp>
        <p:pic>
          <p:nvPicPr>
            <p:cNvPr id="5" name="Picture 4" descr="A blue hexagon with white and black triangles&#10;&#10;Description automatically generated">
              <a:extLst>
                <a:ext uri="{FF2B5EF4-FFF2-40B4-BE49-F238E27FC236}">
                  <a16:creationId xmlns:a16="http://schemas.microsoft.com/office/drawing/2014/main" id="{4A915DF4-8B7E-4206-7E5E-119E69C1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9">
            <a:extLst>
              <a:ext uri="{FF2B5EF4-FFF2-40B4-BE49-F238E27FC236}">
                <a16:creationId xmlns:a16="http://schemas.microsoft.com/office/drawing/2014/main" id="{745C79B5-F10C-41D8-5830-12BD738CDEDB}"/>
              </a:ext>
            </a:extLst>
          </p:cNvPr>
          <p:cNvPicPr>
            <a:picLocks noChangeAspect="1"/>
          </p:cNvPicPr>
          <p:nvPr/>
        </p:nvPicPr>
        <p:blipFill>
          <a:blip r:embed="rId3"/>
          <a:stretch>
            <a:fillRect/>
          </a:stretch>
        </p:blipFill>
        <p:spPr>
          <a:xfrm>
            <a:off x="1786466" y="783756"/>
            <a:ext cx="5743420" cy="5875022"/>
          </a:xfrm>
          <a:prstGeom prst="rect">
            <a:avLst/>
          </a:prstGeom>
        </p:spPr>
      </p:pic>
      <p:sp>
        <p:nvSpPr>
          <p:cNvPr id="10" name="TextBox 1">
            <a:extLst>
              <a:ext uri="{FF2B5EF4-FFF2-40B4-BE49-F238E27FC236}">
                <a16:creationId xmlns:a16="http://schemas.microsoft.com/office/drawing/2014/main" id="{9A9439F5-4408-DE00-0EC0-A070BDF2C5FA}"/>
              </a:ext>
            </a:extLst>
          </p:cNvPr>
          <p:cNvSpPr txBox="1"/>
          <p:nvPr/>
        </p:nvSpPr>
        <p:spPr>
          <a:xfrm>
            <a:off x="0" y="5959489"/>
            <a:ext cx="1860605" cy="646331"/>
          </a:xfrm>
          <a:prstGeom prst="rect">
            <a:avLst/>
          </a:prstGeom>
          <a:noFill/>
        </p:spPr>
        <p:txBody>
          <a:bodyPr wrap="square">
            <a:spAutoFit/>
          </a:bodyPr>
          <a:lstStyle/>
          <a:p>
            <a:pPr algn="just">
              <a:buNone/>
            </a:pPr>
            <a:r>
              <a:rPr lang="en-GB" sz="900" dirty="0">
                <a:solidFill>
                  <a:srgbClr val="55C2D2"/>
                </a:solidFill>
                <a:latin typeface="+mj-lt"/>
              </a:rPr>
              <a:t>Note: </a:t>
            </a:r>
            <a:r>
              <a:rPr lang="es-ES" sz="900" dirty="0">
                <a:solidFill>
                  <a:srgbClr val="55C2D2"/>
                </a:solidFill>
                <a:effectLst/>
                <a:latin typeface="+mj-lt"/>
                <a:ea typeface="Calibri" panose="020F0502020204030204" pitchFamily="34" charset="0"/>
                <a:cs typeface="Calibri Light" panose="020F0302020204030204" pitchFamily="34" charset="0"/>
              </a:rPr>
              <a:t>Armenia, </a:t>
            </a:r>
            <a:r>
              <a:rPr lang="es-ES" sz="900" dirty="0" err="1">
                <a:solidFill>
                  <a:srgbClr val="55C2D2"/>
                </a:solidFill>
                <a:effectLst/>
                <a:latin typeface="+mj-lt"/>
                <a:ea typeface="Calibri" panose="020F0502020204030204" pitchFamily="34" charset="0"/>
                <a:cs typeface="Calibri Light" panose="020F0302020204030204" pitchFamily="34" charset="0"/>
              </a:rPr>
              <a:t>Belarus</a:t>
            </a:r>
            <a:r>
              <a:rPr lang="es-ES" sz="900" dirty="0">
                <a:solidFill>
                  <a:srgbClr val="55C2D2"/>
                </a:solidFill>
                <a:effectLst/>
                <a:latin typeface="+mj-lt"/>
                <a:ea typeface="Calibri" panose="020F0502020204030204" pitchFamily="34" charset="0"/>
                <a:cs typeface="Calibri Light" panose="020F0302020204030204" pitchFamily="34" charset="0"/>
              </a:rPr>
              <a:t>, Georgia and </a:t>
            </a:r>
            <a:r>
              <a:rPr lang="es-ES" sz="900" dirty="0" err="1">
                <a:solidFill>
                  <a:srgbClr val="55C2D2"/>
                </a:solidFill>
                <a:effectLst/>
                <a:latin typeface="+mj-lt"/>
                <a:ea typeface="Calibri" panose="020F0502020204030204" pitchFamily="34" charset="0"/>
                <a:cs typeface="Calibri Light" panose="020F0302020204030204" pitchFamily="34" charset="0"/>
              </a:rPr>
              <a:t>Luxembourg</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have</a:t>
            </a:r>
            <a:r>
              <a:rPr lang="es-ES" sz="900" dirty="0">
                <a:solidFill>
                  <a:srgbClr val="55C2D2"/>
                </a:solidFill>
                <a:effectLst/>
                <a:latin typeface="+mj-lt"/>
                <a:ea typeface="Calibri" panose="020F0502020204030204" pitchFamily="34" charset="0"/>
                <a:cs typeface="Calibri Light" panose="020F0302020204030204" pitchFamily="34" charset="0"/>
              </a:rPr>
              <a:t> &lt;5 eligible </a:t>
            </a:r>
            <a:r>
              <a:rPr lang="es-ES" sz="900" dirty="0" err="1">
                <a:solidFill>
                  <a:srgbClr val="55C2D2"/>
                </a:solidFill>
                <a:effectLst/>
                <a:latin typeface="+mj-lt"/>
                <a:ea typeface="Calibri" panose="020F0502020204030204" pitchFamily="34" charset="0"/>
                <a:cs typeface="Calibri Light" panose="020F0302020204030204" pitchFamily="34" charset="0"/>
              </a:rPr>
              <a:t>adults</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seen</a:t>
            </a:r>
            <a:r>
              <a:rPr lang="es-ES" sz="900" dirty="0">
                <a:solidFill>
                  <a:srgbClr val="55C2D2"/>
                </a:solidFill>
                <a:effectLst/>
                <a:latin typeface="+mj-lt"/>
                <a:ea typeface="Calibri" panose="020F0502020204030204" pitchFamily="34" charset="0"/>
                <a:cs typeface="Calibri Light" panose="020F0302020204030204" pitchFamily="34" charset="0"/>
              </a:rPr>
              <a:t> in 2024 and are </a:t>
            </a:r>
            <a:r>
              <a:rPr lang="es-ES" sz="900" dirty="0" err="1">
                <a:solidFill>
                  <a:srgbClr val="55C2D2"/>
                </a:solidFill>
                <a:effectLst/>
                <a:latin typeface="+mj-lt"/>
                <a:ea typeface="Calibri" panose="020F0502020204030204" pitchFamily="34" charset="0"/>
                <a:cs typeface="Calibri Light" panose="020F0302020204030204" pitchFamily="34" charset="0"/>
              </a:rPr>
              <a:t>excluded</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from</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the</a:t>
            </a:r>
            <a:r>
              <a:rPr lang="es-ES" sz="900" dirty="0">
                <a:solidFill>
                  <a:srgbClr val="55C2D2"/>
                </a:solidFill>
                <a:effectLst/>
                <a:latin typeface="+mj-lt"/>
                <a:ea typeface="Calibri" panose="020F0502020204030204" pitchFamily="34" charset="0"/>
                <a:cs typeface="Calibri Light" panose="020F0302020204030204" pitchFamily="34" charset="0"/>
              </a:rPr>
              <a:t> </a:t>
            </a:r>
            <a:r>
              <a:rPr lang="es-ES" sz="900" dirty="0" err="1">
                <a:solidFill>
                  <a:srgbClr val="55C2D2"/>
                </a:solidFill>
                <a:effectLst/>
                <a:latin typeface="+mj-lt"/>
                <a:ea typeface="Calibri" panose="020F0502020204030204" pitchFamily="34" charset="0"/>
                <a:cs typeface="Calibri Light" panose="020F0302020204030204" pitchFamily="34" charset="0"/>
              </a:rPr>
              <a:t>graph</a:t>
            </a:r>
            <a:r>
              <a:rPr lang="es-ES" sz="900" dirty="0">
                <a:solidFill>
                  <a:srgbClr val="55C2D2"/>
                </a:solidFill>
                <a:effectLst/>
                <a:latin typeface="+mj-lt"/>
                <a:ea typeface="Calibri" panose="020F0502020204030204" pitchFamily="34" charset="0"/>
                <a:cs typeface="Calibri Light" panose="020F0302020204030204" pitchFamily="34" charset="0"/>
              </a:rPr>
              <a:t>.</a:t>
            </a:r>
            <a:endParaRPr lang="en-GB" sz="900" dirty="0">
              <a:solidFill>
                <a:srgbClr val="55C2D2"/>
              </a:solidFill>
              <a:latin typeface="+mj-lt"/>
            </a:endParaRPr>
          </a:p>
        </p:txBody>
      </p:sp>
      <p:sp>
        <p:nvSpPr>
          <p:cNvPr id="2" name="Text Placeholder 8">
            <a:extLst>
              <a:ext uri="{FF2B5EF4-FFF2-40B4-BE49-F238E27FC236}">
                <a16:creationId xmlns:a16="http://schemas.microsoft.com/office/drawing/2014/main" id="{78BDB092-0FBF-00D0-31B8-DB41AFC34FCC}"/>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674946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3497E605-66A4-64DA-C4AF-CD3BE240D349}"/>
              </a:ext>
            </a:extLst>
          </p:cNvPr>
          <p:cNvGrpSpPr/>
          <p:nvPr/>
        </p:nvGrpSpPr>
        <p:grpSpPr>
          <a:xfrm>
            <a:off x="0" y="0"/>
            <a:ext cx="8633637" cy="1571625"/>
            <a:chOff x="0" y="0"/>
            <a:chExt cx="8633637"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98591"/>
              <a:ext cx="7062012"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With expansion of the eligibility criteria and a more extensive reimbursement programme for CFTR modulators in many of the countries in the ECFSPR  there has been a considerable increase in their use since 2020.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0020"/>
              <a:ext cx="4637304"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9.7</a:t>
              </a:r>
            </a:p>
          </p:txBody>
        </p:sp>
        <p:sp>
          <p:nvSpPr>
            <p:cNvPr id="3" name="TextBox 2">
              <a:extLst>
                <a:ext uri="{FF2B5EF4-FFF2-40B4-BE49-F238E27FC236}">
                  <a16:creationId xmlns:a16="http://schemas.microsoft.com/office/drawing/2014/main" id="{A865EFFA-0A6A-C5EE-3189-32D41E6E3F44}"/>
                </a:ext>
              </a:extLst>
            </p:cNvPr>
            <p:cNvSpPr txBox="1"/>
            <p:nvPr/>
          </p:nvSpPr>
          <p:spPr>
            <a:xfrm>
              <a:off x="909429" y="701828"/>
              <a:ext cx="5642420"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CFTR modulator therapy from 2018 to 2024.</a:t>
              </a:r>
            </a:p>
          </p:txBody>
        </p:sp>
        <p:pic>
          <p:nvPicPr>
            <p:cNvPr id="2" name="Picture 1" descr="A blue hexagon with white and black triangles&#10;&#10;Description automatically generated">
              <a:extLst>
                <a:ext uri="{FF2B5EF4-FFF2-40B4-BE49-F238E27FC236}">
                  <a16:creationId xmlns:a16="http://schemas.microsoft.com/office/drawing/2014/main" id="{346C082F-4EEA-D00D-717F-D2E57EA2A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6">
            <a:extLst>
              <a:ext uri="{FF2B5EF4-FFF2-40B4-BE49-F238E27FC236}">
                <a16:creationId xmlns:a16="http://schemas.microsoft.com/office/drawing/2014/main" id="{9E4F17AE-AE84-D1B0-79B0-42DC223A5B61}"/>
              </a:ext>
            </a:extLst>
          </p:cNvPr>
          <p:cNvPicPr>
            <a:picLocks noChangeAspect="1"/>
          </p:cNvPicPr>
          <p:nvPr/>
        </p:nvPicPr>
        <p:blipFill>
          <a:blip r:embed="rId3"/>
          <a:stretch>
            <a:fillRect/>
          </a:stretch>
        </p:blipFill>
        <p:spPr>
          <a:xfrm>
            <a:off x="991055" y="948049"/>
            <a:ext cx="7161889" cy="5415894"/>
          </a:xfrm>
          <a:prstGeom prst="rect">
            <a:avLst/>
          </a:prstGeom>
        </p:spPr>
      </p:pic>
      <p:sp>
        <p:nvSpPr>
          <p:cNvPr id="10" name="TextBox 7">
            <a:extLst>
              <a:ext uri="{FF2B5EF4-FFF2-40B4-BE49-F238E27FC236}">
                <a16:creationId xmlns:a16="http://schemas.microsoft.com/office/drawing/2014/main" id="{B88F8537-1058-97EE-BD60-0C534CAE028D}"/>
              </a:ext>
            </a:extLst>
          </p:cNvPr>
          <p:cNvSpPr txBox="1">
            <a:spLocks/>
          </p:cNvSpPr>
          <p:nvPr/>
        </p:nvSpPr>
        <p:spPr>
          <a:xfrm>
            <a:off x="1082032" y="6240832"/>
            <a:ext cx="7070912" cy="369332"/>
          </a:xfrm>
          <a:prstGeom prst="rect">
            <a:avLst/>
          </a:prstGeom>
          <a:noFill/>
        </p:spPr>
        <p:txBody>
          <a:bodyPr wrap="square">
            <a:spAutoFit/>
          </a:bodyPr>
          <a:lstStyle/>
          <a:p>
            <a:pPr algn="just">
              <a:tabLst>
                <a:tab pos="900430" algn="l"/>
              </a:tabLst>
            </a:pPr>
            <a:r>
              <a:rPr lang="en-GB" sz="900" kern="100" dirty="0">
                <a:solidFill>
                  <a:srgbClr val="404040"/>
                </a:solidFill>
                <a:effectLst/>
                <a:latin typeface="Calibri Light" panose="020F0302020204030204" pitchFamily="34" charset="0"/>
                <a:ea typeface="Calibri" panose="020F0502020204030204" pitchFamily="34" charset="0"/>
              </a:rPr>
              <a:t>In this graph we present data over time using cross sectional data per year of people with a confirmed CF diagnosis. All people with CF alive, deceased or not seen during the year of follow-up were included. </a:t>
            </a:r>
            <a:endParaRPr lang="es-ES" sz="900" kern="100" dirty="0">
              <a:solidFill>
                <a:srgbClr val="404040"/>
              </a:solidFill>
              <a:effectLst/>
              <a:latin typeface="Calibri Light" panose="020F0302020204030204" pitchFamily="34" charset="0"/>
              <a:ea typeface="Calibri" panose="020F0502020204030204" pitchFamily="34" charset="0"/>
            </a:endParaRPr>
          </a:p>
        </p:txBody>
      </p:sp>
      <p:sp>
        <p:nvSpPr>
          <p:cNvPr id="5" name="Text Placeholder 8">
            <a:extLst>
              <a:ext uri="{FF2B5EF4-FFF2-40B4-BE49-F238E27FC236}">
                <a16:creationId xmlns:a16="http://schemas.microsoft.com/office/drawing/2014/main" id="{6FEFD141-B636-2FD2-D1CB-C29B7277BB4F}"/>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66702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10</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PREGNANCY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B351C688-D139-E47C-0079-18B67ECF5AB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61AFB897-EC37-6287-D884-B5CF2E845BD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6B6F6F2-4DCE-7305-91E3-62068DC56E61}"/>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6C9F62FD-BA29-0462-3C6C-C69D22D76852}"/>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464696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D5BF-0FF4-C59F-B13B-CC4B3005AF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287E7B5-CCF6-CDA6-A3CF-F564E9E572AF}"/>
              </a:ext>
            </a:extLst>
          </p:cNvPr>
          <p:cNvSpPr txBox="1"/>
          <p:nvPr/>
        </p:nvSpPr>
        <p:spPr>
          <a:xfrm>
            <a:off x="1571625" y="497936"/>
            <a:ext cx="7016956"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Pregnancy and pregnancy outcomes in women with CF (≥16 years) seen in 2024 who have never had a transplant.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E63BD955-942A-C837-C16E-D405045AA3C3}"/>
              </a:ext>
            </a:extLst>
          </p:cNvPr>
          <p:cNvSpPr txBox="1"/>
          <p:nvPr/>
        </p:nvSpPr>
        <p:spPr>
          <a:xfrm>
            <a:off x="1571625" y="208529"/>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Table 10.1</a:t>
            </a:r>
          </a:p>
        </p:txBody>
      </p:sp>
      <p:pic>
        <p:nvPicPr>
          <p:cNvPr id="2" name="Picture 1" descr="A blue hexagon with white and black triangles&#10;&#10;Description automatically generated">
            <a:extLst>
              <a:ext uri="{FF2B5EF4-FFF2-40B4-BE49-F238E27FC236}">
                <a16:creationId xmlns:a16="http://schemas.microsoft.com/office/drawing/2014/main" id="{69E6C98C-6DFF-8F84-1AE5-C8DAFF43C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aphicFrame>
        <p:nvGraphicFramePr>
          <p:cNvPr id="4" name="Tabla 3">
            <a:extLst>
              <a:ext uri="{FF2B5EF4-FFF2-40B4-BE49-F238E27FC236}">
                <a16:creationId xmlns:a16="http://schemas.microsoft.com/office/drawing/2014/main" id="{D686A1E7-9C63-C142-BC52-ED7F7E7EEE43}"/>
              </a:ext>
            </a:extLst>
          </p:cNvPr>
          <p:cNvGraphicFramePr>
            <a:graphicFrameLocks noGrp="1"/>
          </p:cNvGraphicFramePr>
          <p:nvPr>
            <p:extLst>
              <p:ext uri="{D42A27DB-BD31-4B8C-83A1-F6EECF244321}">
                <p14:modId xmlns:p14="http://schemas.microsoft.com/office/powerpoint/2010/main" val="1105046820"/>
              </p:ext>
            </p:extLst>
          </p:nvPr>
        </p:nvGraphicFramePr>
        <p:xfrm>
          <a:off x="397566" y="1341785"/>
          <a:ext cx="8595359" cy="4174430"/>
        </p:xfrm>
        <a:graphic>
          <a:graphicData uri="http://schemas.openxmlformats.org/drawingml/2006/table">
            <a:tbl>
              <a:tblPr firstRow="1" firstCol="1" bandRow="1"/>
              <a:tblGrid>
                <a:gridCol w="3035881">
                  <a:extLst>
                    <a:ext uri="{9D8B030D-6E8A-4147-A177-3AD203B41FA5}">
                      <a16:colId xmlns:a16="http://schemas.microsoft.com/office/drawing/2014/main" val="2545836773"/>
                    </a:ext>
                  </a:extLst>
                </a:gridCol>
                <a:gridCol w="2523597">
                  <a:extLst>
                    <a:ext uri="{9D8B030D-6E8A-4147-A177-3AD203B41FA5}">
                      <a16:colId xmlns:a16="http://schemas.microsoft.com/office/drawing/2014/main" val="1630809035"/>
                    </a:ext>
                  </a:extLst>
                </a:gridCol>
                <a:gridCol w="3035881">
                  <a:extLst>
                    <a:ext uri="{9D8B030D-6E8A-4147-A177-3AD203B41FA5}">
                      <a16:colId xmlns:a16="http://schemas.microsoft.com/office/drawing/2014/main" val="2975944952"/>
                    </a:ext>
                  </a:extLst>
                </a:gridCol>
              </a:tblGrid>
              <a:tr h="321110">
                <a:tc>
                  <a:txBody>
                    <a:bodyPr/>
                    <a:lstStyle/>
                    <a:p>
                      <a:pPr algn="just">
                        <a:spcBef>
                          <a:spcPts val="300"/>
                        </a:spcBef>
                        <a:spcAft>
                          <a:spcPts val="300"/>
                        </a:spcAft>
                        <a:buNone/>
                      </a:pPr>
                      <a:r>
                        <a:rPr lang="en-GB" sz="9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Pregnancy and outcome</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a:noFill/>
                    </a:lnB>
                    <a:solidFill>
                      <a:srgbClr val="55C2D2"/>
                    </a:solidFill>
                  </a:tcPr>
                </a:tc>
                <a:tc>
                  <a:txBody>
                    <a:bodyPr/>
                    <a:lstStyle/>
                    <a:p>
                      <a:pPr algn="just">
                        <a:spcBef>
                          <a:spcPts val="300"/>
                        </a:spcBef>
                        <a:spcAft>
                          <a:spcPts val="300"/>
                        </a:spcAft>
                        <a:buNone/>
                      </a:pPr>
                      <a:r>
                        <a:rPr lang="en-GB" sz="9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Number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55C2D2"/>
                    </a:solidFill>
                  </a:tcPr>
                </a:tc>
                <a:tc>
                  <a:txBody>
                    <a:bodyPr/>
                    <a:lstStyle/>
                    <a:p>
                      <a:pPr algn="just">
                        <a:spcBef>
                          <a:spcPts val="300"/>
                        </a:spcBef>
                        <a:spcAft>
                          <a:spcPts val="300"/>
                        </a:spcAft>
                        <a:buNone/>
                      </a:pPr>
                      <a:r>
                        <a:rPr lang="en-GB" sz="9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Percentage</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a:noFill/>
                    </a:lnB>
                    <a:solidFill>
                      <a:srgbClr val="55C2D2"/>
                    </a:solidFill>
                  </a:tcPr>
                </a:tc>
                <a:extLst>
                  <a:ext uri="{0D108BD9-81ED-4DB2-BD59-A6C34878D82A}">
                    <a16:rowId xmlns:a16="http://schemas.microsoft.com/office/drawing/2014/main" val="190901472"/>
                  </a:ext>
                </a:extLst>
              </a:tr>
              <a:tr h="321110">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Pregnant, don’t know if stopped during the year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13</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0.1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3742712482"/>
                  </a:ext>
                </a:extLst>
              </a:tr>
              <a:tr h="321110">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Pregnant</a:t>
                      </a: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 ongoing at the end of 2024</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263</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90891962"/>
                  </a:ext>
                </a:extLst>
              </a:tr>
              <a:tr h="321110">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Pregnant</a:t>
                      </a: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 stopped during the year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482</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3.3</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2900980254"/>
                  </a:ext>
                </a:extLst>
              </a:tr>
              <a:tr h="321110">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Pregnancy outcome:</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52599246"/>
                  </a:ext>
                </a:extLst>
              </a:tr>
              <a:tr h="321110">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Live birth</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375</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77.8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781963136"/>
                  </a:ext>
                </a:extLst>
              </a:tr>
              <a:tr h="321110">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Spontaneous abortion (&lt;28weeks)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39</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8.1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831559788"/>
                  </a:ext>
                </a:extLst>
              </a:tr>
              <a:tr h="321110">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Still birth (≥28weeks)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0.6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377094533"/>
                  </a:ext>
                </a:extLst>
              </a:tr>
              <a:tr h="321110">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Therapeutic abortion for medical reasons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15</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445373489"/>
                  </a:ext>
                </a:extLst>
              </a:tr>
              <a:tr h="321110">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Other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3.7</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4217612837"/>
                  </a:ext>
                </a:extLst>
              </a:tr>
              <a:tr h="321110">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Missing/Unknown</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32</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6.6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732053445"/>
                  </a:ext>
                </a:extLst>
              </a:tr>
              <a:tr h="321110">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Not Pregnant</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13538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93.8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2659775772"/>
                  </a:ext>
                </a:extLst>
              </a:tr>
              <a:tr h="321110">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Missing/Unknown</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133</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noFill/>
                  </a:tcPr>
                </a:tc>
                <a:tc>
                  <a:txBody>
                    <a:bodyPr/>
                    <a:lstStyle/>
                    <a:p>
                      <a:pPr>
                        <a:buNone/>
                      </a:pPr>
                      <a:r>
                        <a:rPr lang="en-GB" sz="850" kern="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0.9</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428594778"/>
                  </a:ext>
                </a:extLst>
              </a:tr>
            </a:tbl>
          </a:graphicData>
        </a:graphic>
      </p:graphicFrame>
      <p:sp>
        <p:nvSpPr>
          <p:cNvPr id="5" name="Text Placeholder 8">
            <a:extLst>
              <a:ext uri="{FF2B5EF4-FFF2-40B4-BE49-F238E27FC236}">
                <a16:creationId xmlns:a16="http://schemas.microsoft.com/office/drawing/2014/main" id="{39104E2A-72E0-D081-2E22-22004C5F8157}"/>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53595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101D-F640-38A3-74AC-7EF02F703E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B112B23-8905-0B86-1895-0F3182A10F16}"/>
              </a:ext>
            </a:extLst>
          </p:cNvPr>
          <p:cNvSpPr txBox="1"/>
          <p:nvPr/>
        </p:nvSpPr>
        <p:spPr>
          <a:xfrm>
            <a:off x="1571625" y="497936"/>
            <a:ext cx="7016956"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Pregnancy and pregnancy outcomes in women with CF (≥16 years) seen in 2023 who have never had a transplant.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60011F20-9D82-1A90-293C-93BACC154F5A}"/>
              </a:ext>
            </a:extLst>
          </p:cNvPr>
          <p:cNvSpPr txBox="1"/>
          <p:nvPr/>
        </p:nvSpPr>
        <p:spPr>
          <a:xfrm>
            <a:off x="1571625" y="208529"/>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Table 10.2</a:t>
            </a:r>
          </a:p>
        </p:txBody>
      </p:sp>
      <p:pic>
        <p:nvPicPr>
          <p:cNvPr id="2" name="Picture 1" descr="A blue hexagon with white and black triangles&#10;&#10;Description automatically generated">
            <a:extLst>
              <a:ext uri="{FF2B5EF4-FFF2-40B4-BE49-F238E27FC236}">
                <a16:creationId xmlns:a16="http://schemas.microsoft.com/office/drawing/2014/main" id="{FCAFDFC1-0ECB-A61F-9C43-362420276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aphicFrame>
        <p:nvGraphicFramePr>
          <p:cNvPr id="8" name="Tabla 7">
            <a:extLst>
              <a:ext uri="{FF2B5EF4-FFF2-40B4-BE49-F238E27FC236}">
                <a16:creationId xmlns:a16="http://schemas.microsoft.com/office/drawing/2014/main" id="{8041B115-97B3-2A19-59EA-058B306387C6}"/>
              </a:ext>
            </a:extLst>
          </p:cNvPr>
          <p:cNvGraphicFramePr>
            <a:graphicFrameLocks noGrp="1"/>
          </p:cNvGraphicFramePr>
          <p:nvPr>
            <p:extLst>
              <p:ext uri="{D42A27DB-BD31-4B8C-83A1-F6EECF244321}">
                <p14:modId xmlns:p14="http://schemas.microsoft.com/office/powerpoint/2010/main" val="236828864"/>
              </p:ext>
            </p:extLst>
          </p:nvPr>
        </p:nvGraphicFramePr>
        <p:xfrm>
          <a:off x="361784" y="1391477"/>
          <a:ext cx="8420431" cy="4460676"/>
        </p:xfrm>
        <a:graphic>
          <a:graphicData uri="http://schemas.openxmlformats.org/drawingml/2006/table">
            <a:tbl>
              <a:tblPr firstRow="1" firstCol="1" bandRow="1"/>
              <a:tblGrid>
                <a:gridCol w="2974096">
                  <a:extLst>
                    <a:ext uri="{9D8B030D-6E8A-4147-A177-3AD203B41FA5}">
                      <a16:colId xmlns:a16="http://schemas.microsoft.com/office/drawing/2014/main" val="1563103119"/>
                    </a:ext>
                  </a:extLst>
                </a:gridCol>
                <a:gridCol w="2480499">
                  <a:extLst>
                    <a:ext uri="{9D8B030D-6E8A-4147-A177-3AD203B41FA5}">
                      <a16:colId xmlns:a16="http://schemas.microsoft.com/office/drawing/2014/main" val="3838710053"/>
                    </a:ext>
                  </a:extLst>
                </a:gridCol>
                <a:gridCol w="2965836">
                  <a:extLst>
                    <a:ext uri="{9D8B030D-6E8A-4147-A177-3AD203B41FA5}">
                      <a16:colId xmlns:a16="http://schemas.microsoft.com/office/drawing/2014/main" val="2279639575"/>
                    </a:ext>
                  </a:extLst>
                </a:gridCol>
              </a:tblGrid>
              <a:tr h="371723">
                <a:tc>
                  <a:txBody>
                    <a:bodyPr/>
                    <a:lstStyle/>
                    <a:p>
                      <a:pPr algn="just">
                        <a:spcBef>
                          <a:spcPts val="300"/>
                        </a:spcBef>
                        <a:spcAft>
                          <a:spcPts val="300"/>
                        </a:spcAft>
                        <a:buNone/>
                      </a:pPr>
                      <a:r>
                        <a:rPr lang="en-GB" sz="9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Pregnancy and outcome</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a:noFill/>
                    </a:lnB>
                    <a:solidFill>
                      <a:srgbClr val="55C2D2"/>
                    </a:solidFill>
                  </a:tcPr>
                </a:tc>
                <a:tc>
                  <a:txBody>
                    <a:bodyPr/>
                    <a:lstStyle/>
                    <a:p>
                      <a:pPr algn="just">
                        <a:spcBef>
                          <a:spcPts val="300"/>
                        </a:spcBef>
                        <a:spcAft>
                          <a:spcPts val="300"/>
                        </a:spcAft>
                        <a:buNone/>
                      </a:pPr>
                      <a:r>
                        <a:rPr lang="en-GB" sz="9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Number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55C2D2"/>
                    </a:solidFill>
                  </a:tcPr>
                </a:tc>
                <a:tc>
                  <a:txBody>
                    <a:bodyPr/>
                    <a:lstStyle/>
                    <a:p>
                      <a:pPr algn="just">
                        <a:spcBef>
                          <a:spcPts val="300"/>
                        </a:spcBef>
                        <a:spcAft>
                          <a:spcPts val="300"/>
                        </a:spcAft>
                        <a:buNone/>
                      </a:pPr>
                      <a:r>
                        <a:rPr lang="en-GB" sz="9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Percentage</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a:noFill/>
                    </a:lnB>
                    <a:solidFill>
                      <a:srgbClr val="55C2D2"/>
                    </a:solidFill>
                  </a:tcPr>
                </a:tc>
                <a:extLst>
                  <a:ext uri="{0D108BD9-81ED-4DB2-BD59-A6C34878D82A}">
                    <a16:rowId xmlns:a16="http://schemas.microsoft.com/office/drawing/2014/main" val="685066643"/>
                  </a:ext>
                </a:extLst>
              </a:tr>
              <a:tr h="371723">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Pregnant</a:t>
                      </a: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 ongoing at the end of 2023</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247</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521050978"/>
                  </a:ext>
                </a:extLst>
              </a:tr>
              <a:tr h="371723">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Pregnant</a:t>
                      </a: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 stopped during the year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501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783434316"/>
                  </a:ext>
                </a:extLst>
              </a:tr>
              <a:tr h="371723">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Pregnancy outcome:</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3008737181"/>
                  </a:ext>
                </a:extLst>
              </a:tr>
              <a:tr h="371723">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Live birth</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410</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81.8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892057407"/>
                  </a:ext>
                </a:extLst>
              </a:tr>
              <a:tr h="371723">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Spontaneous abortion (&lt;28weeks)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47</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9.4</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504981643"/>
                  </a:ext>
                </a:extLst>
              </a:tr>
              <a:tr h="371723">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Still birth (≥28weeks)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0.2</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805651251"/>
                  </a:ext>
                </a:extLst>
              </a:tr>
              <a:tr h="371723">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Therapeutic abortion for medical reasons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26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5.2</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4070087179"/>
                  </a:ext>
                </a:extLst>
              </a:tr>
              <a:tr h="371723">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Other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26369518"/>
                  </a:ext>
                </a:extLst>
              </a:tr>
              <a:tr h="371723">
                <a:tc>
                  <a:txBody>
                    <a:bodyPr/>
                    <a:lstStyle/>
                    <a:p>
                      <a:pPr marL="198755">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Missing/Unknown</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9</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3714954845"/>
                  </a:ext>
                </a:extLst>
              </a:tr>
              <a:tr h="371723">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Not pregnant</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12566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no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91.0</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527017649"/>
                  </a:ext>
                </a:extLst>
              </a:tr>
              <a:tr h="371723">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Missing/Unknown</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a:noFill/>
                    </a:lnB>
                    <a:solidFill>
                      <a:srgbClr val="F2F2F2"/>
                    </a:solidFill>
                  </a:tcPr>
                </a:tc>
                <a:tc>
                  <a:txBody>
                    <a:bodyPr/>
                    <a:lstStyle/>
                    <a:p>
                      <a:pPr>
                        <a:buNone/>
                      </a:pPr>
                      <a:r>
                        <a:rPr lang="en-GB" sz="85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495</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a:noFill/>
                    </a:lnB>
                    <a:solidFill>
                      <a:srgbClr val="F2F2F2"/>
                    </a:solidFill>
                  </a:tcPr>
                </a:tc>
                <a:tc>
                  <a:txBody>
                    <a:bodyPr/>
                    <a:lstStyle/>
                    <a:p>
                      <a:pPr>
                        <a:buNone/>
                      </a:pPr>
                      <a:r>
                        <a:rPr lang="en-GB" sz="850" kern="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3.6</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560773560"/>
                  </a:ext>
                </a:extLst>
              </a:tr>
            </a:tbl>
          </a:graphicData>
        </a:graphic>
      </p:graphicFrame>
      <p:sp>
        <p:nvSpPr>
          <p:cNvPr id="4" name="Text Placeholder 8">
            <a:extLst>
              <a:ext uri="{FF2B5EF4-FFF2-40B4-BE49-F238E27FC236}">
                <a16:creationId xmlns:a16="http://schemas.microsoft.com/office/drawing/2014/main" id="{875D5A82-ADF7-8026-A9E2-517C94A86F30}"/>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5077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D0691-E716-B9FC-47F0-755AAE7F75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1E07A9-D7C3-ECE6-42D5-F782C8FFA608}"/>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11</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LUNG &amp; OTHER ORGAN TRANSPLANTS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C11AF910-B493-E0F1-F822-805D3FAAA0EC}"/>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7D554F8C-9EB8-A867-5738-6489A2DB860A}"/>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D2B064A8-F40E-5CAD-AE06-EEC76548A75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2B7C2D89-BC63-FB77-5572-DD5F6BEC59BD}"/>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948D5959-99E0-A8E3-5A45-AEE65BC72BE9}"/>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9754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44A2CF5-36E4-FD96-8970-A80FA6F1BE18}"/>
              </a:ext>
            </a:extLst>
          </p:cNvPr>
          <p:cNvGrpSpPr/>
          <p:nvPr/>
        </p:nvGrpSpPr>
        <p:grpSpPr>
          <a:xfrm>
            <a:off x="0" y="0"/>
            <a:ext cx="8506047" cy="1571625"/>
            <a:chOff x="0" y="0"/>
            <a:chExt cx="8506047"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426641"/>
              <a:ext cx="6934422"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number and proportion of people with CF living with transplanted lung/s is heterogenous across Europe. </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20807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11.1</a:t>
              </a:r>
            </a:p>
          </p:txBody>
        </p:sp>
        <p:sp>
          <p:nvSpPr>
            <p:cNvPr id="3" name="TextBox 2">
              <a:extLst>
                <a:ext uri="{FF2B5EF4-FFF2-40B4-BE49-F238E27FC236}">
                  <a16:creationId xmlns:a16="http://schemas.microsoft.com/office/drawing/2014/main" id="{A865EFFA-0A6A-C5EE-3189-32D41E6E3F44}"/>
                </a:ext>
              </a:extLst>
            </p:cNvPr>
            <p:cNvSpPr txBox="1"/>
            <p:nvPr/>
          </p:nvSpPr>
          <p:spPr>
            <a:xfrm>
              <a:off x="896879" y="709620"/>
              <a:ext cx="6203829"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living in 2024 with transplanted lungs, by country.</a:t>
              </a:r>
            </a:p>
          </p:txBody>
        </p:sp>
        <p:pic>
          <p:nvPicPr>
            <p:cNvPr id="2" name="Picture 1" descr="A blue hexagon with white and black triangles&#10;&#10;Description automatically generated">
              <a:extLst>
                <a:ext uri="{FF2B5EF4-FFF2-40B4-BE49-F238E27FC236}">
                  <a16:creationId xmlns:a16="http://schemas.microsoft.com/office/drawing/2014/main" id="{2760BD07-8D86-238B-1290-72ECCE6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 descr="Immagine che contiene linea, Diagramma, diagramma, schermata&#10;&#10;Il contenuto generato dall'IA potrebbe non essere corretto.">
            <a:extLst>
              <a:ext uri="{FF2B5EF4-FFF2-40B4-BE49-F238E27FC236}">
                <a16:creationId xmlns:a16="http://schemas.microsoft.com/office/drawing/2014/main" id="{B682B20B-114A-A581-9B4A-C3999B473CAF}"/>
              </a:ext>
            </a:extLst>
          </p:cNvPr>
          <p:cNvPicPr>
            <a:picLocks noChangeAspect="1"/>
          </p:cNvPicPr>
          <p:nvPr/>
        </p:nvPicPr>
        <p:blipFill>
          <a:blip r:embed="rId3"/>
          <a:stretch>
            <a:fillRect/>
          </a:stretch>
        </p:blipFill>
        <p:spPr>
          <a:xfrm>
            <a:off x="175232" y="1571625"/>
            <a:ext cx="8793535" cy="3833731"/>
          </a:xfrm>
          <a:prstGeom prst="rect">
            <a:avLst/>
          </a:prstGeom>
        </p:spPr>
      </p:pic>
      <p:sp>
        <p:nvSpPr>
          <p:cNvPr id="10" name="TextBox 7">
            <a:extLst>
              <a:ext uri="{FF2B5EF4-FFF2-40B4-BE49-F238E27FC236}">
                <a16:creationId xmlns:a16="http://schemas.microsoft.com/office/drawing/2014/main" id="{2EC23C52-E595-C3FB-392C-267D3998F49D}"/>
              </a:ext>
            </a:extLst>
          </p:cNvPr>
          <p:cNvSpPr txBox="1">
            <a:spLocks/>
          </p:cNvSpPr>
          <p:nvPr/>
        </p:nvSpPr>
        <p:spPr>
          <a:xfrm>
            <a:off x="565466" y="5588687"/>
            <a:ext cx="8013066" cy="369332"/>
          </a:xfrm>
          <a:prstGeom prst="rect">
            <a:avLst/>
          </a:prstGeom>
          <a:noFill/>
        </p:spPr>
        <p:txBody>
          <a:bodyPr wrap="square">
            <a:spAutoFit/>
          </a:bodyPr>
          <a:lstStyle/>
          <a:p>
            <a:pPr algn="just">
              <a:tabLst>
                <a:tab pos="900430" algn="l"/>
              </a:tabLst>
            </a:pPr>
            <a:r>
              <a:rPr lang="en-GB" sz="900" dirty="0">
                <a:effectLst/>
                <a:latin typeface="+mj-lt"/>
                <a:ea typeface="Calibri" panose="020F0502020204030204" pitchFamily="34" charset="0"/>
                <a:cs typeface="Arial" panose="020B0604020202020204" pitchFamily="34" charset="0"/>
              </a:rPr>
              <a:t>This graph shows the number of people with CF alive at 31/12/2024 who have had a lung transplant (light turquoise bars) at some point in their life. The pink dots (right axis) show the percentage of people that were living with transplanted lung in 2024 out of all people with CF that were seen by a clinician in 2024. </a:t>
            </a:r>
          </a:p>
        </p:txBody>
      </p:sp>
      <p:sp>
        <p:nvSpPr>
          <p:cNvPr id="5" name="Text Placeholder 8">
            <a:extLst>
              <a:ext uri="{FF2B5EF4-FFF2-40B4-BE49-F238E27FC236}">
                <a16:creationId xmlns:a16="http://schemas.microsoft.com/office/drawing/2014/main" id="{0B9D049E-A086-C919-4801-C94DE5F4F050}"/>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46166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B664315B-FC30-3F7A-C2B7-A4FF39363541}"/>
              </a:ext>
            </a:extLst>
          </p:cNvPr>
          <p:cNvGrpSpPr/>
          <p:nvPr/>
        </p:nvGrpSpPr>
        <p:grpSpPr>
          <a:xfrm>
            <a:off x="27880" y="0"/>
            <a:ext cx="8593593" cy="1571625"/>
            <a:chOff x="0" y="0"/>
            <a:chExt cx="8593593"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86065" y="427642"/>
              <a:ext cx="7007528"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number and proportion of people with CF living with a liver transplant is extremely heterogenous throughout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6065" y="209071"/>
              <a:ext cx="4601527"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11.2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1283" y="765262"/>
              <a:ext cx="6203829"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living in 2024 with transplanted liver, by country.</a:t>
              </a:r>
            </a:p>
          </p:txBody>
        </p:sp>
        <p:pic>
          <p:nvPicPr>
            <p:cNvPr id="5" name="Picture 4" descr="A blue hexagon with white and black triangles&#10;&#10;Description automatically generated">
              <a:extLst>
                <a:ext uri="{FF2B5EF4-FFF2-40B4-BE49-F238E27FC236}">
                  <a16:creationId xmlns:a16="http://schemas.microsoft.com/office/drawing/2014/main" id="{2A21BA4A-7F31-455B-4FA7-8454296F9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 descr="Immagine che contiene linea, Diagramma, diagramma, schermata&#10;&#10;Il contenuto generato dall'IA potrebbe non essere corretto.">
            <a:extLst>
              <a:ext uri="{FF2B5EF4-FFF2-40B4-BE49-F238E27FC236}">
                <a16:creationId xmlns:a16="http://schemas.microsoft.com/office/drawing/2014/main" id="{B199B0A6-CACD-1C4D-D626-BB378A45D4CF}"/>
              </a:ext>
            </a:extLst>
          </p:cNvPr>
          <p:cNvPicPr>
            <a:picLocks noChangeAspect="1"/>
          </p:cNvPicPr>
          <p:nvPr/>
        </p:nvPicPr>
        <p:blipFill>
          <a:blip r:embed="rId3"/>
          <a:stretch>
            <a:fillRect/>
          </a:stretch>
        </p:blipFill>
        <p:spPr>
          <a:xfrm>
            <a:off x="297347" y="1601469"/>
            <a:ext cx="8549305" cy="3757710"/>
          </a:xfrm>
          <a:prstGeom prst="rect">
            <a:avLst/>
          </a:prstGeom>
        </p:spPr>
      </p:pic>
      <p:sp>
        <p:nvSpPr>
          <p:cNvPr id="10" name="TextBox 7">
            <a:extLst>
              <a:ext uri="{FF2B5EF4-FFF2-40B4-BE49-F238E27FC236}">
                <a16:creationId xmlns:a16="http://schemas.microsoft.com/office/drawing/2014/main" id="{927FA367-4784-B350-3863-25A6404CB1E2}"/>
              </a:ext>
            </a:extLst>
          </p:cNvPr>
          <p:cNvSpPr txBox="1">
            <a:spLocks/>
          </p:cNvSpPr>
          <p:nvPr/>
        </p:nvSpPr>
        <p:spPr>
          <a:xfrm>
            <a:off x="565466" y="5588687"/>
            <a:ext cx="8013066" cy="646331"/>
          </a:xfrm>
          <a:prstGeom prst="rect">
            <a:avLst/>
          </a:prstGeom>
          <a:noFill/>
        </p:spPr>
        <p:txBody>
          <a:bodyPr wrap="square">
            <a:spAutoFit/>
          </a:bodyPr>
          <a:lstStyle/>
          <a:p>
            <a:pPr algn="just">
              <a:tabLst>
                <a:tab pos="900430" algn="l"/>
              </a:tabLst>
            </a:pPr>
            <a:r>
              <a:rPr lang="en-GB" sz="900" dirty="0">
                <a:effectLst/>
                <a:latin typeface="+mj-lt"/>
                <a:ea typeface="Calibri" panose="020F0502020204030204" pitchFamily="34" charset="0"/>
                <a:cs typeface="Arial" panose="020B0604020202020204" pitchFamily="34" charset="0"/>
              </a:rPr>
              <a:t>This graph shows the number of people with CF alive at 31/12/2024 who have had a liver transplant (light turquoise bars) at some point in their life. The pink dots (right axis) show the percentage of people living with transplanted liver in 2024 out of all people with CF that were seen in 2024. Note that (left vertical axis) the number of people who have had a liver transplant is much lower than the number of people with transplanted lungs. The main reason for this is that liver disease is only found in a subset of people with CF, whereas lung disease affects almost all people with CF.</a:t>
            </a:r>
          </a:p>
        </p:txBody>
      </p:sp>
      <p:sp>
        <p:nvSpPr>
          <p:cNvPr id="2" name="Text Placeholder 8">
            <a:extLst>
              <a:ext uri="{FF2B5EF4-FFF2-40B4-BE49-F238E27FC236}">
                <a16:creationId xmlns:a16="http://schemas.microsoft.com/office/drawing/2014/main" id="{70A77F52-68C3-0270-2CE4-9DE2171A55DB}"/>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83663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12</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MORTALITY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851BF6B8-F1CF-2646-71E7-BB868647E988}"/>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59FEEFA7-3921-B4C5-17FD-C89EA572C577}"/>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4AA1B4A2-C1CB-F950-4AF1-7222E92C0D15}"/>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72FD70D0-1E87-696E-B60B-D6A1556AD0ED}"/>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47621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49A9543B-4828-8A0A-F97D-76C23591D3E0}"/>
              </a:ext>
            </a:extLst>
          </p:cNvPr>
          <p:cNvGrpSpPr/>
          <p:nvPr/>
        </p:nvGrpSpPr>
        <p:grpSpPr>
          <a:xfrm>
            <a:off x="0" y="0"/>
            <a:ext cx="7378121" cy="1571625"/>
            <a:chOff x="0" y="0"/>
            <a:chExt cx="7378121" cy="1571625"/>
          </a:xfrm>
        </p:grpSpPr>
        <p:pic>
          <p:nvPicPr>
            <p:cNvPr id="5" name="Picture 4" descr="A blue hexagon with white and black triangles&#10;&#10;Description automatically generated">
              <a:extLst>
                <a:ext uri="{FF2B5EF4-FFF2-40B4-BE49-F238E27FC236}">
                  <a16:creationId xmlns:a16="http://schemas.microsoft.com/office/drawing/2014/main" id="{FE4AAB7E-CEE9-1B09-8CB6-B4F4F3D3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5804921"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proportion of adults with CF varies considerably between European countries.</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89921"/>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1.5</a:t>
              </a:r>
            </a:p>
          </p:txBody>
        </p:sp>
        <p:sp>
          <p:nvSpPr>
            <p:cNvPr id="3" name="TextBox 2">
              <a:extLst>
                <a:ext uri="{FF2B5EF4-FFF2-40B4-BE49-F238E27FC236}">
                  <a16:creationId xmlns:a16="http://schemas.microsoft.com/office/drawing/2014/main" id="{A865EFFA-0A6A-C5EE-3189-32D41E6E3F44}"/>
                </a:ext>
              </a:extLst>
            </p:cNvPr>
            <p:cNvSpPr txBox="1"/>
            <p:nvPr/>
          </p:nvSpPr>
          <p:spPr>
            <a:xfrm>
              <a:off x="899634" y="560409"/>
              <a:ext cx="6476955" cy="40011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and adolescents (&lt;18 years) and adults (≥18 years), by country and overall. Registered people with CF alive on 31/12/2024.</a:t>
              </a:r>
            </a:p>
          </p:txBody>
        </p:sp>
      </p:grpSp>
      <p:pic>
        <p:nvPicPr>
          <p:cNvPr id="8" name="Immagine 15">
            <a:extLst>
              <a:ext uri="{FF2B5EF4-FFF2-40B4-BE49-F238E27FC236}">
                <a16:creationId xmlns:a16="http://schemas.microsoft.com/office/drawing/2014/main" id="{F7F1D745-910D-935F-5903-96F907DCE4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5265" y="927766"/>
            <a:ext cx="6053469" cy="5744417"/>
          </a:xfrm>
          <a:prstGeom prst="rect">
            <a:avLst/>
          </a:prstGeom>
          <a:noFill/>
        </p:spPr>
      </p:pic>
      <p:sp>
        <p:nvSpPr>
          <p:cNvPr id="9" name="Text Placeholder 8">
            <a:extLst>
              <a:ext uri="{FF2B5EF4-FFF2-40B4-BE49-F238E27FC236}">
                <a16:creationId xmlns:a16="http://schemas.microsoft.com/office/drawing/2014/main" id="{B4890134-8E11-06F8-E0F2-F12088ABAD2B}"/>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07585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BD2C738-3CCC-A26A-D05F-9546B0F9C4AE}"/>
              </a:ext>
            </a:extLst>
          </p:cNvPr>
          <p:cNvGrpSpPr/>
          <p:nvPr/>
        </p:nvGrpSpPr>
        <p:grpSpPr>
          <a:xfrm>
            <a:off x="0" y="0"/>
            <a:ext cx="8410353" cy="1571625"/>
            <a:chOff x="0" y="0"/>
            <a:chExt cx="8410353"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333859"/>
              <a:ext cx="6838728"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Most of the deaths occur between the third and the fifth decade of life in people with CF in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115288"/>
              <a:ext cx="449068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12.1</a:t>
              </a:r>
            </a:p>
          </p:txBody>
        </p:sp>
        <p:sp>
          <p:nvSpPr>
            <p:cNvPr id="3" name="TextBox 2">
              <a:extLst>
                <a:ext uri="{FF2B5EF4-FFF2-40B4-BE49-F238E27FC236}">
                  <a16:creationId xmlns:a16="http://schemas.microsoft.com/office/drawing/2014/main" id="{A865EFFA-0A6A-C5EE-3189-32D41E6E3F44}"/>
                </a:ext>
              </a:extLst>
            </p:cNvPr>
            <p:cNvSpPr txBox="1"/>
            <p:nvPr/>
          </p:nvSpPr>
          <p:spPr>
            <a:xfrm>
              <a:off x="888165" y="625527"/>
              <a:ext cx="6203829"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death distribution of people with CF deceased in 2024, by sex.</a:t>
              </a:r>
            </a:p>
          </p:txBody>
        </p:sp>
        <p:pic>
          <p:nvPicPr>
            <p:cNvPr id="5" name="Picture 4" descr="A blue hexagon with white and black triangles&#10;&#10;Description automatically generated">
              <a:extLst>
                <a:ext uri="{FF2B5EF4-FFF2-40B4-BE49-F238E27FC236}">
                  <a16:creationId xmlns:a16="http://schemas.microsoft.com/office/drawing/2014/main" id="{814B1E39-E00F-8A27-9B42-9405B167E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1" descr="Immagine che contiene testo, schermata, Diagramma, linea&#10;&#10;Il contenuto generato dall'IA potrebbe non essere corretto.">
            <a:extLst>
              <a:ext uri="{FF2B5EF4-FFF2-40B4-BE49-F238E27FC236}">
                <a16:creationId xmlns:a16="http://schemas.microsoft.com/office/drawing/2014/main" id="{02665A40-3370-09FF-505E-C781507EE7FB}"/>
              </a:ext>
            </a:extLst>
          </p:cNvPr>
          <p:cNvPicPr>
            <a:picLocks noChangeAspect="1"/>
          </p:cNvPicPr>
          <p:nvPr/>
        </p:nvPicPr>
        <p:blipFill>
          <a:blip r:embed="rId3"/>
          <a:stretch>
            <a:fillRect/>
          </a:stretch>
        </p:blipFill>
        <p:spPr>
          <a:xfrm>
            <a:off x="824161" y="1058052"/>
            <a:ext cx="7495678" cy="4741896"/>
          </a:xfrm>
          <a:prstGeom prst="rect">
            <a:avLst/>
          </a:prstGeom>
        </p:spPr>
      </p:pic>
      <p:sp>
        <p:nvSpPr>
          <p:cNvPr id="10" name="TextBox 7">
            <a:extLst>
              <a:ext uri="{FF2B5EF4-FFF2-40B4-BE49-F238E27FC236}">
                <a16:creationId xmlns:a16="http://schemas.microsoft.com/office/drawing/2014/main" id="{BD8FABD0-B4C1-A912-C3D6-5C5042DD5690}"/>
              </a:ext>
            </a:extLst>
          </p:cNvPr>
          <p:cNvSpPr txBox="1">
            <a:spLocks/>
          </p:cNvSpPr>
          <p:nvPr/>
        </p:nvSpPr>
        <p:spPr>
          <a:xfrm>
            <a:off x="1463865" y="5986252"/>
            <a:ext cx="6216270" cy="230832"/>
          </a:xfrm>
          <a:prstGeom prst="rect">
            <a:avLst/>
          </a:prstGeom>
          <a:noFill/>
        </p:spPr>
        <p:txBody>
          <a:bodyPr wrap="square">
            <a:spAutoFit/>
          </a:bodyPr>
          <a:lstStyle/>
          <a:p>
            <a:pPr algn="just">
              <a:tabLst>
                <a:tab pos="900430" algn="l"/>
              </a:tabLst>
            </a:pPr>
            <a:r>
              <a:rPr lang="en-GB" sz="900" dirty="0">
                <a:effectLst/>
                <a:latin typeface="+mj-lt"/>
                <a:ea typeface="Calibri" panose="020F0502020204030204" pitchFamily="34" charset="0"/>
                <a:cs typeface="Arial" panose="020B0604020202020204" pitchFamily="34" charset="0"/>
              </a:rPr>
              <a:t>This graph shows the distribution of age at death of people with CF who died in 2024, separated by males (blue) and females (red).</a:t>
            </a:r>
            <a:r>
              <a:rPr lang="es-ES" sz="900" dirty="0">
                <a:effectLst/>
                <a:latin typeface="+mj-lt"/>
              </a:rPr>
              <a:t> </a:t>
            </a:r>
            <a:endParaRPr lang="en-GB" sz="900" kern="100" dirty="0">
              <a:solidFill>
                <a:srgbClr val="404040"/>
              </a:solidFill>
              <a:effectLst/>
              <a:latin typeface="+mj-lt"/>
              <a:ea typeface="Calibri" panose="020F0502020204030204" pitchFamily="34" charset="0"/>
            </a:endParaRPr>
          </a:p>
        </p:txBody>
      </p:sp>
      <p:sp>
        <p:nvSpPr>
          <p:cNvPr id="2" name="Text Placeholder 8">
            <a:extLst>
              <a:ext uri="{FF2B5EF4-FFF2-40B4-BE49-F238E27FC236}">
                <a16:creationId xmlns:a16="http://schemas.microsoft.com/office/drawing/2014/main" id="{4CAC9B5E-3BB9-9B9A-E8E6-BD9CF84497F0}"/>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44169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8C283-DC74-52B8-77A1-062BB7656E3A}"/>
            </a:ext>
          </a:extLst>
        </p:cNvPr>
        <p:cNvGrpSpPr/>
        <p:nvPr/>
      </p:nvGrpSpPr>
      <p:grpSpPr>
        <a:xfrm>
          <a:off x="0" y="0"/>
          <a:ext cx="0" cy="0"/>
          <a:chOff x="0" y="0"/>
          <a:chExt cx="0" cy="0"/>
        </a:xfrm>
      </p:grpSpPr>
      <p:grpSp>
        <p:nvGrpSpPr>
          <p:cNvPr id="8" name="Grupo 7">
            <a:extLst>
              <a:ext uri="{FF2B5EF4-FFF2-40B4-BE49-F238E27FC236}">
                <a16:creationId xmlns:a16="http://schemas.microsoft.com/office/drawing/2014/main" id="{C45FCA00-F30B-A768-33F1-6569741E18B5}"/>
              </a:ext>
            </a:extLst>
          </p:cNvPr>
          <p:cNvGrpSpPr/>
          <p:nvPr/>
        </p:nvGrpSpPr>
        <p:grpSpPr>
          <a:xfrm>
            <a:off x="0" y="0"/>
            <a:ext cx="8410353" cy="1571625"/>
            <a:chOff x="0" y="0"/>
            <a:chExt cx="8410353" cy="1571625"/>
          </a:xfrm>
        </p:grpSpPr>
        <p:sp>
          <p:nvSpPr>
            <p:cNvPr id="6" name="TextBox 5">
              <a:extLst>
                <a:ext uri="{FF2B5EF4-FFF2-40B4-BE49-F238E27FC236}">
                  <a16:creationId xmlns:a16="http://schemas.microsoft.com/office/drawing/2014/main" id="{E79FDA92-EABF-2FD2-D6D8-F69B72C1481C}"/>
                </a:ext>
              </a:extLst>
            </p:cNvPr>
            <p:cNvSpPr txBox="1"/>
            <p:nvPr/>
          </p:nvSpPr>
          <p:spPr>
            <a:xfrm>
              <a:off x="1571625" y="333859"/>
              <a:ext cx="6838728"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In the last decade the proportion of </a:t>
              </a:r>
              <a:r>
                <a:rPr lang="en-GB" sz="1100" dirty="0" err="1">
                  <a:solidFill>
                    <a:srgbClr val="55C2D2"/>
                  </a:solidFill>
                  <a:ea typeface="Calibri Light" panose="020F0302020204030204" pitchFamily="34" charset="0"/>
                  <a:cs typeface="Calibri Light" panose="020F0302020204030204" pitchFamily="34" charset="0"/>
                </a:rPr>
                <a:t>PwCF</a:t>
              </a:r>
              <a:r>
                <a:rPr lang="en-GB" sz="1100" dirty="0">
                  <a:solidFill>
                    <a:srgbClr val="55C2D2"/>
                  </a:solidFill>
                  <a:ea typeface="Calibri Light" panose="020F0302020204030204" pitchFamily="34" charset="0"/>
                  <a:cs typeface="Calibri Light" panose="020F0302020204030204" pitchFamily="34" charset="0"/>
                </a:rPr>
                <a:t> deceased in a year relative to the total number of </a:t>
              </a:r>
              <a:r>
                <a:rPr lang="en-GB" sz="1100" dirty="0" err="1">
                  <a:solidFill>
                    <a:srgbClr val="55C2D2"/>
                  </a:solidFill>
                  <a:ea typeface="Calibri Light" panose="020F0302020204030204" pitchFamily="34" charset="0"/>
                  <a:cs typeface="Calibri Light" panose="020F0302020204030204" pitchFamily="34" charset="0"/>
                </a:rPr>
                <a:t>PwCF</a:t>
              </a:r>
              <a:r>
                <a:rPr lang="en-GB" sz="1100" dirty="0">
                  <a:solidFill>
                    <a:srgbClr val="55C2D2"/>
                  </a:solidFill>
                  <a:ea typeface="Calibri Light" panose="020F0302020204030204" pitchFamily="34" charset="0"/>
                  <a:cs typeface="Calibri Light" panose="020F0302020204030204" pitchFamily="34" charset="0"/>
                </a:rPr>
                <a:t> in the year has decreased throughout Europe.</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9CA29A7D-BD6A-BB1B-5CA7-5AF5DFE98EA5}"/>
                </a:ext>
              </a:extLst>
            </p:cNvPr>
            <p:cNvSpPr txBox="1"/>
            <p:nvPr/>
          </p:nvSpPr>
          <p:spPr>
            <a:xfrm>
              <a:off x="1571625" y="115288"/>
              <a:ext cx="4490683"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12.2</a:t>
              </a:r>
            </a:p>
          </p:txBody>
        </p:sp>
        <p:sp>
          <p:nvSpPr>
            <p:cNvPr id="3" name="TextBox 2">
              <a:extLst>
                <a:ext uri="{FF2B5EF4-FFF2-40B4-BE49-F238E27FC236}">
                  <a16:creationId xmlns:a16="http://schemas.microsoft.com/office/drawing/2014/main" id="{C1C15878-0822-61BF-0A2F-DE247E045A89}"/>
                </a:ext>
              </a:extLst>
            </p:cNvPr>
            <p:cNvSpPr txBox="1"/>
            <p:nvPr/>
          </p:nvSpPr>
          <p:spPr>
            <a:xfrm>
              <a:off x="887407" y="732527"/>
              <a:ext cx="6203829" cy="246221"/>
            </a:xfrm>
            <a:prstGeom prst="rect">
              <a:avLst/>
            </a:prstGeom>
            <a:noFill/>
          </p:spPr>
          <p:txBody>
            <a:bodyPr wrap="square">
              <a:spAutoFit/>
            </a:bodyPr>
            <a:lstStyle/>
            <a:p>
              <a:pPr marL="674370" algn="just">
                <a:spcBef>
                  <a:spcPts val="450"/>
                </a:spcBef>
                <a:spcAft>
                  <a:spcPts val="450"/>
                </a:spcAft>
              </a:pPr>
              <a:r>
                <a:rPr lang="en-GB" sz="10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PwCF</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 deceased as a percentage of all </a:t>
              </a:r>
              <a:r>
                <a:rPr lang="en-GB" sz="10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PwCF</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 in the years from 2014 to 2024.</a:t>
              </a:r>
            </a:p>
          </p:txBody>
        </p:sp>
        <p:pic>
          <p:nvPicPr>
            <p:cNvPr id="5" name="Picture 4" descr="A blue hexagon with white and black triangles&#10;&#10;Description automatically generated">
              <a:extLst>
                <a:ext uri="{FF2B5EF4-FFF2-40B4-BE49-F238E27FC236}">
                  <a16:creationId xmlns:a16="http://schemas.microsoft.com/office/drawing/2014/main" id="{C587EC32-37F5-9C6B-0DD8-B0939B69B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
        <p:nvSpPr>
          <p:cNvPr id="10" name="TextBox 7">
            <a:extLst>
              <a:ext uri="{FF2B5EF4-FFF2-40B4-BE49-F238E27FC236}">
                <a16:creationId xmlns:a16="http://schemas.microsoft.com/office/drawing/2014/main" id="{A6C3F3D2-322E-27BA-F9B8-6D9BD172426A}"/>
              </a:ext>
            </a:extLst>
          </p:cNvPr>
          <p:cNvSpPr txBox="1">
            <a:spLocks/>
          </p:cNvSpPr>
          <p:nvPr/>
        </p:nvSpPr>
        <p:spPr>
          <a:xfrm>
            <a:off x="1571625" y="5986252"/>
            <a:ext cx="6838728" cy="369332"/>
          </a:xfrm>
          <a:prstGeom prst="rect">
            <a:avLst/>
          </a:prstGeom>
          <a:noFill/>
        </p:spPr>
        <p:txBody>
          <a:bodyPr wrap="square">
            <a:spAutoFit/>
          </a:bodyPr>
          <a:lstStyle/>
          <a:p>
            <a:pPr algn="just">
              <a:tabLst>
                <a:tab pos="900430" algn="l"/>
              </a:tabLst>
            </a:pPr>
            <a:r>
              <a:rPr lang="en-GB" sz="900" dirty="0">
                <a:effectLst/>
                <a:latin typeface="+mj-lt"/>
                <a:ea typeface="Calibri" panose="020F0502020204030204" pitchFamily="34" charset="0"/>
                <a:cs typeface="Arial" panose="020B0604020202020204" pitchFamily="34" charset="0"/>
              </a:rPr>
              <a:t>In this graph data over time are presented using cross sectional data per year. People with CF who are alive, deceased, or not seen during the year of follow-up were included and those who were lost to follow-up were excluded. </a:t>
            </a:r>
            <a:endParaRPr lang="en-GB" sz="900" kern="100" dirty="0">
              <a:solidFill>
                <a:srgbClr val="404040"/>
              </a:solidFill>
              <a:effectLst/>
              <a:latin typeface="+mj-lt"/>
              <a:ea typeface="Calibri" panose="020F0502020204030204" pitchFamily="34" charset="0"/>
            </a:endParaRPr>
          </a:p>
        </p:txBody>
      </p:sp>
      <p:pic>
        <p:nvPicPr>
          <p:cNvPr id="4" name="Immagine 22">
            <a:extLst>
              <a:ext uri="{FF2B5EF4-FFF2-40B4-BE49-F238E27FC236}">
                <a16:creationId xmlns:a16="http://schemas.microsoft.com/office/drawing/2014/main" id="{36E7C786-0793-25ED-F0E6-181AE887C2A9}"/>
              </a:ext>
            </a:extLst>
          </p:cNvPr>
          <p:cNvPicPr>
            <a:picLocks noChangeAspect="1"/>
          </p:cNvPicPr>
          <p:nvPr/>
        </p:nvPicPr>
        <p:blipFill rotWithShape="1">
          <a:blip r:embed="rId3">
            <a:extLst>
              <a:ext uri="{28A0092B-C50C-407E-A947-70E740481C1C}">
                <a14:useLocalDpi xmlns:a14="http://schemas.microsoft.com/office/drawing/2010/main" val="0"/>
              </a:ext>
            </a:extLst>
          </a:blip>
          <a:srcRect b="2977"/>
          <a:stretch>
            <a:fillRect/>
          </a:stretch>
        </p:blipFill>
        <p:spPr bwMode="auto">
          <a:xfrm>
            <a:off x="1300038" y="1135716"/>
            <a:ext cx="6543924" cy="4743536"/>
          </a:xfrm>
          <a:prstGeom prst="rect">
            <a:avLst/>
          </a:prstGeom>
          <a:noFill/>
          <a:ln>
            <a:noFill/>
          </a:ln>
          <a:extLst>
            <a:ext uri="{53640926-AAD7-44D8-BBD7-CCE9431645EC}">
              <a14:shadowObscured xmlns:a14="http://schemas.microsoft.com/office/drawing/2010/main"/>
            </a:ext>
          </a:extLst>
        </p:spPr>
      </p:pic>
      <p:sp>
        <p:nvSpPr>
          <p:cNvPr id="2" name="Text Placeholder 8">
            <a:extLst>
              <a:ext uri="{FF2B5EF4-FFF2-40B4-BE49-F238E27FC236}">
                <a16:creationId xmlns:a16="http://schemas.microsoft.com/office/drawing/2014/main" id="{98B66683-7317-9D8D-E26D-20D572C8A810}"/>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913170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13</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DATA QUALITY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EE61FF7E-644A-77A6-1592-57E843BF67D9}"/>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6447655-7DCD-8690-5172-3EE9AC27621E}"/>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B6C9948-761F-DEED-2695-1C5161698FD3}"/>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CFAB233C-BE1A-5B55-C7ED-5D9C739ECD8F}"/>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30297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36E66BD9-7100-766E-6493-BFF92C557DEE}"/>
              </a:ext>
            </a:extLst>
          </p:cNvPr>
          <p:cNvGrpSpPr/>
          <p:nvPr/>
        </p:nvGrpSpPr>
        <p:grpSpPr>
          <a:xfrm>
            <a:off x="0" y="0"/>
            <a:ext cx="8787762" cy="1571625"/>
            <a:chOff x="0" y="0"/>
            <a:chExt cx="8787762" cy="1571625"/>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72389"/>
              <a:ext cx="7013897"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overall completeness of data for all variables from the countries participating in the ECFSPR in 2024 is 99%.</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9514"/>
              <a:ext cx="460570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13.1</a:t>
              </a: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Box 2">
              <a:extLst>
                <a:ext uri="{FF2B5EF4-FFF2-40B4-BE49-F238E27FC236}">
                  <a16:creationId xmlns:a16="http://schemas.microsoft.com/office/drawing/2014/main" id="{BDBC5E86-1B68-68D8-E0B9-204BC3BC89EC}"/>
                </a:ext>
              </a:extLst>
            </p:cNvPr>
            <p:cNvSpPr txBox="1"/>
            <p:nvPr/>
          </p:nvSpPr>
          <p:spPr>
            <a:xfrm>
              <a:off x="882802" y="490762"/>
              <a:ext cx="7904960" cy="528350"/>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Completeness of the data in 2024, for all </a:t>
              </a:r>
              <a:r>
                <a:rPr lang="en-GB" sz="10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pwCF</a:t>
              </a: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 seen by a clinician, in all participating countries, overall percentages by variable.</a:t>
              </a:r>
            </a:p>
            <a:p>
              <a:pPr marL="674370" algn="just">
                <a:spcBef>
                  <a:spcPts val="450"/>
                </a:spcBef>
                <a:spcAft>
                  <a:spcPts val="450"/>
                </a:spcAft>
              </a:pPr>
              <a:endPar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p:txBody>
        </p:sp>
      </p:grpSp>
      <p:pic>
        <p:nvPicPr>
          <p:cNvPr id="9" name="Picture 16">
            <a:extLst>
              <a:ext uri="{FF2B5EF4-FFF2-40B4-BE49-F238E27FC236}">
                <a16:creationId xmlns:a16="http://schemas.microsoft.com/office/drawing/2014/main" id="{2D2776B9-9A7F-F9F7-7FEC-7C659A51D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850731"/>
            <a:ext cx="7102301" cy="5303585"/>
          </a:xfrm>
          <a:prstGeom prst="rect">
            <a:avLst/>
          </a:prstGeom>
          <a:noFill/>
        </p:spPr>
      </p:pic>
      <p:sp>
        <p:nvSpPr>
          <p:cNvPr id="10" name="TextBox 10">
            <a:extLst>
              <a:ext uri="{FF2B5EF4-FFF2-40B4-BE49-F238E27FC236}">
                <a16:creationId xmlns:a16="http://schemas.microsoft.com/office/drawing/2014/main" id="{6CE7FCFE-FFC1-17C9-0737-C6BE55DA7E74}"/>
              </a:ext>
            </a:extLst>
          </p:cNvPr>
          <p:cNvSpPr txBox="1"/>
          <p:nvPr/>
        </p:nvSpPr>
        <p:spPr>
          <a:xfrm>
            <a:off x="2914236" y="6182572"/>
            <a:ext cx="3842091" cy="369332"/>
          </a:xfrm>
          <a:prstGeom prst="rect">
            <a:avLst/>
          </a:prstGeom>
          <a:noFill/>
        </p:spPr>
        <p:txBody>
          <a:bodyPr wrap="square">
            <a:spAutoFit/>
          </a:bodyPr>
          <a:lstStyle/>
          <a:p>
            <a:pPr algn="just"/>
            <a:r>
              <a:rPr lang="en-GB" sz="900" dirty="0">
                <a:solidFill>
                  <a:srgbClr val="55C2D2"/>
                </a:solidFill>
                <a:latin typeface="+mj-lt"/>
              </a:rPr>
              <a:t>Note: Completeness for FEV1 is evaluated only for individuals with CF ≥ 6 years. </a:t>
            </a:r>
          </a:p>
          <a:p>
            <a:pPr algn="just"/>
            <a:r>
              <a:rPr lang="en-GB" sz="900" dirty="0">
                <a:solidFill>
                  <a:srgbClr val="55C2D2"/>
                </a:solidFill>
                <a:latin typeface="+mj-lt"/>
              </a:rPr>
              <a:t>Note: Completeness for BMI is evaluated only for individuals with CF ≥ 2 years. </a:t>
            </a:r>
          </a:p>
        </p:txBody>
      </p:sp>
      <p:sp>
        <p:nvSpPr>
          <p:cNvPr id="5" name="Text Placeholder 8">
            <a:extLst>
              <a:ext uri="{FF2B5EF4-FFF2-40B4-BE49-F238E27FC236}">
                <a16:creationId xmlns:a16="http://schemas.microsoft.com/office/drawing/2014/main" id="{A84B131D-D5B9-0BA2-193D-B6EF97990800}"/>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882070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6ADB5-2EB4-6B70-CC83-A1DC64E00C58}"/>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9D8A3235-DA2F-73AD-5924-E7ADA705E073}"/>
              </a:ext>
            </a:extLst>
          </p:cNvPr>
          <p:cNvGrpSpPr/>
          <p:nvPr/>
        </p:nvGrpSpPr>
        <p:grpSpPr>
          <a:xfrm>
            <a:off x="0" y="0"/>
            <a:ext cx="9476585" cy="1571625"/>
            <a:chOff x="0" y="0"/>
            <a:chExt cx="9476585" cy="1571625"/>
          </a:xfrm>
        </p:grpSpPr>
        <p:sp>
          <p:nvSpPr>
            <p:cNvPr id="6" name="TextBox 5">
              <a:extLst>
                <a:ext uri="{FF2B5EF4-FFF2-40B4-BE49-F238E27FC236}">
                  <a16:creationId xmlns:a16="http://schemas.microsoft.com/office/drawing/2014/main" id="{1E6F5880-1380-33FB-4218-EB0364B6740A}"/>
                </a:ext>
              </a:extLst>
            </p:cNvPr>
            <p:cNvSpPr txBox="1"/>
            <p:nvPr/>
          </p:nvSpPr>
          <p:spPr>
            <a:xfrm>
              <a:off x="1571625" y="351754"/>
              <a:ext cx="7013897" cy="261610"/>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The validated clinical data amounts to 4% of the </a:t>
              </a:r>
              <a:r>
                <a:rPr lang="en-GB" sz="1100" dirty="0" err="1">
                  <a:solidFill>
                    <a:srgbClr val="55C2D2"/>
                  </a:solidFill>
                  <a:ea typeface="Calibri Light" panose="020F0302020204030204" pitchFamily="34" charset="0"/>
                  <a:cs typeface="Calibri Light" panose="020F0302020204030204" pitchFamily="34" charset="0"/>
                </a:rPr>
                <a:t>pwCF</a:t>
              </a:r>
              <a:r>
                <a:rPr lang="en-GB" sz="1100" dirty="0">
                  <a:solidFill>
                    <a:srgbClr val="55C2D2"/>
                  </a:solidFill>
                  <a:ea typeface="Calibri Light" panose="020F0302020204030204" pitchFamily="34" charset="0"/>
                  <a:cs typeface="Calibri Light" panose="020F0302020204030204" pitchFamily="34" charset="0"/>
                </a:rPr>
                <a:t> in these countries from 2023 and 2024.</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B3571F6A-E861-ACA7-9CB7-1E67F806148C}"/>
                </a:ext>
              </a:extLst>
            </p:cNvPr>
            <p:cNvSpPr txBox="1"/>
            <p:nvPr/>
          </p:nvSpPr>
          <p:spPr>
            <a:xfrm>
              <a:off x="1571625" y="133183"/>
              <a:ext cx="460570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13.2</a:t>
              </a:r>
            </a:p>
          </p:txBody>
        </p:sp>
        <p:pic>
          <p:nvPicPr>
            <p:cNvPr id="2" name="Picture 1" descr="A blue hexagon with white and black triangles&#10;&#10;Description automatically generated">
              <a:extLst>
                <a:ext uri="{FF2B5EF4-FFF2-40B4-BE49-F238E27FC236}">
                  <a16:creationId xmlns:a16="http://schemas.microsoft.com/office/drawing/2014/main" id="{D4E2DEB8-D10C-1352-F81E-C2A3EE7E5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Box 2">
              <a:extLst>
                <a:ext uri="{FF2B5EF4-FFF2-40B4-BE49-F238E27FC236}">
                  <a16:creationId xmlns:a16="http://schemas.microsoft.com/office/drawing/2014/main" id="{9DED36F5-F12C-6ACF-F590-2255846ED71D}"/>
                </a:ext>
              </a:extLst>
            </p:cNvPr>
            <p:cNvSpPr txBox="1"/>
            <p:nvPr/>
          </p:nvSpPr>
          <p:spPr>
            <a:xfrm>
              <a:off x="1571625" y="596436"/>
              <a:ext cx="7904960" cy="464230"/>
            </a:xfrm>
            <a:prstGeom prst="rect">
              <a:avLst/>
            </a:prstGeom>
            <a:noFill/>
          </p:spPr>
          <p:txBody>
            <a:bodyPr wrap="square">
              <a:spAutoFit/>
            </a:bodyPr>
            <a:lstStyle/>
            <a:p>
              <a:pPr algn="just"/>
              <a:r>
                <a:rPr lang="en-GB" sz="1000" kern="100" dirty="0">
                  <a:solidFill>
                    <a:srgbClr val="404040"/>
                  </a:solidFill>
                  <a:effectLst/>
                  <a:latin typeface="Calibri Light" panose="020F0302020204030204" pitchFamily="34" charset="0"/>
                  <a:ea typeface="Calibri" panose="020F0502020204030204" pitchFamily="34" charset="0"/>
                  <a:cs typeface="Arial" panose="020B0604020202020204" pitchFamily="34" charset="0"/>
                </a:rPr>
                <a:t>Data accuracy for the follow-up years 2023 and 2024 in the countries visited, overall percentages by variable.</a:t>
              </a:r>
              <a:endParaRPr lang="es-ES" sz="1000" kern="100" dirty="0">
                <a:effectLst/>
                <a:latin typeface="Calibri" panose="020F0502020204030204" pitchFamily="34" charset="0"/>
                <a:ea typeface="Calibri" panose="020F0502020204030204" pitchFamily="34" charset="0"/>
                <a:cs typeface="Arial" panose="020B0604020202020204" pitchFamily="34" charset="0"/>
              </a:endParaRPr>
            </a:p>
            <a:p>
              <a:pPr marL="674370" algn="just">
                <a:spcBef>
                  <a:spcPts val="450"/>
                </a:spcBef>
                <a:spcAft>
                  <a:spcPts val="450"/>
                </a:spcAft>
              </a:pPr>
              <a:endPar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p:txBody>
        </p:sp>
      </p:grpSp>
      <p:pic>
        <p:nvPicPr>
          <p:cNvPr id="9" name="Picture 13">
            <a:extLst>
              <a:ext uri="{FF2B5EF4-FFF2-40B4-BE49-F238E27FC236}">
                <a16:creationId xmlns:a16="http://schemas.microsoft.com/office/drawing/2014/main" id="{95A89AE0-1D22-DD8D-DA36-EE03523D64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511" y="1060666"/>
            <a:ext cx="7788978" cy="4738676"/>
          </a:xfrm>
          <a:prstGeom prst="rect">
            <a:avLst/>
          </a:prstGeom>
          <a:noFill/>
          <a:ln>
            <a:solidFill>
              <a:schemeClr val="bg1">
                <a:lumMod val="85000"/>
              </a:schemeClr>
            </a:solidFill>
          </a:ln>
        </p:spPr>
      </p:pic>
      <p:sp>
        <p:nvSpPr>
          <p:cNvPr id="10" name="TextBox 7">
            <a:extLst>
              <a:ext uri="{FF2B5EF4-FFF2-40B4-BE49-F238E27FC236}">
                <a16:creationId xmlns:a16="http://schemas.microsoft.com/office/drawing/2014/main" id="{177C8B68-1CEA-C008-E2FD-E0C8E13A021F}"/>
              </a:ext>
            </a:extLst>
          </p:cNvPr>
          <p:cNvSpPr txBox="1">
            <a:spLocks/>
          </p:cNvSpPr>
          <p:nvPr/>
        </p:nvSpPr>
        <p:spPr>
          <a:xfrm>
            <a:off x="677511" y="6007648"/>
            <a:ext cx="7987518" cy="369332"/>
          </a:xfrm>
          <a:prstGeom prst="rect">
            <a:avLst/>
          </a:prstGeom>
          <a:noFill/>
        </p:spPr>
        <p:txBody>
          <a:bodyPr wrap="square">
            <a:spAutoFit/>
          </a:bodyPr>
          <a:lstStyle/>
          <a:p>
            <a:pPr algn="just">
              <a:tabLst>
                <a:tab pos="900430" algn="l"/>
              </a:tabLst>
            </a:pPr>
            <a:r>
              <a:rPr lang="en-GB" sz="900" kern="100" dirty="0">
                <a:solidFill>
                  <a:srgbClr val="404040"/>
                </a:solidFill>
                <a:effectLst/>
                <a:latin typeface="Calibri Light" panose="020F0302020204030204" pitchFamily="34" charset="0"/>
                <a:ea typeface="Calibri" panose="020F0502020204030204" pitchFamily="34" charset="0"/>
              </a:rPr>
              <a:t>We validated data (from 2023 and 2024) for 4% of the </a:t>
            </a:r>
            <a:r>
              <a:rPr lang="en-GB" sz="900" kern="100" dirty="0" err="1">
                <a:solidFill>
                  <a:srgbClr val="404040"/>
                </a:solidFill>
                <a:effectLst/>
                <a:latin typeface="Calibri Light" panose="020F0302020204030204" pitchFamily="34" charset="0"/>
                <a:ea typeface="Calibri" panose="020F0502020204030204" pitchFamily="34" charset="0"/>
              </a:rPr>
              <a:t>PwCF</a:t>
            </a:r>
            <a:r>
              <a:rPr lang="en-GB" sz="900" kern="100" dirty="0">
                <a:solidFill>
                  <a:srgbClr val="404040"/>
                </a:solidFill>
                <a:effectLst/>
                <a:latin typeface="Calibri Light" panose="020F0302020204030204" pitchFamily="34" charset="0"/>
                <a:ea typeface="Calibri" panose="020F0502020204030204" pitchFamily="34" charset="0"/>
              </a:rPr>
              <a:t> from 15 countries. Eight countries with established national CF registries (France, Germany, Ireland, Italy, the Netherlands, Sweden, Türkiye and United Kingdom) have their own internal data validation programme and they provided us with the results presented in this report.</a:t>
            </a:r>
          </a:p>
        </p:txBody>
      </p:sp>
      <p:sp>
        <p:nvSpPr>
          <p:cNvPr id="5" name="Text Placeholder 8">
            <a:extLst>
              <a:ext uri="{FF2B5EF4-FFF2-40B4-BE49-F238E27FC236}">
                <a16:creationId xmlns:a16="http://schemas.microsoft.com/office/drawing/2014/main" id="{BAE91806-4FF7-F425-B676-DA285F56E616}"/>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60083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82FA87E-B0BA-1FBC-345F-3C82CC74AD64}"/>
              </a:ext>
            </a:extLst>
          </p:cNvPr>
          <p:cNvGrpSpPr/>
          <p:nvPr/>
        </p:nvGrpSpPr>
        <p:grpSpPr>
          <a:xfrm>
            <a:off x="0" y="0"/>
            <a:ext cx="8347366" cy="1571625"/>
            <a:chOff x="0" y="0"/>
            <a:chExt cx="8347366" cy="1571625"/>
          </a:xfrm>
        </p:grpSpPr>
        <p:pic>
          <p:nvPicPr>
            <p:cNvPr id="5" name="Picture 4" descr="A blue hexagon with white and black triangles&#10;&#10;Description automatically generated">
              <a:extLst>
                <a:ext uri="{FF2B5EF4-FFF2-40B4-BE49-F238E27FC236}">
                  <a16:creationId xmlns:a16="http://schemas.microsoft.com/office/drawing/2014/main" id="{FE4AAB7E-CEE9-1B09-8CB6-B4F4F3D3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5804921" cy="430887"/>
            </a:xfrm>
            <a:prstGeom prst="rect">
              <a:avLst/>
            </a:prstGeom>
            <a:noFill/>
          </p:spPr>
          <p:txBody>
            <a:bodyPr wrap="square">
              <a:spAutoFit/>
            </a:bodyPr>
            <a:lstStyle/>
            <a:p>
              <a:pPr algn="just"/>
              <a:r>
                <a:rPr lang="en-GB" sz="1100" dirty="0">
                  <a:solidFill>
                    <a:srgbClr val="55C2D2"/>
                  </a:solidFill>
                  <a:ea typeface="Calibri Light" panose="020F0302020204030204" pitchFamily="34" charset="0"/>
                  <a:cs typeface="Calibri Light" panose="020F0302020204030204" pitchFamily="34" charset="0"/>
                </a:rPr>
                <a:t>In recent years the proportion of adults with CF in Europe has risen significantly; as of 2024, adults made up 57% of the total.</a:t>
              </a:r>
              <a:endParaRPr lang="en-GB" sz="1100" dirty="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44682"/>
            </a:xfrm>
            <a:prstGeom prst="rect">
              <a:avLst/>
            </a:prstGeom>
            <a:noFill/>
          </p:spPr>
          <p:txBody>
            <a:bodyPr wrap="square">
              <a:spAutoFit/>
            </a:bodyPr>
            <a:lstStyle/>
            <a:p>
              <a:pPr algn="just">
                <a:lnSpc>
                  <a:spcPct val="90000"/>
                </a:lnSpc>
                <a:spcAft>
                  <a:spcPts val="450"/>
                </a:spcAft>
              </a:pPr>
              <a:r>
                <a:rPr lang="en-GB" sz="1100" dirty="0">
                  <a:solidFill>
                    <a:srgbClr val="55C2D2"/>
                  </a:solidFill>
                  <a:ea typeface="Calibri Light" panose="020F0302020204030204" pitchFamily="34" charset="0"/>
                  <a:cs typeface="Calibri Light" panose="020F0302020204030204" pitchFamily="34" charset="0"/>
                </a:rPr>
                <a:t>Figure 1.6</a:t>
              </a:r>
            </a:p>
          </p:txBody>
        </p:sp>
        <p:sp>
          <p:nvSpPr>
            <p:cNvPr id="3" name="TextBox 2">
              <a:extLst>
                <a:ext uri="{FF2B5EF4-FFF2-40B4-BE49-F238E27FC236}">
                  <a16:creationId xmlns:a16="http://schemas.microsoft.com/office/drawing/2014/main" id="{A865EFFA-0A6A-C5EE-3189-32D41E6E3F44}"/>
                </a:ext>
              </a:extLst>
            </p:cNvPr>
            <p:cNvSpPr txBox="1"/>
            <p:nvPr/>
          </p:nvSpPr>
          <p:spPr>
            <a:xfrm>
              <a:off x="910551" y="750664"/>
              <a:ext cx="7436815" cy="246221"/>
            </a:xfrm>
            <a:prstGeom prst="rect">
              <a:avLst/>
            </a:prstGeom>
            <a:noFill/>
          </p:spPr>
          <p:txBody>
            <a:bodyPr wrap="square">
              <a:spAutoFit/>
            </a:bodyPr>
            <a:lstStyle/>
            <a:p>
              <a:pPr marL="674370" algn="just">
                <a:spcBef>
                  <a:spcPts val="450"/>
                </a:spcBef>
                <a:spcAft>
                  <a:spcPts val="450"/>
                </a:spcAf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registered people with CF and percentage of adults and children/adolescents from 2008 to 2024. </a:t>
              </a:r>
            </a:p>
          </p:txBody>
        </p:sp>
      </p:grpSp>
      <p:pic>
        <p:nvPicPr>
          <p:cNvPr id="8" name="Immagine 22">
            <a:extLst>
              <a:ext uri="{FF2B5EF4-FFF2-40B4-BE49-F238E27FC236}">
                <a16:creationId xmlns:a16="http://schemas.microsoft.com/office/drawing/2014/main" id="{A72DC773-B160-D975-FEF1-1F59752D01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260" y="1301548"/>
            <a:ext cx="7823479" cy="4711306"/>
          </a:xfrm>
          <a:prstGeom prst="rect">
            <a:avLst/>
          </a:prstGeom>
          <a:noFill/>
        </p:spPr>
      </p:pic>
      <p:sp>
        <p:nvSpPr>
          <p:cNvPr id="10" name="TextBox 7">
            <a:extLst>
              <a:ext uri="{FF2B5EF4-FFF2-40B4-BE49-F238E27FC236}">
                <a16:creationId xmlns:a16="http://schemas.microsoft.com/office/drawing/2014/main" id="{3EF21878-B3D3-902D-31AE-CB72A9FC327F}"/>
              </a:ext>
            </a:extLst>
          </p:cNvPr>
          <p:cNvSpPr txBox="1">
            <a:spLocks/>
          </p:cNvSpPr>
          <p:nvPr/>
        </p:nvSpPr>
        <p:spPr>
          <a:xfrm>
            <a:off x="1513187" y="6181746"/>
            <a:ext cx="6834179" cy="369332"/>
          </a:xfrm>
          <a:prstGeom prst="rect">
            <a:avLst/>
          </a:prstGeom>
          <a:noFill/>
        </p:spPr>
        <p:txBody>
          <a:bodyPr wrap="square">
            <a:spAutoFit/>
          </a:bodyPr>
          <a:lstStyle/>
          <a:p>
            <a:pPr algn="just">
              <a:tabLst>
                <a:tab pos="900430" algn="l"/>
              </a:tabLst>
            </a:pPr>
            <a:r>
              <a:rPr lang="en-GB" sz="900" kern="100" dirty="0">
                <a:solidFill>
                  <a:srgbClr val="404040"/>
                </a:solidFill>
                <a:effectLst/>
                <a:latin typeface="+mj-lt"/>
                <a:ea typeface="Calibri" panose="020F0502020204030204" pitchFamily="34" charset="0"/>
              </a:rPr>
              <a:t>This graph presents data over time using cross sectional data per year of people with a confirmed CF diagnosis. All people with CF alive and seen, deceased, or not seen but known to be alive during the year of follow-up were included. </a:t>
            </a:r>
          </a:p>
        </p:txBody>
      </p:sp>
      <p:sp>
        <p:nvSpPr>
          <p:cNvPr id="9" name="Text Placeholder 8">
            <a:extLst>
              <a:ext uri="{FF2B5EF4-FFF2-40B4-BE49-F238E27FC236}">
                <a16:creationId xmlns:a16="http://schemas.microsoft.com/office/drawing/2014/main" id="{413CC453-1637-C854-5F90-2B0218B0BE49}"/>
              </a:ext>
            </a:extLst>
          </p:cNvPr>
          <p:cNvSpPr txBox="1">
            <a:spLocks/>
          </p:cNvSpPr>
          <p:nvPr/>
        </p:nvSpPr>
        <p:spPr>
          <a:xfrm>
            <a:off x="0" y="6605820"/>
            <a:ext cx="9144000"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Zolin, A., Adamoli, A., Zomer, D., Fox,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Krasnyk</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M., Lorca Mayor, S., Prasad, V.,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Gambazza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S.,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Orenti</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Gkolia</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P., Cook, E., Duckers, J., Jung, A., Laidlaw, K., Dubois, C., Kirwan, L., Krivec, U.,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Naehrlich</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L., &amp; </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(2026). ECFSPR 2024 Annual Data Report. Zenodo. https://</a:t>
            </a:r>
            <a:r>
              <a:rPr lang="en-GB" sz="8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doi.org</a:t>
            </a:r>
            <a:r>
              <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/10.5281/zenodo.20085096</a:t>
            </a:r>
          </a:p>
          <a:p>
            <a:pPr marL="0" indent="0" algn="just">
              <a:buNone/>
            </a:pPr>
            <a:endParaRPr lang="en-GB" sz="8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02102688"/>
      </p:ext>
    </p:extLst>
  </p:cSld>
  <p:clrMapOvr>
    <a:masterClrMapping/>
  </p:clrMapOvr>
</p:sld>
</file>

<file path=ppt/theme/theme1.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17176</Words>
  <Application>Microsoft Macintosh PowerPoint</Application>
  <PresentationFormat>Presentación en pantalla (4:3)</PresentationFormat>
  <Paragraphs>709</Paragraphs>
  <Slides>84</Slides>
  <Notes>49</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84</vt:i4>
      </vt:variant>
    </vt:vector>
  </HeadingPairs>
  <TitlesOfParts>
    <vt:vector size="90" baseType="lpstr">
      <vt:lpstr>DengXian Light</vt:lpstr>
      <vt:lpstr>Arial</vt:lpstr>
      <vt:lpstr>Calibri</vt:lpstr>
      <vt:lpstr>Calibri Light</vt:lpstr>
      <vt:lpstr>Wingdings</vt:lpstr>
      <vt:lpstr>Office 2013 - Tema de 2022</vt:lpstr>
      <vt:lpstr>Presentación de PowerPoint</vt:lpstr>
      <vt:lpstr>Presentación de PowerPoint</vt:lpstr>
      <vt:lpstr>CHAPTER 1 DEMOGRAPHICS</vt:lpstr>
      <vt:lpstr>Presentación de PowerPoint</vt:lpstr>
      <vt:lpstr>Presentación de PowerPoint</vt:lpstr>
      <vt:lpstr>Presentación de PowerPoint</vt:lpstr>
      <vt:lpstr>Presentación de PowerPoint</vt:lpstr>
      <vt:lpstr>Presentación de PowerPoint</vt:lpstr>
      <vt:lpstr>Presentación de PowerPoint</vt:lpstr>
      <vt:lpstr>CHAPTER 2 DIAGNOSIS</vt:lpstr>
      <vt:lpstr>Presentación de PowerPoint</vt:lpstr>
      <vt:lpstr>Presentación de PowerPoint</vt:lpstr>
      <vt:lpstr>Presentación de PowerPoint</vt:lpstr>
      <vt:lpstr>Presentación de PowerPoint</vt:lpstr>
      <vt:lpstr>Presentación de PowerPoint</vt:lpstr>
      <vt:lpstr>CHAPTER 3 GENETICS</vt:lpstr>
      <vt:lpstr>Presentación de PowerPoint</vt:lpstr>
      <vt:lpstr>Presentación de PowerPoint</vt:lpstr>
      <vt:lpstr>Presentación de PowerPoint</vt:lpstr>
      <vt:lpstr>Presentación de PowerPoint</vt:lpstr>
      <vt:lpstr>Presentación de PowerPoint</vt:lpstr>
      <vt:lpstr>Presentación de PowerPoint</vt:lpstr>
      <vt:lpstr>CHAPTER 4 LUNG FUNCTION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CHAPTER 5 MICROBIOLOGY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CHAPTER 6 NUTRITION</vt:lpstr>
      <vt:lpstr>Presentación de PowerPoint</vt:lpstr>
      <vt:lpstr>Presentación de PowerPoint</vt:lpstr>
      <vt:lpstr>Presentación de PowerPoint</vt:lpstr>
      <vt:lpstr>Presentación de PowerPoint</vt:lpstr>
      <vt:lpstr>Presentación de PowerPoint</vt:lpstr>
      <vt:lpstr>CHAPTER 7 COMPLICATIONS</vt:lpstr>
      <vt:lpstr>Presentación de PowerPoint</vt:lpstr>
      <vt:lpstr>Presentación de PowerPoint</vt:lpstr>
      <vt:lpstr>CHAPTER 8 THERAPIES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CHAPTER 9 CFTR MODULATOR THERAPIES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CHAPTER 10 PREGNANCY</vt:lpstr>
      <vt:lpstr>Presentación de PowerPoint</vt:lpstr>
      <vt:lpstr>Presentación de PowerPoint</vt:lpstr>
      <vt:lpstr>CHAPTER 11 LUNG &amp; OTHER ORGAN TRANSPLANTS</vt:lpstr>
      <vt:lpstr>Presentación de PowerPoint</vt:lpstr>
      <vt:lpstr>Presentación de PowerPoint</vt:lpstr>
      <vt:lpstr>CHAPTER 12 MORTALITY</vt:lpstr>
      <vt:lpstr>Presentación de PowerPoint</vt:lpstr>
      <vt:lpstr>Presentación de PowerPoint</vt:lpstr>
      <vt:lpstr>CHAPTER 13 DATA QUALITY</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2025-10-28T15:01:18Z</dcterms:created>
  <dcterms:modified xsi:type="dcterms:W3CDTF">2026-05-18T13:21:19Z</dcterms:modified>
  <cp:contentStatus/>
</cp:coreProperties>
</file>