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5.xml" ContentType="application/vnd.openxmlformats-officedocument.presentationml.notesSlide+xml"/>
  <Override PartName="/ppt/notesSlides/notesSlide3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9.xml" ContentType="application/vnd.openxmlformats-officedocument.presentationml.notesSlide+xml"/>
  <Override PartName="/ppt/notesSlides/notesSlide39.xml" ContentType="application/vnd.openxmlformats-officedocument.presentationml.notesSlide+xml"/>
  <Override PartName="/ppt/notesSlides/notesSlide10.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2.xml" ContentType="application/vnd.openxmlformats-officedocument.presentationml.notesSlide+xml"/>
  <Override PartName="/ppt/notesSlides/notesSlide13.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9.xml" ContentType="application/vnd.openxmlformats-officedocument.presentationml.notesSlide+xml"/>
  <Override PartName="/ppt/notesSlides/notesSlide16.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02"/>
  </p:notesMasterIdLst>
  <p:sldIdLst>
    <p:sldId id="262" r:id="rId2"/>
    <p:sldId id="375" r:id="rId3"/>
    <p:sldId id="388" r:id="rId4"/>
    <p:sldId id="257" r:id="rId5"/>
    <p:sldId id="278" r:id="rId6"/>
    <p:sldId id="421" r:id="rId7"/>
    <p:sldId id="279" r:id="rId8"/>
    <p:sldId id="389" r:id="rId9"/>
    <p:sldId id="280" r:id="rId10"/>
    <p:sldId id="390" r:id="rId11"/>
    <p:sldId id="281" r:id="rId12"/>
    <p:sldId id="282" r:id="rId13"/>
    <p:sldId id="376" r:id="rId14"/>
    <p:sldId id="294" r:id="rId15"/>
    <p:sldId id="295" r:id="rId16"/>
    <p:sldId id="296" r:id="rId17"/>
    <p:sldId id="297" r:id="rId18"/>
    <p:sldId id="298" r:id="rId19"/>
    <p:sldId id="299" r:id="rId20"/>
    <p:sldId id="391" r:id="rId21"/>
    <p:sldId id="377" r:id="rId22"/>
    <p:sldId id="301" r:id="rId23"/>
    <p:sldId id="302" r:id="rId24"/>
    <p:sldId id="303" r:id="rId25"/>
    <p:sldId id="304" r:id="rId26"/>
    <p:sldId id="305" r:id="rId27"/>
    <p:sldId id="306" r:id="rId28"/>
    <p:sldId id="307" r:id="rId29"/>
    <p:sldId id="379" r:id="rId30"/>
    <p:sldId id="309" r:id="rId31"/>
    <p:sldId id="310" r:id="rId32"/>
    <p:sldId id="283" r:id="rId33"/>
    <p:sldId id="284" r:id="rId34"/>
    <p:sldId id="408" r:id="rId35"/>
    <p:sldId id="409" r:id="rId36"/>
    <p:sldId id="410" r:id="rId37"/>
    <p:sldId id="411" r:id="rId38"/>
    <p:sldId id="412" r:id="rId39"/>
    <p:sldId id="413" r:id="rId40"/>
    <p:sldId id="315" r:id="rId41"/>
    <p:sldId id="316" r:id="rId42"/>
    <p:sldId id="317" r:id="rId43"/>
    <p:sldId id="369" r:id="rId44"/>
    <p:sldId id="380" r:id="rId45"/>
    <p:sldId id="319" r:id="rId46"/>
    <p:sldId id="320" r:id="rId47"/>
    <p:sldId id="321" r:id="rId48"/>
    <p:sldId id="322" r:id="rId49"/>
    <p:sldId id="323" r:id="rId50"/>
    <p:sldId id="324" r:id="rId51"/>
    <p:sldId id="325" r:id="rId52"/>
    <p:sldId id="371" r:id="rId53"/>
    <p:sldId id="381" r:id="rId54"/>
    <p:sldId id="327" r:id="rId55"/>
    <p:sldId id="328" r:id="rId56"/>
    <p:sldId id="414" r:id="rId57"/>
    <p:sldId id="415" r:id="rId58"/>
    <p:sldId id="416" r:id="rId59"/>
    <p:sldId id="417" r:id="rId60"/>
    <p:sldId id="418" r:id="rId61"/>
    <p:sldId id="419" r:id="rId62"/>
    <p:sldId id="420" r:id="rId63"/>
    <p:sldId id="336" r:id="rId64"/>
    <p:sldId id="337" r:id="rId65"/>
    <p:sldId id="370" r:id="rId66"/>
    <p:sldId id="382" r:id="rId67"/>
    <p:sldId id="339" r:id="rId68"/>
    <p:sldId id="340" r:id="rId69"/>
    <p:sldId id="341" r:id="rId70"/>
    <p:sldId id="392" r:id="rId71"/>
    <p:sldId id="393" r:id="rId72"/>
    <p:sldId id="394" r:id="rId73"/>
    <p:sldId id="395" r:id="rId74"/>
    <p:sldId id="343" r:id="rId75"/>
    <p:sldId id="344" r:id="rId76"/>
    <p:sldId id="345" r:id="rId77"/>
    <p:sldId id="346" r:id="rId78"/>
    <p:sldId id="396" r:id="rId79"/>
    <p:sldId id="397" r:id="rId80"/>
    <p:sldId id="398" r:id="rId81"/>
    <p:sldId id="399" r:id="rId82"/>
    <p:sldId id="400" r:id="rId83"/>
    <p:sldId id="384" r:id="rId84"/>
    <p:sldId id="354" r:id="rId85"/>
    <p:sldId id="355" r:id="rId86"/>
    <p:sldId id="356" r:id="rId87"/>
    <p:sldId id="404" r:id="rId88"/>
    <p:sldId id="358" r:id="rId89"/>
    <p:sldId id="359" r:id="rId90"/>
    <p:sldId id="401" r:id="rId91"/>
    <p:sldId id="385" r:id="rId92"/>
    <p:sldId id="406" r:id="rId93"/>
    <p:sldId id="405" r:id="rId94"/>
    <p:sldId id="361" r:id="rId95"/>
    <p:sldId id="362" r:id="rId96"/>
    <p:sldId id="386" r:id="rId97"/>
    <p:sldId id="364" r:id="rId98"/>
    <p:sldId id="387" r:id="rId99"/>
    <p:sldId id="402" r:id="rId100"/>
    <p:sldId id="407"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JuMqrZYJ26D2NA4MWv2Q==" hashData="MY8yk/nSsUmWcnrzrzegdiF4bnzECn2CTGS49EqHZWpq4eg2AlV2iV8lYS92r6JvnQXezTp43iT6deh9ltJjhg=="/>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5C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85" autoAdjust="0"/>
    <p:restoredTop sz="93690" autoAdjust="0"/>
  </p:normalViewPr>
  <p:slideViewPr>
    <p:cSldViewPr snapToGrid="0" showGuides="1">
      <p:cViewPr>
        <p:scale>
          <a:sx n="98" d="100"/>
          <a:sy n="98" d="100"/>
        </p:scale>
        <p:origin x="1066" y="367"/>
      </p:cViewPr>
      <p:guideLst>
        <p:guide orient="horz" pos="2183"/>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ustomXml" Target="../customXml/item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openxmlformats.org/officeDocument/2006/relationships/customXml" Target="../customXml/item2.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ustomXml" Target="../customXml/item3.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93C36-C266-447D-AF76-7286C235FF40}" type="datetimeFigureOut">
              <a:rPr lang="en-GB" smtClean="0"/>
              <a:t>28/10/2025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D4CA-9850-4454-B77E-002A19B11764}" type="slidenum">
              <a:rPr lang="en-GB" smtClean="0"/>
              <a:t>‹#›</a:t>
            </a:fld>
            <a:endParaRPr lang="en-GB"/>
          </a:p>
        </p:txBody>
      </p:sp>
    </p:spTree>
    <p:extLst>
      <p:ext uri="{BB962C8B-B14F-4D97-AF65-F5344CB8AC3E}">
        <p14:creationId xmlns:p14="http://schemas.microsoft.com/office/powerpoint/2010/main" val="198479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a:t>
            </a:fld>
            <a:endParaRPr lang="en-GB"/>
          </a:p>
        </p:txBody>
      </p:sp>
    </p:spTree>
    <p:extLst>
      <p:ext uri="{BB962C8B-B14F-4D97-AF65-F5344CB8AC3E}">
        <p14:creationId xmlns:p14="http://schemas.microsoft.com/office/powerpoint/2010/main" val="19598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19</a:t>
            </a:fld>
            <a:endParaRPr lang="en-GB"/>
          </a:p>
        </p:txBody>
      </p:sp>
    </p:spTree>
    <p:extLst>
      <p:ext uri="{BB962C8B-B14F-4D97-AF65-F5344CB8AC3E}">
        <p14:creationId xmlns:p14="http://schemas.microsoft.com/office/powerpoint/2010/main" val="44975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21</a:t>
            </a:fld>
            <a:endParaRPr lang="fr-FR"/>
          </a:p>
        </p:txBody>
      </p:sp>
    </p:spTree>
    <p:extLst>
      <p:ext uri="{BB962C8B-B14F-4D97-AF65-F5344CB8AC3E}">
        <p14:creationId xmlns:p14="http://schemas.microsoft.com/office/powerpoint/2010/main" val="317073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22</a:t>
            </a:fld>
            <a:endParaRPr lang="en-GB"/>
          </a:p>
        </p:txBody>
      </p:sp>
    </p:spTree>
    <p:extLst>
      <p:ext uri="{BB962C8B-B14F-4D97-AF65-F5344CB8AC3E}">
        <p14:creationId xmlns:p14="http://schemas.microsoft.com/office/powerpoint/2010/main" val="121400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23</a:t>
            </a:fld>
            <a:endParaRPr lang="en-GB"/>
          </a:p>
        </p:txBody>
      </p:sp>
    </p:spTree>
    <p:extLst>
      <p:ext uri="{BB962C8B-B14F-4D97-AF65-F5344CB8AC3E}">
        <p14:creationId xmlns:p14="http://schemas.microsoft.com/office/powerpoint/2010/main" val="417679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29</a:t>
            </a:fld>
            <a:endParaRPr lang="fr-FR"/>
          </a:p>
        </p:txBody>
      </p:sp>
    </p:spTree>
    <p:extLst>
      <p:ext uri="{BB962C8B-B14F-4D97-AF65-F5344CB8AC3E}">
        <p14:creationId xmlns:p14="http://schemas.microsoft.com/office/powerpoint/2010/main" val="147608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30</a:t>
            </a:fld>
            <a:endParaRPr lang="en-GB"/>
          </a:p>
        </p:txBody>
      </p:sp>
    </p:spTree>
    <p:extLst>
      <p:ext uri="{BB962C8B-B14F-4D97-AF65-F5344CB8AC3E}">
        <p14:creationId xmlns:p14="http://schemas.microsoft.com/office/powerpoint/2010/main" val="116543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31</a:t>
            </a:fld>
            <a:endParaRPr lang="en-GB"/>
          </a:p>
        </p:txBody>
      </p:sp>
    </p:spTree>
    <p:extLst>
      <p:ext uri="{BB962C8B-B14F-4D97-AF65-F5344CB8AC3E}">
        <p14:creationId xmlns:p14="http://schemas.microsoft.com/office/powerpoint/2010/main" val="419174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39</a:t>
            </a:fld>
            <a:endParaRPr lang="en-GB"/>
          </a:p>
        </p:txBody>
      </p:sp>
    </p:spTree>
    <p:extLst>
      <p:ext uri="{BB962C8B-B14F-4D97-AF65-F5344CB8AC3E}">
        <p14:creationId xmlns:p14="http://schemas.microsoft.com/office/powerpoint/2010/main" val="164906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40</a:t>
            </a:fld>
            <a:endParaRPr lang="en-GB"/>
          </a:p>
        </p:txBody>
      </p:sp>
    </p:spTree>
    <p:extLst>
      <p:ext uri="{BB962C8B-B14F-4D97-AF65-F5344CB8AC3E}">
        <p14:creationId xmlns:p14="http://schemas.microsoft.com/office/powerpoint/2010/main" val="349616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41</a:t>
            </a:fld>
            <a:endParaRPr lang="en-GB"/>
          </a:p>
        </p:txBody>
      </p:sp>
    </p:spTree>
    <p:extLst>
      <p:ext uri="{BB962C8B-B14F-4D97-AF65-F5344CB8AC3E}">
        <p14:creationId xmlns:p14="http://schemas.microsoft.com/office/powerpoint/2010/main" val="130635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a:t>
            </a:fld>
            <a:endParaRPr lang="fr-FR"/>
          </a:p>
        </p:txBody>
      </p:sp>
    </p:spTree>
    <p:extLst>
      <p:ext uri="{BB962C8B-B14F-4D97-AF65-F5344CB8AC3E}">
        <p14:creationId xmlns:p14="http://schemas.microsoft.com/office/powerpoint/2010/main" val="418265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42</a:t>
            </a:fld>
            <a:endParaRPr lang="en-GB"/>
          </a:p>
        </p:txBody>
      </p:sp>
    </p:spTree>
    <p:extLst>
      <p:ext uri="{BB962C8B-B14F-4D97-AF65-F5344CB8AC3E}">
        <p14:creationId xmlns:p14="http://schemas.microsoft.com/office/powerpoint/2010/main" val="48558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44</a:t>
            </a:fld>
            <a:endParaRPr lang="fr-FR"/>
          </a:p>
        </p:txBody>
      </p:sp>
    </p:spTree>
    <p:extLst>
      <p:ext uri="{BB962C8B-B14F-4D97-AF65-F5344CB8AC3E}">
        <p14:creationId xmlns:p14="http://schemas.microsoft.com/office/powerpoint/2010/main" val="368975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45</a:t>
            </a:fld>
            <a:endParaRPr lang="en-GB"/>
          </a:p>
        </p:txBody>
      </p:sp>
    </p:spTree>
    <p:extLst>
      <p:ext uri="{BB962C8B-B14F-4D97-AF65-F5344CB8AC3E}">
        <p14:creationId xmlns:p14="http://schemas.microsoft.com/office/powerpoint/2010/main" val="245136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46</a:t>
            </a:fld>
            <a:endParaRPr lang="en-GB"/>
          </a:p>
        </p:txBody>
      </p:sp>
    </p:spTree>
    <p:extLst>
      <p:ext uri="{BB962C8B-B14F-4D97-AF65-F5344CB8AC3E}">
        <p14:creationId xmlns:p14="http://schemas.microsoft.com/office/powerpoint/2010/main" val="953909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47</a:t>
            </a:fld>
            <a:endParaRPr lang="en-GB"/>
          </a:p>
        </p:txBody>
      </p:sp>
    </p:spTree>
    <p:extLst>
      <p:ext uri="{BB962C8B-B14F-4D97-AF65-F5344CB8AC3E}">
        <p14:creationId xmlns:p14="http://schemas.microsoft.com/office/powerpoint/2010/main" val="899930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48</a:t>
            </a:fld>
            <a:endParaRPr lang="en-GB"/>
          </a:p>
        </p:txBody>
      </p:sp>
    </p:spTree>
    <p:extLst>
      <p:ext uri="{BB962C8B-B14F-4D97-AF65-F5344CB8AC3E}">
        <p14:creationId xmlns:p14="http://schemas.microsoft.com/office/powerpoint/2010/main" val="1409928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49</a:t>
            </a:fld>
            <a:endParaRPr lang="en-GB"/>
          </a:p>
        </p:txBody>
      </p:sp>
    </p:spTree>
    <p:extLst>
      <p:ext uri="{BB962C8B-B14F-4D97-AF65-F5344CB8AC3E}">
        <p14:creationId xmlns:p14="http://schemas.microsoft.com/office/powerpoint/2010/main" val="369023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50</a:t>
            </a:fld>
            <a:endParaRPr lang="en-GB"/>
          </a:p>
        </p:txBody>
      </p:sp>
    </p:spTree>
    <p:extLst>
      <p:ext uri="{BB962C8B-B14F-4D97-AF65-F5344CB8AC3E}">
        <p14:creationId xmlns:p14="http://schemas.microsoft.com/office/powerpoint/2010/main" val="1514745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51</a:t>
            </a:fld>
            <a:endParaRPr lang="en-GB"/>
          </a:p>
        </p:txBody>
      </p:sp>
    </p:spTree>
    <p:extLst>
      <p:ext uri="{BB962C8B-B14F-4D97-AF65-F5344CB8AC3E}">
        <p14:creationId xmlns:p14="http://schemas.microsoft.com/office/powerpoint/2010/main" val="804822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53</a:t>
            </a:fld>
            <a:endParaRPr lang="fr-FR"/>
          </a:p>
        </p:txBody>
      </p:sp>
    </p:spTree>
    <p:extLst>
      <p:ext uri="{BB962C8B-B14F-4D97-AF65-F5344CB8AC3E}">
        <p14:creationId xmlns:p14="http://schemas.microsoft.com/office/powerpoint/2010/main" val="10982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3</a:t>
            </a:fld>
            <a:endParaRPr lang="fr-FR"/>
          </a:p>
        </p:txBody>
      </p:sp>
    </p:spTree>
    <p:extLst>
      <p:ext uri="{BB962C8B-B14F-4D97-AF65-F5344CB8AC3E}">
        <p14:creationId xmlns:p14="http://schemas.microsoft.com/office/powerpoint/2010/main" val="255960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54</a:t>
            </a:fld>
            <a:endParaRPr lang="en-GB"/>
          </a:p>
        </p:txBody>
      </p:sp>
    </p:spTree>
    <p:extLst>
      <p:ext uri="{BB962C8B-B14F-4D97-AF65-F5344CB8AC3E}">
        <p14:creationId xmlns:p14="http://schemas.microsoft.com/office/powerpoint/2010/main" val="1166613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63</a:t>
            </a:fld>
            <a:endParaRPr lang="en-GB"/>
          </a:p>
        </p:txBody>
      </p:sp>
    </p:spTree>
    <p:extLst>
      <p:ext uri="{BB962C8B-B14F-4D97-AF65-F5344CB8AC3E}">
        <p14:creationId xmlns:p14="http://schemas.microsoft.com/office/powerpoint/2010/main" val="2874430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64</a:t>
            </a:fld>
            <a:endParaRPr lang="en-GB"/>
          </a:p>
        </p:txBody>
      </p:sp>
    </p:spTree>
    <p:extLst>
      <p:ext uri="{BB962C8B-B14F-4D97-AF65-F5344CB8AC3E}">
        <p14:creationId xmlns:p14="http://schemas.microsoft.com/office/powerpoint/2010/main" val="3489724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66</a:t>
            </a:fld>
            <a:endParaRPr lang="fr-FR"/>
          </a:p>
        </p:txBody>
      </p:sp>
    </p:spTree>
    <p:extLst>
      <p:ext uri="{BB962C8B-B14F-4D97-AF65-F5344CB8AC3E}">
        <p14:creationId xmlns:p14="http://schemas.microsoft.com/office/powerpoint/2010/main" val="4293317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67</a:t>
            </a:fld>
            <a:endParaRPr lang="en-GB"/>
          </a:p>
        </p:txBody>
      </p:sp>
    </p:spTree>
    <p:extLst>
      <p:ext uri="{BB962C8B-B14F-4D97-AF65-F5344CB8AC3E}">
        <p14:creationId xmlns:p14="http://schemas.microsoft.com/office/powerpoint/2010/main" val="2553716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68</a:t>
            </a:fld>
            <a:endParaRPr lang="en-GB"/>
          </a:p>
        </p:txBody>
      </p:sp>
    </p:spTree>
    <p:extLst>
      <p:ext uri="{BB962C8B-B14F-4D97-AF65-F5344CB8AC3E}">
        <p14:creationId xmlns:p14="http://schemas.microsoft.com/office/powerpoint/2010/main" val="3061343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69</a:t>
            </a:fld>
            <a:endParaRPr lang="en-GB"/>
          </a:p>
        </p:txBody>
      </p:sp>
    </p:spTree>
    <p:extLst>
      <p:ext uri="{BB962C8B-B14F-4D97-AF65-F5344CB8AC3E}">
        <p14:creationId xmlns:p14="http://schemas.microsoft.com/office/powerpoint/2010/main" val="21892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70</a:t>
            </a:fld>
            <a:endParaRPr lang="fr-FR"/>
          </a:p>
        </p:txBody>
      </p:sp>
    </p:spTree>
    <p:extLst>
      <p:ext uri="{BB962C8B-B14F-4D97-AF65-F5344CB8AC3E}">
        <p14:creationId xmlns:p14="http://schemas.microsoft.com/office/powerpoint/2010/main" val="650096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71</a:t>
            </a:fld>
            <a:endParaRPr lang="en-GB"/>
          </a:p>
        </p:txBody>
      </p:sp>
    </p:spTree>
    <p:extLst>
      <p:ext uri="{BB962C8B-B14F-4D97-AF65-F5344CB8AC3E}">
        <p14:creationId xmlns:p14="http://schemas.microsoft.com/office/powerpoint/2010/main" val="2298923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72</a:t>
            </a:fld>
            <a:endParaRPr lang="en-GB"/>
          </a:p>
        </p:txBody>
      </p:sp>
    </p:spTree>
    <p:extLst>
      <p:ext uri="{BB962C8B-B14F-4D97-AF65-F5344CB8AC3E}">
        <p14:creationId xmlns:p14="http://schemas.microsoft.com/office/powerpoint/2010/main" val="103238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GB"/>
          </a:p>
        </p:txBody>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48CD4CA-9850-4454-B77E-002A19B11764}" type="slidenum">
              <a:rPr lang="en-GB" smtClean="0"/>
              <a:t>8</a:t>
            </a:fld>
            <a:endParaRPr lang="en-GB"/>
          </a:p>
        </p:txBody>
      </p:sp>
    </p:spTree>
    <p:extLst>
      <p:ext uri="{BB962C8B-B14F-4D97-AF65-F5344CB8AC3E}">
        <p14:creationId xmlns:p14="http://schemas.microsoft.com/office/powerpoint/2010/main" val="3975032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73</a:t>
            </a:fld>
            <a:endParaRPr lang="en-GB"/>
          </a:p>
        </p:txBody>
      </p:sp>
    </p:spTree>
    <p:extLst>
      <p:ext uri="{BB962C8B-B14F-4D97-AF65-F5344CB8AC3E}">
        <p14:creationId xmlns:p14="http://schemas.microsoft.com/office/powerpoint/2010/main" val="1990552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74</a:t>
            </a:fld>
            <a:endParaRPr lang="en-GB"/>
          </a:p>
        </p:txBody>
      </p:sp>
    </p:spTree>
    <p:extLst>
      <p:ext uri="{BB962C8B-B14F-4D97-AF65-F5344CB8AC3E}">
        <p14:creationId xmlns:p14="http://schemas.microsoft.com/office/powerpoint/2010/main" val="1912629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75</a:t>
            </a:fld>
            <a:endParaRPr lang="en-GB"/>
          </a:p>
        </p:txBody>
      </p:sp>
    </p:spTree>
    <p:extLst>
      <p:ext uri="{BB962C8B-B14F-4D97-AF65-F5344CB8AC3E}">
        <p14:creationId xmlns:p14="http://schemas.microsoft.com/office/powerpoint/2010/main" val="3219500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76</a:t>
            </a:fld>
            <a:endParaRPr lang="en-GB"/>
          </a:p>
        </p:txBody>
      </p:sp>
    </p:spTree>
    <p:extLst>
      <p:ext uri="{BB962C8B-B14F-4D97-AF65-F5344CB8AC3E}">
        <p14:creationId xmlns:p14="http://schemas.microsoft.com/office/powerpoint/2010/main" val="1281655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77</a:t>
            </a:fld>
            <a:endParaRPr lang="en-GB"/>
          </a:p>
        </p:txBody>
      </p:sp>
    </p:spTree>
    <p:extLst>
      <p:ext uri="{BB962C8B-B14F-4D97-AF65-F5344CB8AC3E}">
        <p14:creationId xmlns:p14="http://schemas.microsoft.com/office/powerpoint/2010/main" val="2705282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78</a:t>
            </a:fld>
            <a:endParaRPr lang="en-GB"/>
          </a:p>
        </p:txBody>
      </p:sp>
    </p:spTree>
    <p:extLst>
      <p:ext uri="{BB962C8B-B14F-4D97-AF65-F5344CB8AC3E}">
        <p14:creationId xmlns:p14="http://schemas.microsoft.com/office/powerpoint/2010/main" val="2732682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79</a:t>
            </a:fld>
            <a:endParaRPr lang="en-GB"/>
          </a:p>
        </p:txBody>
      </p:sp>
    </p:spTree>
    <p:extLst>
      <p:ext uri="{BB962C8B-B14F-4D97-AF65-F5344CB8AC3E}">
        <p14:creationId xmlns:p14="http://schemas.microsoft.com/office/powerpoint/2010/main" val="3545715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80</a:t>
            </a:fld>
            <a:endParaRPr lang="en-GB"/>
          </a:p>
        </p:txBody>
      </p:sp>
    </p:spTree>
    <p:extLst>
      <p:ext uri="{BB962C8B-B14F-4D97-AF65-F5344CB8AC3E}">
        <p14:creationId xmlns:p14="http://schemas.microsoft.com/office/powerpoint/2010/main" val="2003891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83</a:t>
            </a:fld>
            <a:endParaRPr lang="fr-FR"/>
          </a:p>
        </p:txBody>
      </p:sp>
    </p:spTree>
    <p:extLst>
      <p:ext uri="{BB962C8B-B14F-4D97-AF65-F5344CB8AC3E}">
        <p14:creationId xmlns:p14="http://schemas.microsoft.com/office/powerpoint/2010/main" val="742000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91</a:t>
            </a:fld>
            <a:endParaRPr lang="fr-FR"/>
          </a:p>
        </p:txBody>
      </p:sp>
    </p:spTree>
    <p:extLst>
      <p:ext uri="{BB962C8B-B14F-4D97-AF65-F5344CB8AC3E}">
        <p14:creationId xmlns:p14="http://schemas.microsoft.com/office/powerpoint/2010/main" val="397509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12</a:t>
            </a:fld>
            <a:endParaRPr lang="en-GB"/>
          </a:p>
        </p:txBody>
      </p:sp>
    </p:spTree>
    <p:extLst>
      <p:ext uri="{BB962C8B-B14F-4D97-AF65-F5344CB8AC3E}">
        <p14:creationId xmlns:p14="http://schemas.microsoft.com/office/powerpoint/2010/main" val="2466130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3DA9-9731-5880-B2ED-A01289882B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66CF46-3ECC-CBFE-8754-6CC7972642D6}"/>
              </a:ext>
            </a:extLst>
          </p:cNvPr>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a:extLst>
              <a:ext uri="{FF2B5EF4-FFF2-40B4-BE49-F238E27FC236}">
                <a16:creationId xmlns:a16="http://schemas.microsoft.com/office/drawing/2014/main" id="{66905C3D-7FDF-144C-E71E-F5560EED547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C93855-01DE-F4D0-24AA-E6D54A045473}"/>
              </a:ext>
            </a:extLst>
          </p:cNvPr>
          <p:cNvSpPr>
            <a:spLocks noGrp="1"/>
          </p:cNvSpPr>
          <p:nvPr>
            <p:ph type="sldNum" sz="quarter" idx="5"/>
          </p:nvPr>
        </p:nvSpPr>
        <p:spPr/>
        <p:txBody>
          <a:bodyPr/>
          <a:lstStyle/>
          <a:p>
            <a:fld id="{FED42C1F-79DF-084A-80FB-381602104420}" type="slidenum">
              <a:rPr lang="fr-FR" smtClean="0"/>
              <a:t>93</a:t>
            </a:fld>
            <a:endParaRPr lang="fr-FR"/>
          </a:p>
        </p:txBody>
      </p:sp>
    </p:spTree>
    <p:extLst>
      <p:ext uri="{BB962C8B-B14F-4D97-AF65-F5344CB8AC3E}">
        <p14:creationId xmlns:p14="http://schemas.microsoft.com/office/powerpoint/2010/main" val="804133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96</a:t>
            </a:fld>
            <a:endParaRPr lang="fr-FR"/>
          </a:p>
        </p:txBody>
      </p:sp>
    </p:spTree>
    <p:extLst>
      <p:ext uri="{BB962C8B-B14F-4D97-AF65-F5344CB8AC3E}">
        <p14:creationId xmlns:p14="http://schemas.microsoft.com/office/powerpoint/2010/main" val="809698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98</a:t>
            </a:fld>
            <a:endParaRPr lang="fr-FR"/>
          </a:p>
        </p:txBody>
      </p:sp>
    </p:spTree>
    <p:extLst>
      <p:ext uri="{BB962C8B-B14F-4D97-AF65-F5344CB8AC3E}">
        <p14:creationId xmlns:p14="http://schemas.microsoft.com/office/powerpoint/2010/main" val="325194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txBody>
          <a:bodyPr/>
          <a:lstStyle/>
          <a:p>
            <a:endParaRPr lang="en-GB"/>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13</a:t>
            </a:fld>
            <a:endParaRPr lang="fr-FR"/>
          </a:p>
        </p:txBody>
      </p:sp>
    </p:spTree>
    <p:extLst>
      <p:ext uri="{BB962C8B-B14F-4D97-AF65-F5344CB8AC3E}">
        <p14:creationId xmlns:p14="http://schemas.microsoft.com/office/powerpoint/2010/main" val="269260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14</a:t>
            </a:fld>
            <a:endParaRPr lang="en-GB"/>
          </a:p>
        </p:txBody>
      </p:sp>
    </p:spTree>
    <p:extLst>
      <p:ext uri="{BB962C8B-B14F-4D97-AF65-F5344CB8AC3E}">
        <p14:creationId xmlns:p14="http://schemas.microsoft.com/office/powerpoint/2010/main" val="375137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15</a:t>
            </a:fld>
            <a:endParaRPr lang="en-GB"/>
          </a:p>
        </p:txBody>
      </p:sp>
    </p:spTree>
    <p:extLst>
      <p:ext uri="{BB962C8B-B14F-4D97-AF65-F5344CB8AC3E}">
        <p14:creationId xmlns:p14="http://schemas.microsoft.com/office/powerpoint/2010/main" val="264848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18</a:t>
            </a:fld>
            <a:endParaRPr lang="en-GB"/>
          </a:p>
        </p:txBody>
      </p:sp>
    </p:spTree>
    <p:extLst>
      <p:ext uri="{BB962C8B-B14F-4D97-AF65-F5344CB8AC3E}">
        <p14:creationId xmlns:p14="http://schemas.microsoft.com/office/powerpoint/2010/main" val="85123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22307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57398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10304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92324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50B58AB-8236-4434-A78C-06BB8E33A01E}" type="datetimeFigureOut">
              <a:rPr lang="en-GB" smtClean="0"/>
              <a:t>28/10/2025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70648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0B58AB-8236-4434-A78C-06BB8E33A01E}"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42623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50B58AB-8236-4434-A78C-06BB8E33A01E}" type="datetimeFigureOut">
              <a:rPr lang="en-GB" smtClean="0"/>
              <a:t>28/10/2025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51451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50B58AB-8236-4434-A78C-06BB8E33A01E}" type="datetimeFigureOut">
              <a:rPr lang="en-GB" smtClean="0"/>
              <a:t>28/10/2025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19316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B58AB-8236-4434-A78C-06BB8E33A01E}" type="datetimeFigureOut">
              <a:rPr lang="en-GB" smtClean="0"/>
              <a:t>28/10/2025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75799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69947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28/10/2025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98568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B58AB-8236-4434-A78C-06BB8E33A01E}" type="datetimeFigureOut">
              <a:rPr lang="en-GB" smtClean="0"/>
              <a:t>28/10/2025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C8EA-AAAD-4202-96A7-61C641475089}" type="slidenum">
              <a:rPr lang="en-GB" smtClean="0"/>
              <a:t>‹#›</a:t>
            </a:fld>
            <a:endParaRPr lang="en-GB"/>
          </a:p>
        </p:txBody>
      </p:sp>
    </p:spTree>
    <p:extLst>
      <p:ext uri="{BB962C8B-B14F-4D97-AF65-F5344CB8AC3E}">
        <p14:creationId xmlns:p14="http://schemas.microsoft.com/office/powerpoint/2010/main" val="136373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mailto:info@ecfregistry.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6" Type="http://schemas.openxmlformats.org/officeDocument/2006/relationships/slide" Target="slide25.xml"/><Relationship Id="rId21" Type="http://schemas.openxmlformats.org/officeDocument/2006/relationships/slide" Target="slide20.xml"/><Relationship Id="rId42" Type="http://schemas.openxmlformats.org/officeDocument/2006/relationships/slide" Target="slide48.xml"/><Relationship Id="rId47" Type="http://schemas.openxmlformats.org/officeDocument/2006/relationships/slide" Target="slide53.xml"/><Relationship Id="rId63" Type="http://schemas.openxmlformats.org/officeDocument/2006/relationships/slide" Target="slide80.xml"/><Relationship Id="rId68" Type="http://schemas.openxmlformats.org/officeDocument/2006/relationships/slide" Target="slide87.xml"/><Relationship Id="rId16" Type="http://schemas.openxmlformats.org/officeDocument/2006/relationships/slide" Target="slide15.xml"/><Relationship Id="rId11" Type="http://schemas.openxmlformats.org/officeDocument/2006/relationships/slide" Target="slide10.xml"/><Relationship Id="rId24" Type="http://schemas.openxmlformats.org/officeDocument/2006/relationships/slide" Target="slide23.xml"/><Relationship Id="rId32" Type="http://schemas.openxmlformats.org/officeDocument/2006/relationships/slide" Target="slide31.xml"/><Relationship Id="rId37" Type="http://schemas.openxmlformats.org/officeDocument/2006/relationships/slide" Target="slide43.xml"/><Relationship Id="rId40" Type="http://schemas.openxmlformats.org/officeDocument/2006/relationships/slide" Target="slide46.xml"/><Relationship Id="rId45" Type="http://schemas.openxmlformats.org/officeDocument/2006/relationships/slide" Target="slide51.xml"/><Relationship Id="rId53" Type="http://schemas.openxmlformats.org/officeDocument/2006/relationships/slide" Target="slide66.xml"/><Relationship Id="rId58" Type="http://schemas.openxmlformats.org/officeDocument/2006/relationships/slide" Target="slide75.xml"/><Relationship Id="rId66" Type="http://schemas.openxmlformats.org/officeDocument/2006/relationships/slide" Target="slide83.xml"/><Relationship Id="rId74" Type="http://schemas.openxmlformats.org/officeDocument/2006/relationships/slide" Target="slide96.xml"/><Relationship Id="rId5" Type="http://schemas.openxmlformats.org/officeDocument/2006/relationships/slide" Target="slide4.xml"/><Relationship Id="rId61" Type="http://schemas.openxmlformats.org/officeDocument/2006/relationships/slide" Target="slide78.xml"/><Relationship Id="rId19" Type="http://schemas.openxmlformats.org/officeDocument/2006/relationships/slide" Target="slide18.xml"/><Relationship Id="rId14" Type="http://schemas.openxmlformats.org/officeDocument/2006/relationships/slide" Target="slide13.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9.xml"/><Relationship Id="rId35" Type="http://schemas.openxmlformats.org/officeDocument/2006/relationships/slide" Target="slide41.xml"/><Relationship Id="rId43" Type="http://schemas.openxmlformats.org/officeDocument/2006/relationships/slide" Target="slide49.xml"/><Relationship Id="rId48" Type="http://schemas.openxmlformats.org/officeDocument/2006/relationships/slide" Target="slide54.xml"/><Relationship Id="rId56" Type="http://schemas.openxmlformats.org/officeDocument/2006/relationships/slide" Target="slide69.xml"/><Relationship Id="rId64" Type="http://schemas.openxmlformats.org/officeDocument/2006/relationships/slide" Target="slide81.xml"/><Relationship Id="rId69" Type="http://schemas.openxmlformats.org/officeDocument/2006/relationships/slide" Target="slide88.xml"/><Relationship Id="rId77" Type="http://schemas.openxmlformats.org/officeDocument/2006/relationships/image" Target="../media/image4.emf"/><Relationship Id="rId8" Type="http://schemas.openxmlformats.org/officeDocument/2006/relationships/slide" Target="slide7.xml"/><Relationship Id="rId51" Type="http://schemas.openxmlformats.org/officeDocument/2006/relationships/slide" Target="slide64.xml"/><Relationship Id="rId72" Type="http://schemas.openxmlformats.org/officeDocument/2006/relationships/slide" Target="slide91.xml"/><Relationship Id="rId3" Type="http://schemas.openxmlformats.org/officeDocument/2006/relationships/image" Target="../media/image3.emf"/><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4.xml"/><Relationship Id="rId33" Type="http://schemas.openxmlformats.org/officeDocument/2006/relationships/slide" Target="slide32.xml"/><Relationship Id="rId38" Type="http://schemas.openxmlformats.org/officeDocument/2006/relationships/slide" Target="slide44.xml"/><Relationship Id="rId46" Type="http://schemas.openxmlformats.org/officeDocument/2006/relationships/slide" Target="slide52.xml"/><Relationship Id="rId59" Type="http://schemas.openxmlformats.org/officeDocument/2006/relationships/slide" Target="slide76.xml"/><Relationship Id="rId67" Type="http://schemas.openxmlformats.org/officeDocument/2006/relationships/slide" Target="slide86.xml"/><Relationship Id="rId20" Type="http://schemas.openxmlformats.org/officeDocument/2006/relationships/slide" Target="slide19.xml"/><Relationship Id="rId41" Type="http://schemas.openxmlformats.org/officeDocument/2006/relationships/slide" Target="slide47.xml"/><Relationship Id="rId54" Type="http://schemas.openxmlformats.org/officeDocument/2006/relationships/slide" Target="slide67.xml"/><Relationship Id="rId62" Type="http://schemas.openxmlformats.org/officeDocument/2006/relationships/slide" Target="slide79.xml"/><Relationship Id="rId70" Type="http://schemas.openxmlformats.org/officeDocument/2006/relationships/slide" Target="slide89.xml"/><Relationship Id="rId75" Type="http://schemas.openxmlformats.org/officeDocument/2006/relationships/slide" Target="slide98.xml"/><Relationship Id="rId1" Type="http://schemas.openxmlformats.org/officeDocument/2006/relationships/slideLayout" Target="../slideLayouts/slideLayout1.xml"/><Relationship Id="rId6" Type="http://schemas.openxmlformats.org/officeDocument/2006/relationships/slide" Target="slide5.xml"/><Relationship Id="rId15" Type="http://schemas.openxmlformats.org/officeDocument/2006/relationships/slide" Target="slide14.xml"/><Relationship Id="rId23" Type="http://schemas.openxmlformats.org/officeDocument/2006/relationships/slide" Target="slide22.xml"/><Relationship Id="rId28" Type="http://schemas.openxmlformats.org/officeDocument/2006/relationships/slide" Target="slide27.xml"/><Relationship Id="rId36" Type="http://schemas.openxmlformats.org/officeDocument/2006/relationships/slide" Target="slide42.xml"/><Relationship Id="rId49" Type="http://schemas.openxmlformats.org/officeDocument/2006/relationships/slide" Target="slide55.xml"/><Relationship Id="rId57" Type="http://schemas.openxmlformats.org/officeDocument/2006/relationships/slide" Target="slide74.xml"/><Relationship Id="rId10" Type="http://schemas.openxmlformats.org/officeDocument/2006/relationships/slide" Target="slide9.xml"/><Relationship Id="rId31" Type="http://schemas.openxmlformats.org/officeDocument/2006/relationships/slide" Target="slide30.xml"/><Relationship Id="rId44" Type="http://schemas.openxmlformats.org/officeDocument/2006/relationships/slide" Target="slide50.xml"/><Relationship Id="rId52" Type="http://schemas.openxmlformats.org/officeDocument/2006/relationships/slide" Target="slide65.xml"/><Relationship Id="rId60" Type="http://schemas.openxmlformats.org/officeDocument/2006/relationships/slide" Target="slide77.xml"/><Relationship Id="rId65" Type="http://schemas.openxmlformats.org/officeDocument/2006/relationships/slide" Target="slide82.xml"/><Relationship Id="rId73" Type="http://schemas.openxmlformats.org/officeDocument/2006/relationships/slide" Target="slide94.xml"/><Relationship Id="rId78" Type="http://schemas.openxmlformats.org/officeDocument/2006/relationships/image" Target="../media/image5.png"/><Relationship Id="rId4" Type="http://schemas.openxmlformats.org/officeDocument/2006/relationships/slide" Target="slide3.xml"/><Relationship Id="rId9" Type="http://schemas.openxmlformats.org/officeDocument/2006/relationships/slide" Target="slide8.xml"/><Relationship Id="rId13" Type="http://schemas.openxmlformats.org/officeDocument/2006/relationships/slide" Target="slide12.xml"/><Relationship Id="rId18" Type="http://schemas.openxmlformats.org/officeDocument/2006/relationships/slide" Target="slide17.xml"/><Relationship Id="rId39" Type="http://schemas.openxmlformats.org/officeDocument/2006/relationships/slide" Target="slide45.xml"/><Relationship Id="rId34" Type="http://schemas.openxmlformats.org/officeDocument/2006/relationships/slide" Target="slide40.xml"/><Relationship Id="rId50" Type="http://schemas.openxmlformats.org/officeDocument/2006/relationships/slide" Target="slide63.xml"/><Relationship Id="rId55" Type="http://schemas.openxmlformats.org/officeDocument/2006/relationships/slide" Target="slide68.xml"/><Relationship Id="rId76" Type="http://schemas.openxmlformats.org/officeDocument/2006/relationships/slide" Target="slide99.xml"/><Relationship Id="rId7" Type="http://schemas.openxmlformats.org/officeDocument/2006/relationships/slide" Target="slide6.xml"/><Relationship Id="rId71" Type="http://schemas.openxmlformats.org/officeDocument/2006/relationships/slide" Target="slide90.xml"/><Relationship Id="rId2" Type="http://schemas.openxmlformats.org/officeDocument/2006/relationships/notesSlide" Target="../notesSlides/notesSlide2.xml"/><Relationship Id="rId2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png"/><Relationship Id="rId7"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 Id="rId9" Type="http://schemas.openxmlformats.org/officeDocument/2006/relationships/image" Target="../media/image68.em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4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4.emf"/></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1.emf"/></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57.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58.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59.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61.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6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0.emf"/></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1.emf"/></Relationships>
</file>

<file path=ppt/slides/_rels/slide6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26.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4.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4.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98111A-CC73-E594-F227-C7E2CB8834E4}"/>
              </a:ext>
            </a:extLst>
          </p:cNvPr>
          <p:cNvGrpSpPr/>
          <p:nvPr/>
        </p:nvGrpSpPr>
        <p:grpSpPr>
          <a:xfrm>
            <a:off x="0" y="0"/>
            <a:ext cx="9144000" cy="6858000"/>
            <a:chOff x="0" y="0"/>
            <a:chExt cx="9144000" cy="6858000"/>
          </a:xfrm>
        </p:grpSpPr>
        <p:pic>
          <p:nvPicPr>
            <p:cNvPr id="46" name="Image 45">
              <a:extLst>
                <a:ext uri="{FF2B5EF4-FFF2-40B4-BE49-F238E27FC236}">
                  <a16:creationId xmlns:a16="http://schemas.microsoft.com/office/drawing/2014/main" id="{E52D9BE8-E6DB-AB45-5D1D-6120DA18D210}"/>
                </a:ext>
              </a:extLst>
            </p:cNvPr>
            <p:cNvPicPr>
              <a:picLocks noChangeAspect="1"/>
            </p:cNvPicPr>
            <p:nvPr/>
          </p:nvPicPr>
          <p:blipFill>
            <a:blip r:embed="rId3"/>
            <a:stretch>
              <a:fillRect/>
            </a:stretch>
          </p:blipFill>
          <p:spPr>
            <a:xfrm>
              <a:off x="0" y="1530678"/>
              <a:ext cx="4527913" cy="3923551"/>
            </a:xfrm>
            <a:prstGeom prst="rect">
              <a:avLst/>
            </a:prstGeom>
          </p:spPr>
        </p:pic>
        <p:sp>
          <p:nvSpPr>
            <p:cNvPr id="15" name="Titre 1">
              <a:extLst>
                <a:ext uri="{FF2B5EF4-FFF2-40B4-BE49-F238E27FC236}">
                  <a16:creationId xmlns:a16="http://schemas.microsoft.com/office/drawing/2014/main" id="{FFD1F45F-10A5-09EF-1CAD-3B215E00B6EC}"/>
                </a:ext>
              </a:extLst>
            </p:cNvPr>
            <p:cNvSpPr txBox="1">
              <a:spLocks/>
            </p:cNvSpPr>
            <p:nvPr/>
          </p:nvSpPr>
          <p:spPr>
            <a:xfrm>
              <a:off x="907775" y="1740565"/>
              <a:ext cx="2687379" cy="3367050"/>
            </a:xfrm>
            <a:prstGeom prst="rect">
              <a:avLst/>
            </a:prstGeom>
          </p:spPr>
          <p:txBody>
            <a:bodyPr vert="horz" lIns="0" tIns="34290" rIns="0" bIns="3429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700" b="1" spc="-113" dirty="0">
                  <a:solidFill>
                    <a:schemeClr val="bg1"/>
                  </a:solidFill>
                  <a:latin typeface="Arial" panose="020B0604020202020204" pitchFamily="34" charset="0"/>
                  <a:ea typeface="+mn-ea"/>
                  <a:cs typeface="Arial" panose="020B0604020202020204" pitchFamily="34" charset="0"/>
                </a:rPr>
                <a:t>ECFSPR 2023 ANNUAL DATA REPORT</a:t>
              </a:r>
              <a:endParaRPr lang="fr-FR" sz="2700" b="1" dirty="0">
                <a:solidFill>
                  <a:schemeClr val="bg1"/>
                </a:solidFill>
                <a:latin typeface="Arial" panose="020B0604020202020204" pitchFamily="34" charset="0"/>
                <a:cs typeface="Arial" panose="020B0604020202020204" pitchFamily="34" charset="0"/>
              </a:endParaRPr>
            </a:p>
          </p:txBody>
        </p:sp>
        <p:sp>
          <p:nvSpPr>
            <p:cNvPr id="20" name="Sous-titre 2">
              <a:extLst>
                <a:ext uri="{FF2B5EF4-FFF2-40B4-BE49-F238E27FC236}">
                  <a16:creationId xmlns:a16="http://schemas.microsoft.com/office/drawing/2014/main" id="{E3C88881-E995-70B8-3E01-5114411B1381}"/>
                </a:ext>
              </a:extLst>
            </p:cNvPr>
            <p:cNvSpPr txBox="1">
              <a:spLocks/>
            </p:cNvSpPr>
            <p:nvPr/>
          </p:nvSpPr>
          <p:spPr>
            <a:xfrm>
              <a:off x="4365092" y="2538567"/>
              <a:ext cx="4675406" cy="2915662"/>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fr-FR"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Citation:</a:t>
              </a:r>
            </a:p>
            <a:p>
              <a:pPr algn="l">
                <a:lnSpc>
                  <a:spcPct val="100000"/>
                </a:lnSpc>
                <a:spcBef>
                  <a:spcPts val="0"/>
                </a:spcBef>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Bakkeheim E, 2025.</a:t>
              </a:r>
            </a:p>
            <a:p>
              <a:pPr algn="l">
                <a:lnSpc>
                  <a:spcPct val="100000"/>
                </a:lnSpc>
                <a:spcBef>
                  <a:spcPts val="0"/>
                </a:spcBef>
              </a:pPr>
              <a:endParaRPr lang="en-GB" sz="11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105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If you use the graph(s) to include in your presentation:</a:t>
              </a:r>
            </a:p>
            <a:p>
              <a:pPr algn="l">
                <a:lnSpc>
                  <a:spcPct val="100000"/>
                </a:lnSpc>
                <a:spcBef>
                  <a:spcPts val="0"/>
                </a:spcBef>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marL="214313" indent="-214313" algn="l">
                <a:lnSpc>
                  <a:spcPct val="100000"/>
                </a:lnSpc>
                <a:spcBef>
                  <a:spcPts val="0"/>
                </a:spcBef>
                <a:buFont typeface="Wingdings" panose="05000000000000000000" pitchFamily="2" charset="2"/>
                <a:buChar char="§"/>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Include the citation above.</a:t>
              </a:r>
            </a:p>
            <a:p>
              <a:pPr marL="214313" indent="-214313" algn="l">
                <a:lnSpc>
                  <a:spcPct val="100000"/>
                </a:lnSpc>
                <a:spcBef>
                  <a:spcPts val="0"/>
                </a:spcBef>
                <a:buFont typeface="Wingdings" panose="05000000000000000000" pitchFamily="2" charset="2"/>
                <a:buChar char="§"/>
              </a:pPr>
              <a:r>
                <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Consider the note(s) below the figures to interpret the information properly.</a:t>
              </a:r>
            </a:p>
            <a:p>
              <a:pPr marL="214313" indent="-214313" algn="l">
                <a:lnSpc>
                  <a:spcPct val="100000"/>
                </a:lnSpc>
                <a:spcBef>
                  <a:spcPts val="0"/>
                </a:spcBef>
                <a:buFont typeface="Wingdings" panose="05000000000000000000" pitchFamily="2" charset="2"/>
                <a:buChar char="§"/>
              </a:pPr>
              <a:endParaRPr lang="en-GB" sz="1200"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r>
                <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rPr>
                <a:t>For information contact </a:t>
              </a:r>
              <a:r>
                <a:rPr lang="es-ES" sz="1200" b="1" dirty="0">
                  <a:solidFill>
                    <a:srgbClr val="222222"/>
                  </a:solidFill>
                  <a:latin typeface="Calibri Light" panose="020F0302020204030204" pitchFamily="34" charset="0"/>
                  <a:ea typeface="Calibri Light" panose="020F0302020204030204" pitchFamily="34" charset="0"/>
                  <a:cs typeface="Calibri Light" panose="020F0302020204030204" pitchFamily="34" charset="0"/>
                </a:rPr>
                <a:t> </a:t>
              </a:r>
              <a:r>
                <a:rPr lang="es-ES" sz="1200" b="1" dirty="0">
                  <a:solidFill>
                    <a:srgbClr val="328DF7"/>
                  </a:solidFill>
                  <a:latin typeface="Calibri Light" panose="020F0302020204030204" pitchFamily="34" charset="0"/>
                  <a:ea typeface="Calibri Light" panose="020F0302020204030204" pitchFamily="34" charset="0"/>
                  <a:cs typeface="Calibri Light" panose="020F0302020204030204" pitchFamily="34" charset="0"/>
                  <a:hlinkClick r:id="rId4"/>
                </a:rPr>
                <a:t>info@ecfregistry.eu</a:t>
              </a:r>
              <a:endParaRPr lang="en-GB" sz="1200" b="1" dirty="0">
                <a:solidFill>
                  <a:schemeClr val="tx1">
                    <a:lumMod val="65000"/>
                    <a:lumOff val="3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050" b="1"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itre 1">
              <a:extLst>
                <a:ext uri="{FF2B5EF4-FFF2-40B4-BE49-F238E27FC236}">
                  <a16:creationId xmlns:a16="http://schemas.microsoft.com/office/drawing/2014/main" id="{312AA5E8-9FC6-0047-99D5-C86817991D44}"/>
                </a:ext>
              </a:extLst>
            </p:cNvPr>
            <p:cNvSpPr txBox="1">
              <a:spLocks/>
            </p:cNvSpPr>
            <p:nvPr/>
          </p:nvSpPr>
          <p:spPr>
            <a:xfrm>
              <a:off x="4664697" y="1759694"/>
              <a:ext cx="4133818" cy="331423"/>
            </a:xfrm>
            <a:prstGeom prst="rect">
              <a:avLst/>
            </a:prstGeom>
          </p:spPr>
          <p:txBody>
            <a:bodyPr vert="horz" lIns="0" tIns="34290" rIns="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2400" b="1" spc="-113" dirty="0">
                  <a:solidFill>
                    <a:srgbClr val="55C2D2"/>
                  </a:solidFill>
                  <a:latin typeface="Arial" panose="020B0604020202020204" pitchFamily="34" charset="0"/>
                  <a:ea typeface="+mn-ea"/>
                  <a:cs typeface="Arial" panose="020B0604020202020204" pitchFamily="34" charset="0"/>
                </a:rPr>
                <a:t>SLIDE DECK</a:t>
              </a:r>
              <a:endParaRPr lang="fr-FR" sz="2400" b="1" dirty="0">
                <a:solidFill>
                  <a:srgbClr val="58C1D3"/>
                </a:solidFill>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DDE06404-FBEF-4A23-CF53-8C36D2553032}"/>
                </a:ext>
              </a:extLst>
            </p:cNvPr>
            <p:cNvPicPr>
              <a:picLocks noChangeAspect="1"/>
            </p:cNvPicPr>
            <p:nvPr/>
          </p:nvPicPr>
          <p:blipFill>
            <a:blip r:embed="rId5"/>
            <a:stretch>
              <a:fillRect/>
            </a:stretch>
          </p:blipFill>
          <p:spPr>
            <a:xfrm>
              <a:off x="953588" y="1623405"/>
              <a:ext cx="8190412" cy="99536"/>
            </a:xfrm>
            <a:prstGeom prst="rect">
              <a:avLst/>
            </a:prstGeom>
          </p:spPr>
        </p:pic>
        <p:sp>
          <p:nvSpPr>
            <p:cNvPr id="42" name="Sous-titre 2">
              <a:extLst>
                <a:ext uri="{FF2B5EF4-FFF2-40B4-BE49-F238E27FC236}">
                  <a16:creationId xmlns:a16="http://schemas.microsoft.com/office/drawing/2014/main" id="{06082AE0-2EFA-41F0-4F0B-689D3EAC1221}"/>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pic>
          <p:nvPicPr>
            <p:cNvPr id="44" name="Image 43">
              <a:extLst>
                <a:ext uri="{FF2B5EF4-FFF2-40B4-BE49-F238E27FC236}">
                  <a16:creationId xmlns:a16="http://schemas.microsoft.com/office/drawing/2014/main" id="{886434DE-C68F-B0BF-1339-97CCEA5E596C}"/>
                </a:ext>
              </a:extLst>
            </p:cNvPr>
            <p:cNvPicPr>
              <a:picLocks noChangeAspect="1"/>
            </p:cNvPicPr>
            <p:nvPr/>
          </p:nvPicPr>
          <p:blipFill>
            <a:blip r:embed="rId6"/>
            <a:stretch>
              <a:fillRect/>
            </a:stretch>
          </p:blipFill>
          <p:spPr>
            <a:xfrm>
              <a:off x="0" y="0"/>
              <a:ext cx="922155" cy="481345"/>
            </a:xfrm>
            <a:prstGeom prst="rect">
              <a:avLst/>
            </a:prstGeom>
          </p:spPr>
        </p:pic>
        <p:grpSp>
          <p:nvGrpSpPr>
            <p:cNvPr id="2" name="Grupo 1">
              <a:extLst>
                <a:ext uri="{FF2B5EF4-FFF2-40B4-BE49-F238E27FC236}">
                  <a16:creationId xmlns:a16="http://schemas.microsoft.com/office/drawing/2014/main" id="{C9E411A8-3818-DFA2-CDB4-9C0E8CB4BCE7}"/>
                </a:ext>
              </a:extLst>
            </p:cNvPr>
            <p:cNvGrpSpPr>
              <a:grpSpLocks/>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3C60B568-72EB-3D03-748F-41CF2449F36D}"/>
                  </a:ext>
                </a:extLst>
              </p:cNvPr>
              <p:cNvPicPr>
                <a:picLocks noChangeAspect="1"/>
              </p:cNvPicPr>
              <p:nvPr/>
            </p:nvPicPr>
            <p:blipFill>
              <a:blip r:embed="rId7"/>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B3B36EC5-DDFF-9634-DABF-2654AAF971EF}"/>
                  </a:ext>
                </a:extLst>
              </p:cNvPr>
              <p:cNvPicPr>
                <a:picLocks noChangeAspect="1"/>
              </p:cNvPicPr>
              <p:nvPr/>
            </p:nvPicPr>
            <p:blipFill>
              <a:blip r:embed="rId8"/>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131187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82FA87E-B0BA-1FBC-345F-3C82CC74AD64}"/>
              </a:ext>
            </a:extLst>
          </p:cNvPr>
          <p:cNvGrpSpPr/>
          <p:nvPr/>
        </p:nvGrpSpPr>
        <p:grpSpPr>
          <a:xfrm>
            <a:off x="0" y="0"/>
            <a:ext cx="8347366" cy="6858000"/>
            <a:chOff x="0" y="0"/>
            <a:chExt cx="8347366" cy="6858000"/>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recent years the proportion of adults with CF in Europe has risen significantly; as of 2023, adults made up 56% of the total.</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1.7</a:t>
              </a:r>
            </a:p>
          </p:txBody>
        </p:sp>
        <p:sp>
          <p:nvSpPr>
            <p:cNvPr id="3" name="TextBox 2">
              <a:extLst>
                <a:ext uri="{FF2B5EF4-FFF2-40B4-BE49-F238E27FC236}">
                  <a16:creationId xmlns:a16="http://schemas.microsoft.com/office/drawing/2014/main" id="{A865EFFA-0A6A-C5EE-3189-32D41E6E3F44}"/>
                </a:ext>
              </a:extLst>
            </p:cNvPr>
            <p:cNvSpPr txBox="1"/>
            <p:nvPr/>
          </p:nvSpPr>
          <p:spPr>
            <a:xfrm>
              <a:off x="910551" y="750664"/>
              <a:ext cx="7436815"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registered people with CF and percentage of adults and children from 2008 to 2023. </a:t>
              </a:r>
            </a:p>
          </p:txBody>
        </p:sp>
        <p:sp>
          <p:nvSpPr>
            <p:cNvPr id="2" name="Text Placeholder 8">
              <a:extLst>
                <a:ext uri="{FF2B5EF4-FFF2-40B4-BE49-F238E27FC236}">
                  <a16:creationId xmlns:a16="http://schemas.microsoft.com/office/drawing/2014/main" id="{488E8275-E81B-024F-3A42-E778BE5B6ED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5">
              <a:extLst>
                <a:ext uri="{FF2B5EF4-FFF2-40B4-BE49-F238E27FC236}">
                  <a16:creationId xmlns:a16="http://schemas.microsoft.com/office/drawing/2014/main" id="{E3EB3ADB-DBF7-28CA-098E-71A80E666F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311" y="1179362"/>
              <a:ext cx="7436815" cy="5317566"/>
            </a:xfrm>
            <a:prstGeom prst="rect">
              <a:avLst/>
            </a:prstGeom>
            <a:noFill/>
            <a:ln>
              <a:noFill/>
            </a:ln>
          </p:spPr>
        </p:pic>
      </p:grpSp>
    </p:spTree>
    <p:extLst>
      <p:ext uri="{BB962C8B-B14F-4D97-AF65-F5344CB8AC3E}">
        <p14:creationId xmlns:p14="http://schemas.microsoft.com/office/powerpoint/2010/main" val="4002102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6ADB5-2EB4-6B70-CC83-A1DC64E00C58}"/>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9D8A3235-DA2F-73AD-5924-E7ADA705E073}"/>
              </a:ext>
            </a:extLst>
          </p:cNvPr>
          <p:cNvGrpSpPr/>
          <p:nvPr/>
        </p:nvGrpSpPr>
        <p:grpSpPr>
          <a:xfrm>
            <a:off x="0" y="0"/>
            <a:ext cx="9476585" cy="6858000"/>
            <a:chOff x="0" y="0"/>
            <a:chExt cx="9476585" cy="6858000"/>
          </a:xfrm>
        </p:grpSpPr>
        <p:sp>
          <p:nvSpPr>
            <p:cNvPr id="6" name="TextBox 5">
              <a:extLst>
                <a:ext uri="{FF2B5EF4-FFF2-40B4-BE49-F238E27FC236}">
                  <a16:creationId xmlns:a16="http://schemas.microsoft.com/office/drawing/2014/main" id="{1E6F5880-1380-33FB-4218-EB0364B6740A}"/>
                </a:ext>
              </a:extLst>
            </p:cNvPr>
            <p:cNvSpPr txBox="1"/>
            <p:nvPr/>
          </p:nvSpPr>
          <p:spPr>
            <a:xfrm>
              <a:off x="1571625" y="351754"/>
              <a:ext cx="701389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validated clinical data amounts to 4% of the people with CF in these countries for whom we have 2022 and 2023 data.</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3571F6A-E861-ACA7-9CB7-1E67F806148C}"/>
                </a:ext>
              </a:extLst>
            </p:cNvPr>
            <p:cNvSpPr txBox="1"/>
            <p:nvPr/>
          </p:nvSpPr>
          <p:spPr>
            <a:xfrm>
              <a:off x="1571625" y="133183"/>
              <a:ext cx="460570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13.2</a:t>
              </a:r>
            </a:p>
          </p:txBody>
        </p:sp>
        <p:pic>
          <p:nvPicPr>
            <p:cNvPr id="2" name="Picture 1" descr="A blue hexagon with white and black triangles&#10;&#10;Description automatically generated">
              <a:extLst>
                <a:ext uri="{FF2B5EF4-FFF2-40B4-BE49-F238E27FC236}">
                  <a16:creationId xmlns:a16="http://schemas.microsoft.com/office/drawing/2014/main" id="{D4E2DEB8-D10C-1352-F81E-C2A3EE7E5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E092094-3E6E-1C96-E73E-0527A40C1BA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20">
              <a:extLst>
                <a:ext uri="{FF2B5EF4-FFF2-40B4-BE49-F238E27FC236}">
                  <a16:creationId xmlns:a16="http://schemas.microsoft.com/office/drawing/2014/main" id="{2D568440-0595-218C-39A9-39ACBCCF45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12" y="1317949"/>
              <a:ext cx="7873710" cy="5074044"/>
            </a:xfrm>
            <a:prstGeom prst="rect">
              <a:avLst/>
            </a:prstGeom>
            <a:noFill/>
            <a:ln w="12700">
              <a:solidFill>
                <a:schemeClr val="tx1">
                  <a:lumMod val="50000"/>
                  <a:lumOff val="50000"/>
                </a:schemeClr>
              </a:solidFill>
            </a:ln>
          </p:spPr>
        </p:pic>
        <p:sp>
          <p:nvSpPr>
            <p:cNvPr id="8" name="TextBox 2">
              <a:extLst>
                <a:ext uri="{FF2B5EF4-FFF2-40B4-BE49-F238E27FC236}">
                  <a16:creationId xmlns:a16="http://schemas.microsoft.com/office/drawing/2014/main" id="{9DED36F5-F12C-6ACF-F590-2255846ED71D}"/>
                </a:ext>
              </a:extLst>
            </p:cNvPr>
            <p:cNvSpPr txBox="1"/>
            <p:nvPr/>
          </p:nvSpPr>
          <p:spPr>
            <a:xfrm>
              <a:off x="1571625" y="848432"/>
              <a:ext cx="7904960" cy="495007"/>
            </a:xfrm>
            <a:prstGeom prst="rect">
              <a:avLst/>
            </a:prstGeom>
            <a:noFill/>
          </p:spPr>
          <p:txBody>
            <a:bodyPr wrap="square">
              <a:spAutoFit/>
            </a:bodyPr>
            <a:lstStyle/>
            <a:p>
              <a:pPr algn="just"/>
              <a:r>
                <a:rPr lang="en-GB" sz="1100" kern="100" dirty="0">
                  <a:solidFill>
                    <a:srgbClr val="404040"/>
                  </a:solidFill>
                  <a:effectLst/>
                  <a:latin typeface="Calibri Light" panose="020F0302020204030204" pitchFamily="34" charset="0"/>
                  <a:ea typeface="Calibri" panose="020F0502020204030204" pitchFamily="34" charset="0"/>
                  <a:cs typeface="Arial" panose="020B0604020202020204" pitchFamily="34" charset="0"/>
                </a:rPr>
                <a:t>Data accuracy for the follow-up years 2022 and 2023 from countries visited, overall percentages by variable.</a:t>
              </a:r>
              <a:endParaRPr lang="es-ES" sz="1100" kern="100" dirty="0">
                <a:effectLst/>
                <a:latin typeface="Calibri" panose="020F0502020204030204" pitchFamily="34" charset="0"/>
                <a:ea typeface="Calibri" panose="020F0502020204030204" pitchFamily="34" charset="0"/>
                <a:cs typeface="Arial" panose="020B0604020202020204" pitchFamily="34" charset="0"/>
              </a:endParaRPr>
            </a:p>
            <a:p>
              <a:pPr marL="674370" algn="just">
                <a:spcBef>
                  <a:spcPts val="450"/>
                </a:spcBef>
                <a:spcAft>
                  <a:spcPts val="450"/>
                </a:spcAft>
              </a:pPr>
              <a:endPar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6008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C3E5A67-62FA-65DB-8750-75FE181F4E5F}"/>
              </a:ext>
            </a:extLst>
          </p:cNvPr>
          <p:cNvGrpSpPr/>
          <p:nvPr/>
        </p:nvGrpSpPr>
        <p:grpSpPr>
          <a:xfrm>
            <a:off x="15511" y="0"/>
            <a:ext cx="8748927" cy="6858000"/>
            <a:chOff x="15511" y="0"/>
            <a:chExt cx="8748927" cy="6858000"/>
          </a:xfrm>
        </p:grpSpPr>
        <p:pic>
          <p:nvPicPr>
            <p:cNvPr id="2" name="Picture 1" descr="A blue hexagon with white and black triangles&#10;&#10;Description automatically generated">
              <a:extLst>
                <a:ext uri="{FF2B5EF4-FFF2-40B4-BE49-F238E27FC236}">
                  <a16:creationId xmlns:a16="http://schemas.microsoft.com/office/drawing/2014/main" id="{BDCAF514-0948-AF6B-E93C-1243946F8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1"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719123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mean age of the CF population is not homogenous in Europe and depends on the country or region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1.8</a:t>
              </a:r>
            </a:p>
          </p:txBody>
        </p:sp>
        <p:sp>
          <p:nvSpPr>
            <p:cNvPr id="3" name="TextBox 2">
              <a:extLst>
                <a:ext uri="{FF2B5EF4-FFF2-40B4-BE49-F238E27FC236}">
                  <a16:creationId xmlns:a16="http://schemas.microsoft.com/office/drawing/2014/main" id="{A865EFFA-0A6A-C5EE-3189-32D41E6E3F44}"/>
                </a:ext>
              </a:extLst>
            </p:cNvPr>
            <p:cNvSpPr txBox="1"/>
            <p:nvPr/>
          </p:nvSpPr>
          <p:spPr>
            <a:xfrm>
              <a:off x="913256" y="756152"/>
              <a:ext cx="637576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follow-up: box plot, by country and overall. Registered people with CF alive on 31/12/2023.</a:t>
              </a:r>
            </a:p>
          </p:txBody>
        </p:sp>
        <p:sp>
          <p:nvSpPr>
            <p:cNvPr id="8" name="Text Placeholder 8">
              <a:extLst>
                <a:ext uri="{FF2B5EF4-FFF2-40B4-BE49-F238E27FC236}">
                  <a16:creationId xmlns:a16="http://schemas.microsoft.com/office/drawing/2014/main" id="{28499703-9394-EBB7-0F02-441D9C7B207A}"/>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6">
              <a:extLst>
                <a:ext uri="{FF2B5EF4-FFF2-40B4-BE49-F238E27FC236}">
                  <a16:creationId xmlns:a16="http://schemas.microsoft.com/office/drawing/2014/main" id="{2B70D284-6374-76BA-E6B3-156032144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526" y="1108439"/>
              <a:ext cx="5333289" cy="5530990"/>
            </a:xfrm>
            <a:prstGeom prst="rect">
              <a:avLst/>
            </a:prstGeom>
            <a:noFill/>
            <a:ln>
              <a:noFill/>
            </a:ln>
          </p:spPr>
        </p:pic>
      </p:grpSp>
    </p:spTree>
    <p:extLst>
      <p:ext uri="{BB962C8B-B14F-4D97-AF65-F5344CB8AC3E}">
        <p14:creationId xmlns:p14="http://schemas.microsoft.com/office/powerpoint/2010/main" val="297643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31D7A60-D651-6A48-911D-B94D8464B7CA}"/>
              </a:ext>
            </a:extLst>
          </p:cNvPr>
          <p:cNvGrpSpPr/>
          <p:nvPr/>
        </p:nvGrpSpPr>
        <p:grpSpPr>
          <a:xfrm>
            <a:off x="0" y="0"/>
            <a:ext cx="8912821" cy="6858000"/>
            <a:chOff x="0" y="0"/>
            <a:chExt cx="8912821" cy="6858000"/>
          </a:xfrm>
        </p:grpSpPr>
        <p:pic>
          <p:nvPicPr>
            <p:cNvPr id="5" name="Picture 4" descr="A blue hexagon with white and black triangles&#10;&#10;Description automatically generated">
              <a:extLst>
                <a:ext uri="{FF2B5EF4-FFF2-40B4-BE49-F238E27FC236}">
                  <a16:creationId xmlns:a16="http://schemas.microsoft.com/office/drawing/2014/main" id="{E94B332D-3ED4-76E7-931F-35EACCC65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6736913"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Sex distribution is comparatively homogenous throughout Europe except for in a few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1.9</a:t>
              </a:r>
            </a:p>
          </p:txBody>
        </p:sp>
        <p:sp>
          <p:nvSpPr>
            <p:cNvPr id="3" name="TextBox 2">
              <a:extLst>
                <a:ext uri="{FF2B5EF4-FFF2-40B4-BE49-F238E27FC236}">
                  <a16:creationId xmlns:a16="http://schemas.microsoft.com/office/drawing/2014/main" id="{A865EFFA-0A6A-C5EE-3189-32D41E6E3F44}"/>
                </a:ext>
              </a:extLst>
            </p:cNvPr>
            <p:cNvSpPr txBox="1"/>
            <p:nvPr/>
          </p:nvSpPr>
          <p:spPr>
            <a:xfrm>
              <a:off x="911139" y="562790"/>
              <a:ext cx="647695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Sex distribution, by country and overall. People with CF alive on 31/12/2023.</a:t>
              </a:r>
            </a:p>
          </p:txBody>
        </p:sp>
        <p:sp>
          <p:nvSpPr>
            <p:cNvPr id="2" name="Text Placeholder 8">
              <a:extLst>
                <a:ext uri="{FF2B5EF4-FFF2-40B4-BE49-F238E27FC236}">
                  <a16:creationId xmlns:a16="http://schemas.microsoft.com/office/drawing/2014/main" id="{E0DD4358-EEBB-331C-B978-1655834EB29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8">
              <a:extLst>
                <a:ext uri="{FF2B5EF4-FFF2-40B4-BE49-F238E27FC236}">
                  <a16:creationId xmlns:a16="http://schemas.microsoft.com/office/drawing/2014/main" id="{E4FE9B23-1784-496A-9789-7FA2E4A70E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78" y="1502613"/>
              <a:ext cx="8681643" cy="4657627"/>
            </a:xfrm>
            <a:prstGeom prst="rect">
              <a:avLst/>
            </a:prstGeom>
            <a:noFill/>
            <a:ln>
              <a:noFill/>
            </a:ln>
          </p:spPr>
        </p:pic>
      </p:grpSp>
    </p:spTree>
    <p:extLst>
      <p:ext uri="{BB962C8B-B14F-4D97-AF65-F5344CB8AC3E}">
        <p14:creationId xmlns:p14="http://schemas.microsoft.com/office/powerpoint/2010/main" val="81017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1050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DIAGNOSIS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7" name="Grupo 6">
            <a:extLst>
              <a:ext uri="{FF2B5EF4-FFF2-40B4-BE49-F238E27FC236}">
                <a16:creationId xmlns:a16="http://schemas.microsoft.com/office/drawing/2014/main" id="{C395CC4D-F9FE-F4C0-4921-BEA91412DCDB}"/>
              </a:ext>
            </a:extLst>
          </p:cNvPr>
          <p:cNvGrpSpPr/>
          <p:nvPr/>
        </p:nvGrpSpPr>
        <p:grpSpPr>
          <a:xfrm>
            <a:off x="7924756" y="5756188"/>
            <a:ext cx="1219244" cy="1101812"/>
            <a:chOff x="7924756" y="4898938"/>
            <a:chExt cx="1219244" cy="1101812"/>
          </a:xfrm>
        </p:grpSpPr>
        <p:pic>
          <p:nvPicPr>
            <p:cNvPr id="8" name="Image 20">
              <a:extLst>
                <a:ext uri="{FF2B5EF4-FFF2-40B4-BE49-F238E27FC236}">
                  <a16:creationId xmlns:a16="http://schemas.microsoft.com/office/drawing/2014/main" id="{92CB51F2-C055-BB49-D6E6-E272C8A62BC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9" name="Image 25">
              <a:extLst>
                <a:ext uri="{FF2B5EF4-FFF2-40B4-BE49-F238E27FC236}">
                  <a16:creationId xmlns:a16="http://schemas.microsoft.com/office/drawing/2014/main" id="{186DE953-60AA-E956-CE38-99D0005A0ED6}"/>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3" name="Sous-titre 2">
            <a:extLst>
              <a:ext uri="{FF2B5EF4-FFF2-40B4-BE49-F238E27FC236}">
                <a16:creationId xmlns:a16="http://schemas.microsoft.com/office/drawing/2014/main" id="{0AC499BA-E428-8F76-4512-F584126C354D}"/>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011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B321407-4CFC-3D74-B48A-629F78631280}"/>
              </a:ext>
            </a:extLst>
          </p:cNvPr>
          <p:cNvGrpSpPr/>
          <p:nvPr/>
        </p:nvGrpSpPr>
        <p:grpSpPr>
          <a:xfrm>
            <a:off x="0" y="0"/>
            <a:ext cx="8939289" cy="6858000"/>
            <a:chOff x="0" y="0"/>
            <a:chExt cx="8939289" cy="6858000"/>
          </a:xfrm>
        </p:grpSpPr>
        <p:pic>
          <p:nvPicPr>
            <p:cNvPr id="4" name="Immagine 39">
              <a:extLst>
                <a:ext uri="{FF2B5EF4-FFF2-40B4-BE49-F238E27FC236}">
                  <a16:creationId xmlns:a16="http://schemas.microsoft.com/office/drawing/2014/main" id="{C956B6DB-0A56-C90C-263B-18A3B4E8EB55}"/>
                </a:ext>
              </a:extLst>
            </p:cNvPr>
            <p:cNvPicPr>
              <a:picLocks noChangeAspect="1"/>
            </p:cNvPicPr>
            <p:nvPr/>
          </p:nvPicPr>
          <p:blipFill>
            <a:blip r:embed="rId3">
              <a:extLst>
                <a:ext uri="{28A0092B-C50C-407E-A947-70E740481C1C}">
                  <a14:useLocalDpi xmlns:a14="http://schemas.microsoft.com/office/drawing/2010/main" val="0"/>
                </a:ext>
              </a:extLst>
            </a:blip>
            <a:srcRect b="1293"/>
            <a:stretch>
              <a:fillRect/>
            </a:stretch>
          </p:blipFill>
          <p:spPr bwMode="auto">
            <a:xfrm>
              <a:off x="1941103" y="968772"/>
              <a:ext cx="5483526" cy="5508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2" y="276144"/>
              <a:ext cx="7313585"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at diagnosis in children and adolescents depends on various factors, including the existence or not of a newborn screening programme in the country.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4" y="90000"/>
              <a:ext cx="440284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1936" y="747756"/>
              <a:ext cx="7703263"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diagnosis (in years): boxplot, by country and overall. All children and adolescents (&lt;18 years) alive and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773111" y="6403954"/>
              <a:ext cx="8166178" cy="261610"/>
            </a:xfrm>
            <a:prstGeom prst="rect">
              <a:avLst/>
            </a:prstGeom>
            <a:noFill/>
          </p:spPr>
          <p:txBody>
            <a:bodyPr wrap="square">
              <a:spAutoFit/>
            </a:bodyPr>
            <a:lstStyle/>
            <a:p>
              <a:pPr algn="just"/>
              <a:r>
                <a:rPr lang="en-GB" sz="1100" i="1" dirty="0">
                  <a:solidFill>
                    <a:srgbClr val="55C2D2"/>
                  </a:solidFill>
                  <a:latin typeface="+mj-lt"/>
                </a:rPr>
                <a:t>Note: </a:t>
              </a:r>
              <a:r>
                <a:rPr lang="en-GB" sz="1100" i="1" dirty="0">
                  <a:solidFill>
                    <a:srgbClr val="55C2D2"/>
                  </a:solidFill>
                  <a:latin typeface="+mj-lt"/>
                  <a:ea typeface="Calibri" panose="020F0502020204030204" pitchFamily="34" charset="0"/>
                  <a:cs typeface="Calibri Light" panose="020F0302020204030204" pitchFamily="34" charset="0"/>
                </a:rPr>
                <a:t>For Cyprus, Greece, Lithuania and the Slovak Republic the information on age at diagnosis is missing for more than 10% of the children.</a:t>
              </a:r>
            </a:p>
          </p:txBody>
        </p:sp>
        <p:pic>
          <p:nvPicPr>
            <p:cNvPr id="5" name="Picture 4" descr="A blue hexagon with white and black triangles&#10;&#10;Description automatically generated">
              <a:extLst>
                <a:ext uri="{FF2B5EF4-FFF2-40B4-BE49-F238E27FC236}">
                  <a16:creationId xmlns:a16="http://schemas.microsoft.com/office/drawing/2014/main" id="{B48FEED5-3141-1FE0-B2E5-7F7AF6C66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C8E3C0D1-50F3-5F09-8737-8D094FCE6B1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44013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D9FFB6F-3DA8-1EBB-565D-DDEC7ADA2C83}"/>
              </a:ext>
            </a:extLst>
          </p:cNvPr>
          <p:cNvGrpSpPr/>
          <p:nvPr/>
        </p:nvGrpSpPr>
        <p:grpSpPr>
          <a:xfrm>
            <a:off x="0" y="0"/>
            <a:ext cx="8991600" cy="6858000"/>
            <a:chOff x="0" y="0"/>
            <a:chExt cx="899160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7136" y="276144"/>
              <a:ext cx="740446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For adults, the age at diagnosis reflects national differences in the diagnostic approach over the last decades.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7" y="90000"/>
              <a:ext cx="486217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2.2</a:t>
              </a:r>
            </a:p>
          </p:txBody>
        </p:sp>
        <p:sp>
          <p:nvSpPr>
            <p:cNvPr id="3" name="TextBox 2">
              <a:extLst>
                <a:ext uri="{FF2B5EF4-FFF2-40B4-BE49-F238E27FC236}">
                  <a16:creationId xmlns:a16="http://schemas.microsoft.com/office/drawing/2014/main" id="{A865EFFA-0A6A-C5EE-3189-32D41E6E3F44}"/>
                </a:ext>
              </a:extLst>
            </p:cNvPr>
            <p:cNvSpPr txBox="1"/>
            <p:nvPr/>
          </p:nvSpPr>
          <p:spPr>
            <a:xfrm>
              <a:off x="914036" y="553431"/>
              <a:ext cx="693456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diagnosis (in years): boxplot, by country and overall. All adults (≥ 18 years)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99483" y="2488861"/>
              <a:ext cx="1689806" cy="2462213"/>
            </a:xfrm>
            <a:prstGeom prst="rect">
              <a:avLst/>
            </a:prstGeom>
            <a:noFill/>
          </p:spPr>
          <p:txBody>
            <a:bodyPr wrap="square">
              <a:spAutoFit/>
            </a:bodyPr>
            <a:lstStyle/>
            <a:p>
              <a:r>
                <a:rPr lang="en-GB" sz="1100" i="1" dirty="0">
                  <a:solidFill>
                    <a:srgbClr val="55C2D2"/>
                  </a:solidFill>
                  <a:latin typeface="+mj-lt"/>
                </a:rPr>
                <a:t>Note: </a:t>
              </a:r>
              <a:r>
                <a:rPr lang="en-GB" sz="1100" i="1" dirty="0">
                  <a:solidFill>
                    <a:srgbClr val="55C2D2"/>
                  </a:solidFill>
                  <a:latin typeface="+mj-lt"/>
                  <a:ea typeface="Calibri" panose="020F0502020204030204" pitchFamily="34" charset="0"/>
                  <a:cs typeface="Calibri Light" panose="020F0302020204030204" pitchFamily="34" charset="0"/>
                </a:rPr>
                <a:t>Albania, Armenia and Georgia have &lt;5 adults seen in 2022 and are excluded from the table, but the people are included in the total number.</a:t>
              </a:r>
            </a:p>
            <a:p>
              <a:endParaRPr lang="en-GB" sz="1100" i="1" dirty="0">
                <a:solidFill>
                  <a:srgbClr val="55C2D2"/>
                </a:solidFill>
                <a:latin typeface="+mj-lt"/>
                <a:ea typeface="Calibri" panose="020F0502020204030204" pitchFamily="34" charset="0"/>
                <a:cs typeface="Calibri Light" panose="020F0302020204030204" pitchFamily="34" charset="0"/>
              </a:endParaRPr>
            </a:p>
            <a:p>
              <a:r>
                <a:rPr lang="en-GB" sz="1100" i="1" dirty="0">
                  <a:solidFill>
                    <a:srgbClr val="55C2D2"/>
                  </a:solidFill>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2" name="Picture 1" descr="A blue hexagon with white and black triangles&#10;&#10;Description automatically generated">
              <a:extLst>
                <a:ext uri="{FF2B5EF4-FFF2-40B4-BE49-F238E27FC236}">
                  <a16:creationId xmlns:a16="http://schemas.microsoft.com/office/drawing/2014/main" id="{118A7DE4-0B49-7876-2DEC-8AFDEE179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4D7D20C4-A70E-A501-E22A-E059E11A0F9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7">
              <a:extLst>
                <a:ext uri="{FF2B5EF4-FFF2-40B4-BE49-F238E27FC236}">
                  <a16:creationId xmlns:a16="http://schemas.microsoft.com/office/drawing/2014/main" id="{2133ED4D-D984-D50C-9E7D-6E4052DEDD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64585"/>
              <a:ext cx="5670426" cy="5796000"/>
            </a:xfrm>
            <a:prstGeom prst="rect">
              <a:avLst/>
            </a:prstGeom>
            <a:noFill/>
            <a:ln>
              <a:noFill/>
            </a:ln>
          </p:spPr>
        </p:pic>
      </p:grpSp>
    </p:spTree>
    <p:extLst>
      <p:ext uri="{BB962C8B-B14F-4D97-AF65-F5344CB8AC3E}">
        <p14:creationId xmlns:p14="http://schemas.microsoft.com/office/powerpoint/2010/main" val="397096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468BB-83C9-70F1-E3D6-FADD0C23394E}"/>
              </a:ext>
            </a:extLst>
          </p:cNvPr>
          <p:cNvGrpSpPr/>
          <p:nvPr/>
        </p:nvGrpSpPr>
        <p:grpSpPr>
          <a:xfrm>
            <a:off x="0" y="0"/>
            <a:ext cx="8894242" cy="6807658"/>
            <a:chOff x="0" y="0"/>
            <a:chExt cx="8894242" cy="6807658"/>
          </a:xfrm>
        </p:grpSpPr>
        <p:pic>
          <p:nvPicPr>
            <p:cNvPr id="9" name="Immagine 48">
              <a:extLst>
                <a:ext uri="{FF2B5EF4-FFF2-40B4-BE49-F238E27FC236}">
                  <a16:creationId xmlns:a16="http://schemas.microsoft.com/office/drawing/2014/main" id="{E46BC6D1-260A-F3A6-1567-707D7BC79CAF}"/>
                </a:ext>
              </a:extLst>
            </p:cNvPr>
            <p:cNvPicPr>
              <a:picLocks noChangeAspect="1"/>
            </p:cNvPicPr>
            <p:nvPr/>
          </p:nvPicPr>
          <p:blipFill>
            <a:blip r:embed="rId2">
              <a:extLst>
                <a:ext uri="{28A0092B-C50C-407E-A947-70E740481C1C}">
                  <a14:useLocalDpi xmlns:a14="http://schemas.microsoft.com/office/drawing/2010/main" val="0"/>
                </a:ext>
              </a:extLst>
            </a:blip>
            <a:srcRect b="94982"/>
            <a:stretch>
              <a:fillRect/>
            </a:stretch>
          </p:blipFill>
          <p:spPr bwMode="auto">
            <a:xfrm>
              <a:off x="1864961" y="1139612"/>
              <a:ext cx="6187080" cy="360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87136" y="275108"/>
              <a:ext cx="6947264" cy="506661"/>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After the implementation of newborn screening programmes, age at diagnosis has shifted to the first 3 months of life in many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6" y="90000"/>
              <a:ext cx="4561954" cy="280246"/>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2.3</a:t>
              </a:r>
            </a:p>
          </p:txBody>
        </p:sp>
        <p:sp>
          <p:nvSpPr>
            <p:cNvPr id="3" name="TextBox 2">
              <a:extLst>
                <a:ext uri="{FF2B5EF4-FFF2-40B4-BE49-F238E27FC236}">
                  <a16:creationId xmlns:a16="http://schemas.microsoft.com/office/drawing/2014/main" id="{A865EFFA-0A6A-C5EE-3189-32D41E6E3F44}"/>
                </a:ext>
              </a:extLst>
            </p:cNvPr>
            <p:cNvSpPr txBox="1"/>
            <p:nvPr/>
          </p:nvSpPr>
          <p:spPr>
            <a:xfrm>
              <a:off x="918278" y="749678"/>
              <a:ext cx="7975964" cy="44332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with CF diagnosed at younger than 3 months, between 3 months and 18 years, by country and overall. All children and adolescents with CF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00800" y="2778041"/>
              <a:ext cx="1688400" cy="1107996"/>
            </a:xfrm>
            <a:prstGeom prst="rect">
              <a:avLst/>
            </a:prstGeom>
            <a:noFill/>
          </p:spPr>
          <p:txBody>
            <a:bodyPr wrap="square">
              <a:spAutoFit/>
            </a:bodyPr>
            <a:lstStyle/>
            <a:p>
              <a:r>
                <a:rPr lang="en-GB" sz="1100" i="1" dirty="0">
                  <a:solidFill>
                    <a:srgbClr val="55C2D2"/>
                  </a:solidFill>
                  <a:latin typeface="+mj-lt"/>
                </a:rPr>
                <a:t>Note: For Cyprus, Greece, Lithuania and the Slovak Republic the information on age at diagnosis is missing for more than 10% of the children.</a:t>
              </a:r>
              <a:endParaRPr lang="en-GB" sz="1100" i="1" dirty="0">
                <a:solidFill>
                  <a:srgbClr val="55C2D2"/>
                </a:solidFill>
                <a:latin typeface="+mj-lt"/>
                <a:ea typeface="Calibri" panose="020F05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6016071D-3540-7F0E-9F65-34C90944E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617000"/>
            </a:xfrm>
            <a:prstGeom prst="rect">
              <a:avLst/>
            </a:prstGeom>
          </p:spPr>
        </p:pic>
        <p:sp>
          <p:nvSpPr>
            <p:cNvPr id="8" name="Text Placeholder 8">
              <a:extLst>
                <a:ext uri="{FF2B5EF4-FFF2-40B4-BE49-F238E27FC236}">
                  <a16:creationId xmlns:a16="http://schemas.microsoft.com/office/drawing/2014/main" id="{626C0436-7CB8-14C8-D88C-0C786A943A49}"/>
                </a:ext>
              </a:extLst>
            </p:cNvPr>
            <p:cNvSpPr txBox="1">
              <a:spLocks/>
            </p:cNvSpPr>
            <p:nvPr/>
          </p:nvSpPr>
          <p:spPr>
            <a:xfrm>
              <a:off x="2798679" y="6582777"/>
              <a:ext cx="3546642" cy="2248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8">
              <a:extLst>
                <a:ext uri="{FF2B5EF4-FFF2-40B4-BE49-F238E27FC236}">
                  <a16:creationId xmlns:a16="http://schemas.microsoft.com/office/drawing/2014/main" id="{B39433AD-6BF5-52F7-1FFE-88CCA4E2CCDA}"/>
                </a:ext>
              </a:extLst>
            </p:cNvPr>
            <p:cNvPicPr>
              <a:picLocks noChangeAspect="1"/>
            </p:cNvPicPr>
            <p:nvPr/>
          </p:nvPicPr>
          <p:blipFill>
            <a:blip r:embed="rId2">
              <a:extLst>
                <a:ext uri="{28A0092B-C50C-407E-A947-70E740481C1C}">
                  <a14:useLocalDpi xmlns:a14="http://schemas.microsoft.com/office/drawing/2010/main" val="0"/>
                </a:ext>
              </a:extLst>
            </a:blip>
            <a:srcRect t="7985" b="1591"/>
            <a:stretch>
              <a:fillRect/>
            </a:stretch>
          </p:blipFill>
          <p:spPr bwMode="auto">
            <a:xfrm>
              <a:off x="2354436" y="1366998"/>
              <a:ext cx="4871746" cy="5256000"/>
            </a:xfrm>
            <a:prstGeom prst="rect">
              <a:avLst/>
            </a:prstGeom>
            <a:noFill/>
            <a:ln>
              <a:noFill/>
            </a:ln>
          </p:spPr>
        </p:pic>
      </p:grpSp>
    </p:spTree>
    <p:extLst>
      <p:ext uri="{BB962C8B-B14F-4D97-AF65-F5344CB8AC3E}">
        <p14:creationId xmlns:p14="http://schemas.microsoft.com/office/powerpoint/2010/main" val="94496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A092149-4196-AF2D-4CF5-B537D0CCFDE0}"/>
              </a:ext>
            </a:extLst>
          </p:cNvPr>
          <p:cNvGrpSpPr/>
          <p:nvPr/>
        </p:nvGrpSpPr>
        <p:grpSpPr>
          <a:xfrm>
            <a:off x="0" y="0"/>
            <a:ext cx="9163978" cy="6858000"/>
            <a:chOff x="0" y="0"/>
            <a:chExt cx="9163978" cy="6858000"/>
          </a:xfrm>
        </p:grpSpPr>
        <p:grpSp>
          <p:nvGrpSpPr>
            <p:cNvPr id="9" name="Grupo 8">
              <a:extLst>
                <a:ext uri="{FF2B5EF4-FFF2-40B4-BE49-F238E27FC236}">
                  <a16:creationId xmlns:a16="http://schemas.microsoft.com/office/drawing/2014/main" id="{0F17F2A2-A297-B6F8-3A49-E56AA0BB15D5}"/>
                </a:ext>
              </a:extLst>
            </p:cNvPr>
            <p:cNvGrpSpPr/>
            <p:nvPr/>
          </p:nvGrpSpPr>
          <p:grpSpPr>
            <a:xfrm>
              <a:off x="0" y="0"/>
              <a:ext cx="9163978" cy="6858000"/>
              <a:chOff x="0" y="0"/>
              <a:chExt cx="9163978"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3200" y="275109"/>
                <a:ext cx="7590778"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at diagnosis has shifted to the first 3 months of life in many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8999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2.4</a:t>
                </a:r>
              </a:p>
            </p:txBody>
          </p:sp>
          <p:sp>
            <p:nvSpPr>
              <p:cNvPr id="3" name="TextBox 2">
                <a:extLst>
                  <a:ext uri="{FF2B5EF4-FFF2-40B4-BE49-F238E27FC236}">
                    <a16:creationId xmlns:a16="http://schemas.microsoft.com/office/drawing/2014/main" id="{A865EFFA-0A6A-C5EE-3189-32D41E6E3F44}"/>
                  </a:ext>
                </a:extLst>
              </p:cNvPr>
              <p:cNvSpPr txBox="1"/>
              <p:nvPr/>
            </p:nvSpPr>
            <p:spPr>
              <a:xfrm>
                <a:off x="886002" y="560623"/>
                <a:ext cx="8089650"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CF diagnosed at younger than 3 months, between 3 months and 18 years, and older than 18 years, by country and overall. All adults with CF seen in 2023.</a:t>
                </a:r>
              </a:p>
            </p:txBody>
          </p:sp>
          <p:sp>
            <p:nvSpPr>
              <p:cNvPr id="2" name="TextBox 1">
                <a:extLst>
                  <a:ext uri="{FF2B5EF4-FFF2-40B4-BE49-F238E27FC236}">
                    <a16:creationId xmlns:a16="http://schemas.microsoft.com/office/drawing/2014/main" id="{62A89D6A-31DD-6320-FB7C-A36FD41D7372}"/>
                  </a:ext>
                </a:extLst>
              </p:cNvPr>
              <p:cNvSpPr txBox="1">
                <a:spLocks/>
              </p:cNvSpPr>
              <p:nvPr/>
            </p:nvSpPr>
            <p:spPr>
              <a:xfrm>
                <a:off x="100800" y="2514547"/>
                <a:ext cx="1688400" cy="2462213"/>
              </a:xfrm>
              <a:prstGeom prst="rect">
                <a:avLst/>
              </a:prstGeom>
              <a:noFill/>
            </p:spPr>
            <p:txBody>
              <a:bodyPr wrap="square">
                <a:spAutoFit/>
              </a:bodyPr>
              <a:lstStyle/>
              <a:p>
                <a:r>
                  <a:rPr lang="en-GB" sz="1100" i="1" dirty="0">
                    <a:solidFill>
                      <a:srgbClr val="55C2D2"/>
                    </a:solidFill>
                    <a:latin typeface="+mj-lt"/>
                  </a:rPr>
                  <a:t>Note: </a:t>
                </a:r>
                <a:r>
                  <a:rPr lang="en-GB" sz="1100" i="1" dirty="0">
                    <a:solidFill>
                      <a:srgbClr val="55C2D2"/>
                    </a:solidFill>
                    <a:latin typeface="+mj-lt"/>
                    <a:ea typeface="Calibri" panose="020F0502020204030204" pitchFamily="34" charset="0"/>
                    <a:cs typeface="Calibri Light" panose="020F0302020204030204" pitchFamily="34" charset="0"/>
                  </a:rPr>
                  <a:t>Albania, Georgia &amp; Luxembourg have &lt;5 adults seen in 2023 and are excluded from the table, but the individuals are included in the total number.</a:t>
                </a:r>
              </a:p>
              <a:p>
                <a:endParaRPr lang="en-GB" sz="1100" i="1" dirty="0">
                  <a:solidFill>
                    <a:srgbClr val="55C2D2"/>
                  </a:solidFill>
                  <a:latin typeface="+mj-lt"/>
                  <a:ea typeface="Calibri" panose="020F0502020204030204" pitchFamily="34" charset="0"/>
                  <a:cs typeface="Calibri Light" panose="020F0302020204030204" pitchFamily="34" charset="0"/>
                </a:endParaRPr>
              </a:p>
              <a:p>
                <a:r>
                  <a:rPr lang="en-GB" sz="1100" i="1" dirty="0">
                    <a:solidFill>
                      <a:srgbClr val="55C2D2"/>
                    </a:solidFill>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8" name="Picture 7" descr="A blue hexagon with white and black triangles&#10;&#10;Description automatically generated">
                <a:extLst>
                  <a:ext uri="{FF2B5EF4-FFF2-40B4-BE49-F238E27FC236}">
                    <a16:creationId xmlns:a16="http://schemas.microsoft.com/office/drawing/2014/main" id="{1CE11D03-DFBF-268E-06FA-5AE26EFD8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D60469DB-D954-0165-A965-F2F988F6EDA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Bakkeheim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28">
                <a:extLst>
                  <a:ext uri="{FF2B5EF4-FFF2-40B4-BE49-F238E27FC236}">
                    <a16:creationId xmlns:a16="http://schemas.microsoft.com/office/drawing/2014/main" id="{A6EC9938-F0E0-59AC-3590-8CD6894F8B58}"/>
                  </a:ext>
                </a:extLst>
              </p:cNvPr>
              <p:cNvPicPr>
                <a:picLocks noChangeAspect="1"/>
              </p:cNvPicPr>
              <p:nvPr/>
            </p:nvPicPr>
            <p:blipFill>
              <a:blip r:embed="rId3">
                <a:extLst>
                  <a:ext uri="{28A0092B-C50C-407E-A947-70E740481C1C}">
                    <a14:useLocalDpi xmlns:a14="http://schemas.microsoft.com/office/drawing/2010/main" val="0"/>
                  </a:ext>
                </a:extLst>
              </a:blip>
              <a:srcRect t="7830" b="2006"/>
              <a:stretch>
                <a:fillRect/>
              </a:stretch>
            </p:blipFill>
            <p:spPr bwMode="auto">
              <a:xfrm>
                <a:off x="2357437" y="1215402"/>
                <a:ext cx="5090877" cy="5328000"/>
              </a:xfrm>
              <a:prstGeom prst="rect">
                <a:avLst/>
              </a:prstGeom>
              <a:noFill/>
              <a:ln>
                <a:noFill/>
              </a:ln>
            </p:spPr>
          </p:pic>
        </p:grpSp>
        <p:pic>
          <p:nvPicPr>
            <p:cNvPr id="10" name="Immagine 967428928">
              <a:extLst>
                <a:ext uri="{FF2B5EF4-FFF2-40B4-BE49-F238E27FC236}">
                  <a16:creationId xmlns:a16="http://schemas.microsoft.com/office/drawing/2014/main" id="{6DC1F91E-D2C7-E3CA-38EA-E309341F45EE}"/>
                </a:ext>
              </a:extLst>
            </p:cNvPr>
            <p:cNvPicPr>
              <a:picLocks noChangeAspect="1"/>
            </p:cNvPicPr>
            <p:nvPr/>
          </p:nvPicPr>
          <p:blipFill>
            <a:blip r:embed="rId3">
              <a:extLst>
                <a:ext uri="{28A0092B-C50C-407E-A947-70E740481C1C}">
                  <a14:useLocalDpi xmlns:a14="http://schemas.microsoft.com/office/drawing/2010/main" val="0"/>
                </a:ext>
              </a:extLst>
            </a:blip>
            <a:srcRect t="891" b="96438"/>
            <a:stretch>
              <a:fillRect/>
            </a:stretch>
          </p:blipFill>
          <p:spPr bwMode="auto">
            <a:xfrm>
              <a:off x="1571625" y="1030296"/>
              <a:ext cx="6095496" cy="188935"/>
            </a:xfrm>
            <a:prstGeom prst="rect">
              <a:avLst/>
            </a:prstGeom>
            <a:noFill/>
            <a:ln>
              <a:noFill/>
            </a:ln>
          </p:spPr>
        </p:pic>
      </p:grpSp>
    </p:spTree>
    <p:extLst>
      <p:ext uri="{BB962C8B-B14F-4D97-AF65-F5344CB8AC3E}">
        <p14:creationId xmlns:p14="http://schemas.microsoft.com/office/powerpoint/2010/main" val="337276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3C06806-6924-666B-9851-63025476FBAF}"/>
              </a:ext>
            </a:extLst>
          </p:cNvPr>
          <p:cNvGrpSpPr/>
          <p:nvPr/>
        </p:nvGrpSpPr>
        <p:grpSpPr>
          <a:xfrm>
            <a:off x="0" y="-17040"/>
            <a:ext cx="9078191" cy="6858000"/>
            <a:chOff x="0" y="0"/>
            <a:chExt cx="907819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750499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More than 85% of young children with CF are diagnosed through newborn screening.</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2.5</a:t>
              </a:r>
            </a:p>
          </p:txBody>
        </p:sp>
        <p:sp>
          <p:nvSpPr>
            <p:cNvPr id="3" name="TextBox 2">
              <a:extLst>
                <a:ext uri="{FF2B5EF4-FFF2-40B4-BE49-F238E27FC236}">
                  <a16:creationId xmlns:a16="http://schemas.microsoft.com/office/drawing/2014/main" id="{A865EFFA-0A6A-C5EE-3189-32D41E6E3F44}"/>
                </a:ext>
              </a:extLst>
            </p:cNvPr>
            <p:cNvSpPr txBox="1"/>
            <p:nvPr/>
          </p:nvSpPr>
          <p:spPr>
            <a:xfrm>
              <a:off x="908719" y="576981"/>
              <a:ext cx="7702845"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with CF who underwent neonatal screening, by country and overall. Children 5 years old or younger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100800" y="1969648"/>
              <a:ext cx="1688400" cy="3708000"/>
            </a:xfrm>
            <a:prstGeom prst="rect">
              <a:avLst/>
            </a:prstGeom>
            <a:noFill/>
          </p:spPr>
          <p:txBody>
            <a:bodyPr wrap="square">
              <a:spAutoFit/>
            </a:bodyPr>
            <a:lstStyle/>
            <a:p>
              <a:r>
                <a:rPr lang="en-GB" sz="1100" i="1" dirty="0">
                  <a:solidFill>
                    <a:srgbClr val="55C2D2"/>
                  </a:solidFill>
                  <a:latin typeface="+mj-lt"/>
                </a:rPr>
                <a:t>Note: </a:t>
              </a:r>
              <a:r>
                <a:rPr lang="en-GB" sz="1100" i="1" dirty="0">
                  <a:solidFill>
                    <a:srgbClr val="55C2D2"/>
                  </a:solidFill>
                  <a:latin typeface="+mj-lt"/>
                  <a:ea typeface="Calibri" panose="020F0502020204030204" pitchFamily="34" charset="0"/>
                  <a:cs typeface="Calibri Light" panose="020F0302020204030204" pitchFamily="34" charset="0"/>
                </a:rPr>
                <a:t>Cyprus and Iceland have &lt;5 children 5 years old or younger seen in 2023 and are excluded from the graph.</a:t>
              </a:r>
            </a:p>
            <a:p>
              <a:endParaRPr lang="en-GB" sz="1100" i="1" dirty="0">
                <a:solidFill>
                  <a:srgbClr val="55C2D2"/>
                </a:solidFill>
                <a:latin typeface="+mj-lt"/>
                <a:ea typeface="Calibri" panose="020F0502020204030204" pitchFamily="34" charset="0"/>
                <a:cs typeface="Calibri Light" panose="020F0302020204030204" pitchFamily="34" charset="0"/>
              </a:endParaRPr>
            </a:p>
            <a:p>
              <a:r>
                <a:rPr lang="en-GB" sz="1100" i="1" dirty="0">
                  <a:solidFill>
                    <a:srgbClr val="55C2D2"/>
                  </a:solidFill>
                  <a:latin typeface="+mj-lt"/>
                  <a:ea typeface="Calibri" panose="020F0502020204030204" pitchFamily="34" charset="0"/>
                  <a:cs typeface="Calibri Light" panose="020F0302020204030204" pitchFamily="34" charset="0"/>
                </a:rPr>
                <a:t>Note: For Israel and Ukraine the information on neonatal screening is missing for more than 10% of the children ≤5 years old.</a:t>
              </a:r>
            </a:p>
            <a:p>
              <a:endParaRPr lang="en-GB" sz="1100" i="1" dirty="0">
                <a:solidFill>
                  <a:srgbClr val="55C2D2"/>
                </a:solidFill>
                <a:latin typeface="+mj-lt"/>
                <a:ea typeface="Calibri" panose="020F0502020204030204" pitchFamily="34" charset="0"/>
                <a:cs typeface="Calibri Light" panose="020F0302020204030204" pitchFamily="34" charset="0"/>
              </a:endParaRPr>
            </a:p>
            <a:p>
              <a:r>
                <a:rPr lang="en-GB" sz="1100" i="1" dirty="0">
                  <a:solidFill>
                    <a:srgbClr val="55C2D2"/>
                  </a:solidFill>
                  <a:latin typeface="+mj-lt"/>
                  <a:ea typeface="Calibri" panose="020F0502020204030204" pitchFamily="34" charset="0"/>
                  <a:cs typeface="Calibri Light" panose="020F0302020204030204" pitchFamily="34" charset="0"/>
                </a:rPr>
                <a:t>Note: For France and the United Kingdom positive answers (“neonatal screening done”) are reported only when neonatal screening is one of the factors that led to CF diagnosis.</a:t>
              </a:r>
            </a:p>
          </p:txBody>
        </p:sp>
        <p:sp>
          <p:nvSpPr>
            <p:cNvPr id="8" name="Text Placeholder 8">
              <a:extLst>
                <a:ext uri="{FF2B5EF4-FFF2-40B4-BE49-F238E27FC236}">
                  <a16:creationId xmlns:a16="http://schemas.microsoft.com/office/drawing/2014/main" id="{C4986C4C-A0A0-6D76-79B6-0C5EBCD83C3F}"/>
                </a:ext>
              </a:extLst>
            </p:cNvPr>
            <p:cNvSpPr txBox="1">
              <a:spLocks/>
            </p:cNvSpPr>
            <p:nvPr/>
          </p:nvSpPr>
          <p:spPr>
            <a:xfrm>
              <a:off x="2980678"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29">
              <a:extLst>
                <a:ext uri="{FF2B5EF4-FFF2-40B4-BE49-F238E27FC236}">
                  <a16:creationId xmlns:a16="http://schemas.microsoft.com/office/drawing/2014/main" id="{BDEE0960-0938-2544-CD48-3C9D6429712A}"/>
                </a:ext>
              </a:extLst>
            </p:cNvPr>
            <p:cNvPicPr>
              <a:picLocks noChangeAspect="1"/>
            </p:cNvPicPr>
            <p:nvPr/>
          </p:nvPicPr>
          <p:blipFill>
            <a:blip r:embed="rId3">
              <a:extLst>
                <a:ext uri="{28A0092B-C50C-407E-A947-70E740481C1C}">
                  <a14:useLocalDpi xmlns:a14="http://schemas.microsoft.com/office/drawing/2010/main" val="0"/>
                </a:ext>
              </a:extLst>
            </a:blip>
            <a:srcRect t="7703" b="1673"/>
            <a:stretch>
              <a:fillRect/>
            </a:stretch>
          </p:blipFill>
          <p:spPr bwMode="auto">
            <a:xfrm>
              <a:off x="2006600" y="1167284"/>
              <a:ext cx="5331857" cy="5400000"/>
            </a:xfrm>
            <a:prstGeom prst="rect">
              <a:avLst/>
            </a:prstGeom>
            <a:noFill/>
            <a:ln>
              <a:noFill/>
            </a:ln>
          </p:spPr>
        </p:pic>
        <p:pic>
          <p:nvPicPr>
            <p:cNvPr id="5" name="Picture 4" descr="A blue hexagon with white and black triangles&#10;&#10;Description automatically generated">
              <a:extLst>
                <a:ext uri="{FF2B5EF4-FFF2-40B4-BE49-F238E27FC236}">
                  <a16:creationId xmlns:a16="http://schemas.microsoft.com/office/drawing/2014/main" id="{073065A1-43A3-7DAA-AE38-11A744236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pic>
        <p:nvPicPr>
          <p:cNvPr id="9" name="Immagine 967428929">
            <a:extLst>
              <a:ext uri="{FF2B5EF4-FFF2-40B4-BE49-F238E27FC236}">
                <a16:creationId xmlns:a16="http://schemas.microsoft.com/office/drawing/2014/main" id="{B96A2195-9C3C-D2C0-F5D6-E50DEBC5C1EF}"/>
              </a:ext>
            </a:extLst>
          </p:cNvPr>
          <p:cNvPicPr>
            <a:picLocks noChangeAspect="1"/>
          </p:cNvPicPr>
          <p:nvPr/>
        </p:nvPicPr>
        <p:blipFill>
          <a:blip r:embed="rId3">
            <a:extLst>
              <a:ext uri="{28A0092B-C50C-407E-A947-70E740481C1C}">
                <a14:useLocalDpi xmlns:a14="http://schemas.microsoft.com/office/drawing/2010/main" val="0"/>
              </a:ext>
            </a:extLst>
          </a:blip>
          <a:srcRect b="96338"/>
          <a:stretch>
            <a:fillRect/>
          </a:stretch>
        </p:blipFill>
        <p:spPr bwMode="auto">
          <a:xfrm>
            <a:off x="1607509" y="902877"/>
            <a:ext cx="6157488" cy="252000"/>
          </a:xfrm>
          <a:prstGeom prst="rect">
            <a:avLst/>
          </a:prstGeom>
          <a:noFill/>
          <a:ln>
            <a:noFill/>
          </a:ln>
        </p:spPr>
      </p:pic>
    </p:spTree>
    <p:extLst>
      <p:ext uri="{BB962C8B-B14F-4D97-AF65-F5344CB8AC3E}">
        <p14:creationId xmlns:p14="http://schemas.microsoft.com/office/powerpoint/2010/main" val="231058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8F02DCC-E975-8A52-CA7A-859EE776A7CA}"/>
              </a:ext>
            </a:extLst>
          </p:cNvPr>
          <p:cNvGrpSpPr/>
          <p:nvPr/>
        </p:nvGrpSpPr>
        <p:grpSpPr>
          <a:xfrm>
            <a:off x="0" y="0"/>
            <a:ext cx="8112991" cy="6858000"/>
            <a:chOff x="0" y="0"/>
            <a:chExt cx="811299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653979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Meconium ileus at birth is not rare and may be the first symptom of CF detected in newborns.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2.6</a:t>
              </a:r>
            </a:p>
          </p:txBody>
        </p:sp>
        <p:sp>
          <p:nvSpPr>
            <p:cNvPr id="3" name="TextBox 2">
              <a:extLst>
                <a:ext uri="{FF2B5EF4-FFF2-40B4-BE49-F238E27FC236}">
                  <a16:creationId xmlns:a16="http://schemas.microsoft.com/office/drawing/2014/main" id="{A865EFFA-0A6A-C5EE-3189-32D41E6E3F44}"/>
                </a:ext>
              </a:extLst>
            </p:cNvPr>
            <p:cNvSpPr txBox="1"/>
            <p:nvPr/>
          </p:nvSpPr>
          <p:spPr>
            <a:xfrm>
              <a:off x="899409" y="558380"/>
              <a:ext cx="6939412"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People with CF with meconium ileus, by country and overall. People with CF aged 10 years or younger.</a:t>
              </a:r>
            </a:p>
          </p:txBody>
        </p:sp>
        <p:pic>
          <p:nvPicPr>
            <p:cNvPr id="8" name="Picture 7" descr="A blue hexagon with white and black triangles&#10;&#10;Description automatically generated">
              <a:extLst>
                <a:ext uri="{FF2B5EF4-FFF2-40B4-BE49-F238E27FC236}">
                  <a16:creationId xmlns:a16="http://schemas.microsoft.com/office/drawing/2014/main" id="{B5C26D8C-74D0-0959-5409-35A888A1B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B88FB92F-CC2D-B980-A240-E2F4A235E16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0">
              <a:extLst>
                <a:ext uri="{FF2B5EF4-FFF2-40B4-BE49-F238E27FC236}">
                  <a16:creationId xmlns:a16="http://schemas.microsoft.com/office/drawing/2014/main" id="{62EA719C-2658-6DB1-5825-EBC65D90E604}"/>
                </a:ext>
              </a:extLst>
            </p:cNvPr>
            <p:cNvPicPr>
              <a:picLocks noChangeAspect="1"/>
            </p:cNvPicPr>
            <p:nvPr/>
          </p:nvPicPr>
          <p:blipFill>
            <a:blip r:embed="rId4">
              <a:extLst>
                <a:ext uri="{28A0092B-C50C-407E-A947-70E740481C1C}">
                  <a14:useLocalDpi xmlns:a14="http://schemas.microsoft.com/office/drawing/2010/main" val="0"/>
                </a:ext>
              </a:extLst>
            </a:blip>
            <a:srcRect t="8188" b="1421"/>
            <a:stretch>
              <a:fillRect/>
            </a:stretch>
          </p:blipFill>
          <p:spPr bwMode="auto">
            <a:xfrm>
              <a:off x="1736339" y="1056386"/>
              <a:ext cx="5481510" cy="5544000"/>
            </a:xfrm>
            <a:prstGeom prst="rect">
              <a:avLst/>
            </a:prstGeom>
            <a:noFill/>
            <a:ln>
              <a:noFill/>
            </a:ln>
          </p:spPr>
        </p:pic>
      </p:grpSp>
      <p:pic>
        <p:nvPicPr>
          <p:cNvPr id="9" name="Immagine 967428930">
            <a:extLst>
              <a:ext uri="{FF2B5EF4-FFF2-40B4-BE49-F238E27FC236}">
                <a16:creationId xmlns:a16="http://schemas.microsoft.com/office/drawing/2014/main" id="{0EE1578A-CD2F-36A2-85E1-31BE7E506D02}"/>
              </a:ext>
            </a:extLst>
          </p:cNvPr>
          <p:cNvPicPr>
            <a:picLocks noChangeAspect="1"/>
          </p:cNvPicPr>
          <p:nvPr/>
        </p:nvPicPr>
        <p:blipFill>
          <a:blip r:embed="rId4">
            <a:extLst>
              <a:ext uri="{28A0092B-C50C-407E-A947-70E740481C1C}">
                <a14:useLocalDpi xmlns:a14="http://schemas.microsoft.com/office/drawing/2010/main" val="0"/>
              </a:ext>
            </a:extLst>
          </a:blip>
          <a:srcRect t="1364" b="95537"/>
          <a:stretch>
            <a:fillRect/>
          </a:stretch>
        </p:blipFill>
        <p:spPr bwMode="auto">
          <a:xfrm>
            <a:off x="1326470" y="871665"/>
            <a:ext cx="6230015" cy="216000"/>
          </a:xfrm>
          <a:prstGeom prst="rect">
            <a:avLst/>
          </a:prstGeom>
          <a:noFill/>
          <a:ln>
            <a:noFill/>
          </a:ln>
        </p:spPr>
      </p:pic>
    </p:spTree>
    <p:extLst>
      <p:ext uri="{BB962C8B-B14F-4D97-AF65-F5344CB8AC3E}">
        <p14:creationId xmlns:p14="http://schemas.microsoft.com/office/powerpoint/2010/main" val="321272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A32B4C5-599F-FA4A-0420-4115BA95FDC0}"/>
              </a:ext>
            </a:extLst>
          </p:cNvPr>
          <p:cNvGrpSpPr>
            <a:grpSpLocks noGrp="1" noUngrp="1" noRot="1" noMove="1" noResize="1"/>
          </p:cNvGrpSpPr>
          <p:nvPr/>
        </p:nvGrpSpPr>
        <p:grpSpPr>
          <a:xfrm>
            <a:off x="0" y="0"/>
            <a:ext cx="9144000" cy="6858000"/>
            <a:chOff x="0" y="0"/>
            <a:chExt cx="9144000" cy="6858000"/>
          </a:xfrm>
        </p:grpSpPr>
        <p:pic>
          <p:nvPicPr>
            <p:cNvPr id="18" name="Image 17">
              <a:extLst>
                <a:ext uri="{FF2B5EF4-FFF2-40B4-BE49-F238E27FC236}">
                  <a16:creationId xmlns:a16="http://schemas.microsoft.com/office/drawing/2014/main" id="{B70542CE-ABF0-AB2A-976E-B7F39332F443}"/>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922155" cy="481345"/>
            </a:xfrm>
            <a:prstGeom prst="rect">
              <a:avLst/>
            </a:prstGeom>
          </p:spPr>
        </p:pic>
        <p:sp>
          <p:nvSpPr>
            <p:cNvPr id="6" name="TextBox 5">
              <a:extLst>
                <a:ext uri="{FF2B5EF4-FFF2-40B4-BE49-F238E27FC236}">
                  <a16:creationId xmlns:a16="http://schemas.microsoft.com/office/drawing/2014/main" id="{0BD9504C-DE10-1B95-7AC5-FFB82611CDBC}"/>
                </a:ext>
              </a:extLst>
            </p:cNvPr>
            <p:cNvSpPr txBox="1">
              <a:spLocks noGrp="1" noRot="1" noMove="1" noResize="1" noEditPoints="1" noAdjustHandles="1" noChangeArrowheads="1" noChangeShapeType="1"/>
            </p:cNvSpPr>
            <p:nvPr/>
          </p:nvSpPr>
          <p:spPr>
            <a:xfrm>
              <a:off x="27055" y="485844"/>
              <a:ext cx="3112960" cy="6237007"/>
            </a:xfrm>
            <a:prstGeom prst="rect">
              <a:avLst/>
            </a:prstGeom>
            <a:noFill/>
          </p:spPr>
          <p:txBody>
            <a:bodyPr wrap="square" rIns="126000" rtlCol="0">
              <a:noAutofit/>
            </a:bodyPr>
            <a:lstStyle/>
            <a:p>
              <a:pPr algn="just"/>
              <a:r>
                <a:rPr lang="en-GB" sz="1100" b="1" u="sng" dirty="0">
                  <a:solidFill>
                    <a:srgbClr val="55C2D2"/>
                  </a:solidFill>
                  <a:uFill>
                    <a:solidFill>
                      <a:schemeClr val="bg1"/>
                    </a:solidFill>
                  </a:uFill>
                  <a:latin typeface="+mj-lt"/>
                  <a:hlinkClick r:id="rId4" action="ppaction://hlinksldjump">
                    <a:extLst>
                      <a:ext uri="{A12FA001-AC4F-418D-AE19-62706E023703}">
                        <ahyp:hlinkClr xmlns:ahyp="http://schemas.microsoft.com/office/drawing/2018/hyperlinkcolor" val="tx"/>
                      </a:ext>
                    </a:extLst>
                  </a:hlinkClick>
                </a:rPr>
                <a:t>CHAPTER 1: DEMOGRAPHICS</a:t>
              </a:r>
              <a:endParaRPr lang="en-GB" sz="1100" b="1" u="sng" dirty="0">
                <a:solidFill>
                  <a:srgbClr val="55C2D2"/>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5" action="ppaction://hlinksldjump">
                    <a:extLst>
                      <a:ext uri="{A12FA001-AC4F-418D-AE19-62706E023703}">
                        <ahyp:hlinkClr xmlns:ahyp="http://schemas.microsoft.com/office/drawing/2018/hyperlinkcolor" val="tx"/>
                      </a:ext>
                    </a:extLst>
                  </a:hlinkClick>
                </a:rPr>
                <a:t>1.1 	</a:t>
              </a:r>
              <a:r>
                <a:rPr lang="en-GB" sz="1000" u="sng" dirty="0">
                  <a:solidFill>
                    <a:srgbClr val="404040"/>
                  </a:solidFill>
                  <a:uFill>
                    <a:solidFill>
                      <a:schemeClr val="bg1"/>
                    </a:solidFill>
                  </a:uFill>
                  <a:latin typeface="+mj-lt"/>
                  <a:hlinkClick r:id="rId5" action="ppaction://hlinksldjump">
                    <a:extLst>
                      <a:ext uri="{A12FA001-AC4F-418D-AE19-62706E023703}">
                        <ahyp:hlinkClr xmlns:ahyp="http://schemas.microsoft.com/office/drawing/2018/hyperlinkcolor" val="tx"/>
                      </a:ext>
                    </a:extLst>
                  </a:hlinkClick>
                </a:rPr>
                <a:t>Map of countries that contributed data</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6" action="ppaction://hlinksldjump">
                    <a:extLst>
                      <a:ext uri="{A12FA001-AC4F-418D-AE19-62706E023703}">
                        <ahyp:hlinkClr xmlns:ahyp="http://schemas.microsoft.com/office/drawing/2018/hyperlinkcolor" val="tx"/>
                      </a:ext>
                    </a:extLst>
                  </a:hlinkClick>
                </a:rPr>
                <a:t>1.2 	Number of people with CF</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7" action="ppaction://hlinksldjump">
                    <a:extLst>
                      <a:ext uri="{A12FA001-AC4F-418D-AE19-62706E023703}">
                        <ahyp:hlinkClr xmlns:ahyp="http://schemas.microsoft.com/office/drawing/2018/hyperlinkcolor" val="tx"/>
                      </a:ext>
                    </a:extLst>
                  </a:hlinkClick>
                </a:rPr>
                <a:t>1.3 	</a:t>
              </a:r>
              <a:r>
                <a:rPr lang="en-GB" sz="1000" u="sng" dirty="0">
                  <a:solidFill>
                    <a:srgbClr val="404040"/>
                  </a:solidFill>
                  <a:uFill>
                    <a:solidFill>
                      <a:schemeClr val="bg1"/>
                    </a:solidFill>
                  </a:uFill>
                  <a:latin typeface="+mj-lt"/>
                  <a:hlinkClick r:id="rId7" action="ppaction://hlinksldjump">
                    <a:extLst>
                      <a:ext uri="{A12FA001-AC4F-418D-AE19-62706E023703}">
                        <ahyp:hlinkClr xmlns:ahyp="http://schemas.microsoft.com/office/drawing/2018/hyperlinkcolor" val="tx"/>
                      </a:ext>
                    </a:extLst>
                  </a:hlinkClick>
                </a:rPr>
                <a:t>Growth of the ECFSPR over time</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8" action="ppaction://hlinksldjump">
                    <a:extLst>
                      <a:ext uri="{A12FA001-AC4F-418D-AE19-62706E023703}">
                        <ahyp:hlinkClr xmlns:ahyp="http://schemas.microsoft.com/office/drawing/2018/hyperlinkcolor" val="tx"/>
                      </a:ext>
                    </a:extLst>
                  </a:hlinkClick>
                </a:rPr>
                <a:t>1.4 	Age at follow-up distribution</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9" action="ppaction://hlinksldjump">
                    <a:extLst>
                      <a:ext uri="{A12FA001-AC4F-418D-AE19-62706E023703}">
                        <ahyp:hlinkClr xmlns:ahyp="http://schemas.microsoft.com/office/drawing/2018/hyperlinkcolor" val="tx"/>
                      </a:ext>
                    </a:extLst>
                  </a:hlinkClick>
                </a:rPr>
                <a:t>1.5 	Distribution by age and sex</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0" action="ppaction://hlinksldjump">
                    <a:extLst>
                      <a:ext uri="{A12FA001-AC4F-418D-AE19-62706E023703}">
                        <ahyp:hlinkClr xmlns:ahyp="http://schemas.microsoft.com/office/drawing/2018/hyperlinkcolor" val="tx"/>
                      </a:ext>
                    </a:extLst>
                  </a:hlinkClick>
                </a:rPr>
                <a:t>1.6 	Proportion of children and adults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1" action="ppaction://hlinksldjump">
                    <a:extLst>
                      <a:ext uri="{A12FA001-AC4F-418D-AE19-62706E023703}">
                        <ahyp:hlinkClr xmlns:ahyp="http://schemas.microsoft.com/office/drawing/2018/hyperlinkcolor" val="tx"/>
                      </a:ext>
                    </a:extLst>
                  </a:hlinkClick>
                </a:rPr>
                <a:t>1.7 	</a:t>
              </a:r>
              <a:r>
                <a:rPr lang="en-GB" sz="1000" u="sng" dirty="0">
                  <a:solidFill>
                    <a:srgbClr val="404040"/>
                  </a:solidFill>
                  <a:uFill>
                    <a:solidFill>
                      <a:schemeClr val="bg1"/>
                    </a:solidFill>
                  </a:uFill>
                  <a:latin typeface="+mj-lt"/>
                  <a:hlinkClick r:id="rId11" action="ppaction://hlinksldjump">
                    <a:extLst>
                      <a:ext uri="{A12FA001-AC4F-418D-AE19-62706E023703}">
                        <ahyp:hlinkClr xmlns:ahyp="http://schemas.microsoft.com/office/drawing/2018/hyperlinkcolor" val="tx"/>
                      </a:ext>
                    </a:extLst>
                  </a:hlinkClick>
                </a:rPr>
                <a:t>Proportion of children and adults over time</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2" action="ppaction://hlinksldjump">
                    <a:extLst>
                      <a:ext uri="{A12FA001-AC4F-418D-AE19-62706E023703}">
                        <ahyp:hlinkClr xmlns:ahyp="http://schemas.microsoft.com/office/drawing/2018/hyperlinkcolor" val="tx"/>
                      </a:ext>
                    </a:extLst>
                  </a:hlinkClick>
                </a:rPr>
                <a:t>1.8 	Age at follow-up by country and overall</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3" action="ppaction://hlinksldjump">
                    <a:extLst>
                      <a:ext uri="{A12FA001-AC4F-418D-AE19-62706E023703}">
                        <ahyp:hlinkClr xmlns:ahyp="http://schemas.microsoft.com/office/drawing/2018/hyperlinkcolor" val="tx"/>
                      </a:ext>
                    </a:extLst>
                  </a:hlinkClick>
                </a:rPr>
                <a:t>1.9 	Sex distribution by country and overall</a:t>
              </a:r>
              <a:endParaRPr lang="en-GB" sz="1000" u="sng" dirty="0">
                <a:solidFill>
                  <a:srgbClr val="404040"/>
                </a:solidFill>
                <a:uFill>
                  <a:solidFill>
                    <a:schemeClr val="bg1"/>
                  </a:solidFill>
                </a:uFill>
                <a:latin typeface="+mj-lt"/>
              </a:endParaRPr>
            </a:p>
            <a:p>
              <a:endParaRPr lang="en-GB" sz="1050" u="sng" dirty="0">
                <a:solidFill>
                  <a:srgbClr val="55C2D2"/>
                </a:solidFill>
                <a:uFill>
                  <a:solidFill>
                    <a:schemeClr val="bg1"/>
                  </a:solidFill>
                </a:uFill>
                <a:latin typeface="+mj-lt"/>
                <a:hlinkClick r:id="rId14" action="ppaction://hlinksldjump">
                  <a:extLst>
                    <a:ext uri="{A12FA001-AC4F-418D-AE19-62706E023703}">
                      <ahyp:hlinkClr xmlns:ahyp="http://schemas.microsoft.com/office/drawing/2018/hyperlinkcolor" val="tx"/>
                    </a:ext>
                  </a:extLst>
                </a:hlinkClick>
              </a:endParaRPr>
            </a:p>
            <a:p>
              <a:r>
                <a:rPr lang="en-GB" sz="1100" b="1" u="sng" dirty="0">
                  <a:solidFill>
                    <a:srgbClr val="55C2D2"/>
                  </a:solidFill>
                  <a:uFill>
                    <a:solidFill>
                      <a:schemeClr val="bg1"/>
                    </a:solidFill>
                  </a:uFill>
                  <a:latin typeface="+mj-lt"/>
                  <a:hlinkClick r:id="rId14" action="ppaction://hlinksldjump">
                    <a:extLst>
                      <a:ext uri="{A12FA001-AC4F-418D-AE19-62706E023703}">
                        <ahyp:hlinkClr xmlns:ahyp="http://schemas.microsoft.com/office/drawing/2018/hyperlinkcolor" val="tx"/>
                      </a:ext>
                    </a:extLst>
                  </a:hlinkClick>
                </a:rPr>
                <a:t>CHAPTER 2: DIAGNOSIS</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15" action="ppaction://hlinksldjump">
                    <a:extLst>
                      <a:ext uri="{A12FA001-AC4F-418D-AE19-62706E023703}">
                        <ahyp:hlinkClr xmlns:ahyp="http://schemas.microsoft.com/office/drawing/2018/hyperlinkcolor" val="tx"/>
                      </a:ext>
                    </a:extLst>
                  </a:hlinkClick>
                </a:rPr>
                <a:t>2.1 	</a:t>
              </a:r>
              <a:r>
                <a:rPr lang="en-GB" sz="1000" u="sng" dirty="0">
                  <a:solidFill>
                    <a:srgbClr val="404040"/>
                  </a:solidFill>
                  <a:uFill>
                    <a:solidFill>
                      <a:schemeClr val="bg1"/>
                    </a:solidFill>
                  </a:uFill>
                  <a:latin typeface="+mj-lt"/>
                  <a:hlinkClick r:id="rId15" action="ppaction://hlinksldjump">
                    <a:extLst>
                      <a:ext uri="{A12FA001-AC4F-418D-AE19-62706E023703}">
                        <ahyp:hlinkClr xmlns:ahyp="http://schemas.microsoft.com/office/drawing/2018/hyperlinkcolor" val="tx"/>
                      </a:ext>
                    </a:extLst>
                  </a:hlinkClick>
                </a:rPr>
                <a:t>Age at diagnosis - children &amp; adolescents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6" action="ppaction://hlinksldjump">
                    <a:extLst>
                      <a:ext uri="{A12FA001-AC4F-418D-AE19-62706E023703}">
                        <ahyp:hlinkClr xmlns:ahyp="http://schemas.microsoft.com/office/drawing/2018/hyperlinkcolor" val="tx"/>
                      </a:ext>
                    </a:extLst>
                  </a:hlinkClick>
                </a:rPr>
                <a:t>2.2 	</a:t>
              </a:r>
              <a:r>
                <a:rPr lang="en-GB" sz="1000" u="sng" dirty="0">
                  <a:solidFill>
                    <a:srgbClr val="404040"/>
                  </a:solidFill>
                  <a:uFill>
                    <a:solidFill>
                      <a:schemeClr val="bg1"/>
                    </a:solidFill>
                  </a:uFill>
                  <a:latin typeface="+mj-lt"/>
                  <a:hlinkClick r:id="rId16" action="ppaction://hlinksldjump">
                    <a:extLst>
                      <a:ext uri="{A12FA001-AC4F-418D-AE19-62706E023703}">
                        <ahyp:hlinkClr xmlns:ahyp="http://schemas.microsoft.com/office/drawing/2018/hyperlinkcolor" val="tx"/>
                      </a:ext>
                    </a:extLst>
                  </a:hlinkClick>
                </a:rPr>
                <a:t>Age at diagnosis - adults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7" action="ppaction://hlinksldjump">
                    <a:extLst>
                      <a:ext uri="{A12FA001-AC4F-418D-AE19-62706E023703}">
                        <ahyp:hlinkClr xmlns:ahyp="http://schemas.microsoft.com/office/drawing/2018/hyperlinkcolor" val="tx"/>
                      </a:ext>
                    </a:extLst>
                  </a:hlinkClick>
                </a:rPr>
                <a:t>2.3  	</a:t>
              </a:r>
              <a:r>
                <a:rPr lang="en-GB" sz="1000" u="sng" dirty="0">
                  <a:solidFill>
                    <a:srgbClr val="404040"/>
                  </a:solidFill>
                  <a:uFill>
                    <a:solidFill>
                      <a:schemeClr val="bg1"/>
                    </a:solidFill>
                  </a:uFill>
                  <a:latin typeface="+mj-lt"/>
                  <a:hlinkClick r:id="rId17" action="ppaction://hlinksldjump">
                    <a:extLst>
                      <a:ext uri="{A12FA001-AC4F-418D-AE19-62706E023703}">
                        <ahyp:hlinkClr xmlns:ahyp="http://schemas.microsoft.com/office/drawing/2018/hyperlinkcolor" val="tx"/>
                      </a:ext>
                    </a:extLst>
                  </a:hlinkClick>
                </a:rPr>
                <a:t>Proportion of children diagnosed at younger than 3 months or between 3 months and 18 years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8" action="ppaction://hlinksldjump">
                    <a:extLst>
                      <a:ext uri="{A12FA001-AC4F-418D-AE19-62706E023703}">
                        <ahyp:hlinkClr xmlns:ahyp="http://schemas.microsoft.com/office/drawing/2018/hyperlinkcolor" val="tx"/>
                      </a:ext>
                    </a:extLst>
                  </a:hlinkClick>
                </a:rPr>
                <a:t>2.4 	</a:t>
              </a:r>
              <a:r>
                <a:rPr lang="en-GB" sz="1000" u="sng" dirty="0">
                  <a:solidFill>
                    <a:srgbClr val="404040"/>
                  </a:solidFill>
                  <a:uFill>
                    <a:solidFill>
                      <a:schemeClr val="bg1"/>
                    </a:solidFill>
                  </a:uFill>
                  <a:latin typeface="+mj-lt"/>
                  <a:hlinkClick r:id="rId18" action="ppaction://hlinksldjump">
                    <a:extLst>
                      <a:ext uri="{A12FA001-AC4F-418D-AE19-62706E023703}">
                        <ahyp:hlinkClr xmlns:ahyp="http://schemas.microsoft.com/office/drawing/2018/hyperlinkcolor" val="tx"/>
                      </a:ext>
                    </a:extLst>
                  </a:hlinkClick>
                </a:rPr>
                <a:t>Proportion of adults diagnosed at younger than 3 months or between 3 months and 18 years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19" action="ppaction://hlinksldjump">
                    <a:extLst>
                      <a:ext uri="{A12FA001-AC4F-418D-AE19-62706E023703}">
                        <ahyp:hlinkClr xmlns:ahyp="http://schemas.microsoft.com/office/drawing/2018/hyperlinkcolor" val="tx"/>
                      </a:ext>
                    </a:extLst>
                  </a:hlinkClick>
                </a:rPr>
                <a:t>2.5 	</a:t>
              </a:r>
              <a:r>
                <a:rPr lang="en-GB" sz="1000" u="sng" dirty="0">
                  <a:solidFill>
                    <a:srgbClr val="404040"/>
                  </a:solidFill>
                  <a:uFill>
                    <a:solidFill>
                      <a:schemeClr val="bg1"/>
                    </a:solidFill>
                  </a:uFill>
                  <a:latin typeface="+mj-lt"/>
                  <a:hlinkClick r:id="rId19" action="ppaction://hlinksldjump">
                    <a:extLst>
                      <a:ext uri="{A12FA001-AC4F-418D-AE19-62706E023703}">
                        <ahyp:hlinkClr xmlns:ahyp="http://schemas.microsoft.com/office/drawing/2018/hyperlinkcolor" val="tx"/>
                      </a:ext>
                    </a:extLst>
                  </a:hlinkClick>
                </a:rPr>
                <a:t>Newborn screening in children 5 years old or younger</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0" action="ppaction://hlinksldjump">
                    <a:extLst>
                      <a:ext uri="{A12FA001-AC4F-418D-AE19-62706E023703}">
                        <ahyp:hlinkClr xmlns:ahyp="http://schemas.microsoft.com/office/drawing/2018/hyperlinkcolor" val="tx"/>
                      </a:ext>
                    </a:extLst>
                  </a:hlinkClick>
                </a:rPr>
                <a:t>2.6 	</a:t>
              </a:r>
              <a:r>
                <a:rPr lang="en-GB" sz="1000" u="sng" dirty="0">
                  <a:solidFill>
                    <a:srgbClr val="404040"/>
                  </a:solidFill>
                  <a:uFill>
                    <a:solidFill>
                      <a:schemeClr val="bg1"/>
                    </a:solidFill>
                  </a:uFill>
                  <a:latin typeface="+mj-lt"/>
                  <a:hlinkClick r:id="rId20" action="ppaction://hlinksldjump">
                    <a:extLst>
                      <a:ext uri="{A12FA001-AC4F-418D-AE19-62706E023703}">
                        <ahyp:hlinkClr xmlns:ahyp="http://schemas.microsoft.com/office/drawing/2018/hyperlinkcolor" val="tx"/>
                      </a:ext>
                    </a:extLst>
                  </a:hlinkClick>
                </a:rPr>
                <a:t>Meconium ileus at birth in children under 10</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1" action="ppaction://hlinksldjump">
                    <a:extLst>
                      <a:ext uri="{A12FA001-AC4F-418D-AE19-62706E023703}">
                        <ahyp:hlinkClr xmlns:ahyp="http://schemas.microsoft.com/office/drawing/2018/hyperlinkcolor" val="tx"/>
                      </a:ext>
                    </a:extLst>
                  </a:hlinkClick>
                </a:rPr>
                <a:t>2.7 	</a:t>
              </a:r>
              <a:r>
                <a:rPr lang="en-GB" sz="1000" u="sng" dirty="0">
                  <a:solidFill>
                    <a:srgbClr val="404040"/>
                  </a:solidFill>
                  <a:uFill>
                    <a:solidFill>
                      <a:schemeClr val="bg1"/>
                    </a:solidFill>
                  </a:uFill>
                  <a:latin typeface="+mj-lt"/>
                  <a:hlinkClick r:id="rId21" action="ppaction://hlinksldjump">
                    <a:extLst>
                      <a:ext uri="{A12FA001-AC4F-418D-AE19-62706E023703}">
                        <ahyp:hlinkClr xmlns:ahyp="http://schemas.microsoft.com/office/drawing/2018/hyperlinkcolor" val="tx"/>
                      </a:ext>
                    </a:extLst>
                  </a:hlinkClick>
                </a:rPr>
                <a:t>Newborn screening increase over time in children 5 years old or younger</a:t>
              </a:r>
              <a:endParaRPr lang="en-GB" sz="1000" u="sng" dirty="0">
                <a:solidFill>
                  <a:srgbClr val="404040"/>
                </a:solidFill>
                <a:uFill>
                  <a:solidFill>
                    <a:schemeClr val="bg1"/>
                  </a:solidFill>
                </a:uFill>
                <a:latin typeface="+mj-lt"/>
              </a:endParaRPr>
            </a:p>
            <a:p>
              <a:endParaRPr lang="en-GB" sz="1050" u="sng" dirty="0">
                <a:solidFill>
                  <a:srgbClr val="55C2D2"/>
                </a:solidFill>
                <a:uFill>
                  <a:solidFill>
                    <a:schemeClr val="bg1"/>
                  </a:solidFill>
                </a:uFill>
                <a:latin typeface="+mj-lt"/>
                <a:hlinkClick r:id="rId22" action="ppaction://hlinksldjump">
                  <a:extLst>
                    <a:ext uri="{A12FA001-AC4F-418D-AE19-62706E023703}">
                      <ahyp:hlinkClr xmlns:ahyp="http://schemas.microsoft.com/office/drawing/2018/hyperlinkcolor" val="tx"/>
                    </a:ext>
                  </a:extLst>
                </a:hlinkClick>
              </a:endParaRPr>
            </a:p>
            <a:p>
              <a:r>
                <a:rPr lang="en-GB" sz="1100" b="1" u="sng" dirty="0">
                  <a:solidFill>
                    <a:srgbClr val="55C2D2"/>
                  </a:solidFill>
                  <a:uFill>
                    <a:solidFill>
                      <a:schemeClr val="bg1"/>
                    </a:solidFill>
                  </a:uFill>
                  <a:latin typeface="+mj-lt"/>
                  <a:hlinkClick r:id="rId22" action="ppaction://hlinksldjump">
                    <a:extLst>
                      <a:ext uri="{A12FA001-AC4F-418D-AE19-62706E023703}">
                        <ahyp:hlinkClr xmlns:ahyp="http://schemas.microsoft.com/office/drawing/2018/hyperlinkcolor" val="tx"/>
                      </a:ext>
                    </a:extLst>
                  </a:hlinkClick>
                </a:rPr>
                <a:t>CHAPTER 3: GENETICS</a:t>
              </a:r>
              <a:endParaRPr lang="en-GB" sz="1100" b="1" u="sng" dirty="0">
                <a:solidFill>
                  <a:srgbClr val="55C2D2"/>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23" action="ppaction://hlinksldjump">
                    <a:extLst>
                      <a:ext uri="{A12FA001-AC4F-418D-AE19-62706E023703}">
                        <ahyp:hlinkClr xmlns:ahyp="http://schemas.microsoft.com/office/drawing/2018/hyperlinkcolor" val="tx"/>
                      </a:ext>
                    </a:extLst>
                  </a:hlinkClick>
                </a:rPr>
                <a:t>3.1 	</a:t>
              </a:r>
              <a:r>
                <a:rPr lang="en-GB" sz="1000" u="sng" dirty="0">
                  <a:solidFill>
                    <a:srgbClr val="404040"/>
                  </a:solidFill>
                  <a:uFill>
                    <a:solidFill>
                      <a:schemeClr val="bg1"/>
                    </a:solidFill>
                  </a:uFill>
                  <a:latin typeface="+mj-lt"/>
                  <a:hlinkClick r:id="rId23" action="ppaction://hlinksldjump">
                    <a:extLst>
                      <a:ext uri="{A12FA001-AC4F-418D-AE19-62706E023703}">
                        <ahyp:hlinkClr xmlns:ahyp="http://schemas.microsoft.com/office/drawing/2018/hyperlinkcolor" val="tx"/>
                      </a:ext>
                    </a:extLst>
                  </a:hlinkClick>
                </a:rPr>
                <a:t>DNA analysis - identified v unidentified variants</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4" action="ppaction://hlinksldjump">
                    <a:extLst>
                      <a:ext uri="{A12FA001-AC4F-418D-AE19-62706E023703}">
                        <ahyp:hlinkClr xmlns:ahyp="http://schemas.microsoft.com/office/drawing/2018/hyperlinkcolor" val="tx"/>
                      </a:ext>
                    </a:extLst>
                  </a:hlinkClick>
                </a:rPr>
                <a:t>3.2</a:t>
              </a:r>
              <a:r>
                <a:rPr lang="en-GB" sz="1000" u="sng" dirty="0">
                  <a:solidFill>
                    <a:srgbClr val="404040"/>
                  </a:solidFill>
                  <a:uFill>
                    <a:solidFill>
                      <a:schemeClr val="bg1"/>
                    </a:solidFill>
                  </a:uFill>
                  <a:latin typeface="+mj-lt"/>
                </a:rPr>
                <a:t>	</a:t>
              </a:r>
              <a:r>
                <a:rPr lang="en-GB" sz="1000" u="sng" dirty="0">
                  <a:solidFill>
                    <a:srgbClr val="404040"/>
                  </a:solidFill>
                  <a:uFill>
                    <a:solidFill>
                      <a:schemeClr val="bg1"/>
                    </a:solidFill>
                  </a:uFill>
                  <a:latin typeface="+mj-lt"/>
                  <a:hlinkClick r:id="rId24" action="ppaction://hlinksldjump">
                    <a:extLst>
                      <a:ext uri="{A12FA001-AC4F-418D-AE19-62706E023703}">
                        <ahyp:hlinkClr xmlns:ahyp="http://schemas.microsoft.com/office/drawing/2018/hyperlinkcolor" val="tx"/>
                      </a:ext>
                    </a:extLst>
                  </a:hlinkClick>
                </a:rPr>
                <a:t>F508del prevalence – both homozygous and heterozygous</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5" action="ppaction://hlinksldjump">
                    <a:extLst>
                      <a:ext uri="{A12FA001-AC4F-418D-AE19-62706E023703}">
                        <ahyp:hlinkClr xmlns:ahyp="http://schemas.microsoft.com/office/drawing/2018/hyperlinkcolor" val="tx"/>
                      </a:ext>
                    </a:extLst>
                  </a:hlinkClick>
                </a:rPr>
                <a:t>3.3 	</a:t>
              </a:r>
              <a:r>
                <a:rPr lang="en-GB" sz="1000" u="sng" dirty="0">
                  <a:solidFill>
                    <a:srgbClr val="404040"/>
                  </a:solidFill>
                  <a:uFill>
                    <a:solidFill>
                      <a:schemeClr val="bg1"/>
                    </a:solidFill>
                  </a:uFill>
                  <a:latin typeface="+mj-lt"/>
                  <a:hlinkClick r:id="rId25" action="ppaction://hlinksldjump">
                    <a:extLst>
                      <a:ext uri="{A12FA001-AC4F-418D-AE19-62706E023703}">
                        <ahyp:hlinkClr xmlns:ahyp="http://schemas.microsoft.com/office/drawing/2018/hyperlinkcolor" val="tx"/>
                      </a:ext>
                    </a:extLst>
                  </a:hlinkClick>
                </a:rPr>
                <a:t>Distribution of the F508del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3.4 	</a:t>
              </a:r>
              <a:r>
                <a:rPr lang="en-GB" sz="1000" u="sng" dirty="0">
                  <a:solidFill>
                    <a:srgbClr val="404040"/>
                  </a:solidFill>
                  <a:uFill>
                    <a:solidFill>
                      <a:schemeClr val="bg1"/>
                    </a:solidFill>
                  </a:uFill>
                  <a:latin typeface="+mj-lt"/>
                  <a:hlinkClick r:id="rId26" action="ppaction://hlinksldjump">
                    <a:extLst>
                      <a:ext uri="{A12FA001-AC4F-418D-AE19-62706E023703}">
                        <ahyp:hlinkClr xmlns:ahyp="http://schemas.microsoft.com/office/drawing/2018/hyperlinkcolor" val="tx"/>
                      </a:ext>
                    </a:extLst>
                  </a:hlinkClick>
                </a:rPr>
                <a:t>Distribution of the 542X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7" action="ppaction://hlinksldjump">
                    <a:extLst>
                      <a:ext uri="{A12FA001-AC4F-418D-AE19-62706E023703}">
                        <ahyp:hlinkClr xmlns:ahyp="http://schemas.microsoft.com/office/drawing/2018/hyperlinkcolor" val="tx"/>
                      </a:ext>
                    </a:extLst>
                  </a:hlinkClick>
                </a:rPr>
                <a:t>3.5 	</a:t>
              </a:r>
              <a:r>
                <a:rPr lang="en-GB" sz="1000" u="sng" dirty="0">
                  <a:solidFill>
                    <a:srgbClr val="404040"/>
                  </a:solidFill>
                  <a:uFill>
                    <a:solidFill>
                      <a:schemeClr val="bg1"/>
                    </a:solidFill>
                  </a:uFill>
                  <a:latin typeface="+mj-lt"/>
                  <a:hlinkClick r:id="rId27" action="ppaction://hlinksldjump">
                    <a:extLst>
                      <a:ext uri="{A12FA001-AC4F-418D-AE19-62706E023703}">
                        <ahyp:hlinkClr xmlns:ahyp="http://schemas.microsoft.com/office/drawing/2018/hyperlinkcolor" val="tx"/>
                      </a:ext>
                    </a:extLst>
                  </a:hlinkClick>
                </a:rPr>
                <a:t>Distribution of the N130K variant on the map</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28" action="ppaction://hlinksldjump">
                    <a:extLst>
                      <a:ext uri="{A12FA001-AC4F-418D-AE19-62706E023703}">
                        <ahyp:hlinkClr xmlns:ahyp="http://schemas.microsoft.com/office/drawing/2018/hyperlinkcolor" val="tx"/>
                      </a:ext>
                    </a:extLst>
                  </a:hlinkClick>
                </a:rPr>
                <a:t>3.6 	</a:t>
              </a:r>
              <a:r>
                <a:rPr lang="en-GB" sz="1000" u="sng" dirty="0">
                  <a:solidFill>
                    <a:srgbClr val="404040"/>
                  </a:solidFill>
                  <a:uFill>
                    <a:solidFill>
                      <a:schemeClr val="bg1"/>
                    </a:solidFill>
                  </a:uFill>
                  <a:latin typeface="+mj-lt"/>
                  <a:hlinkClick r:id="rId28" action="ppaction://hlinksldjump">
                    <a:extLst>
                      <a:ext uri="{A12FA001-AC4F-418D-AE19-62706E023703}">
                        <ahyp:hlinkClr xmlns:ahyp="http://schemas.microsoft.com/office/drawing/2018/hyperlinkcolor" val="tx"/>
                      </a:ext>
                    </a:extLst>
                  </a:hlinkClick>
                </a:rPr>
                <a:t>Distribution of the G551D variant on the map</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29" action="ppaction://hlinksldjump">
                    <a:extLst>
                      <a:ext uri="{A12FA001-AC4F-418D-AE19-62706E023703}">
                        <ahyp:hlinkClr xmlns:ahyp="http://schemas.microsoft.com/office/drawing/2018/hyperlinkcolor" val="tx"/>
                      </a:ext>
                    </a:extLst>
                  </a:hlinkClick>
                </a:rPr>
                <a:t>3.7 	Distribution of the 2789+5G&gt;A variant</a:t>
              </a:r>
              <a:r>
                <a:rPr lang="en-GB" sz="1000" u="sng" dirty="0">
                  <a:solidFill>
                    <a:srgbClr val="404040"/>
                  </a:solidFill>
                  <a:uFill>
                    <a:solidFill>
                      <a:schemeClr val="bg1"/>
                    </a:solidFill>
                  </a:uFill>
                  <a:latin typeface="+mj-lt"/>
                </a:rPr>
                <a:t> on the map</a:t>
              </a:r>
            </a:p>
            <a:p>
              <a:pPr marL="269875" indent="-269875">
                <a:tabLst>
                  <a:tab pos="269875" algn="l"/>
                </a:tabLst>
              </a:pPr>
              <a:endParaRPr lang="en-GB" sz="1000" u="sng" dirty="0">
                <a:solidFill>
                  <a:srgbClr val="404040"/>
                </a:solidFill>
                <a:uFill>
                  <a:solidFill>
                    <a:schemeClr val="bg1"/>
                  </a:solidFill>
                </a:uFill>
                <a:latin typeface="+mj-lt"/>
              </a:endParaRPr>
            </a:p>
            <a:p>
              <a:pPr indent="-269875">
                <a:tabLst>
                  <a:tab pos="269875" algn="l"/>
                </a:tabLst>
              </a:pPr>
              <a:r>
                <a:rPr lang="en-GB" sz="1100" b="1" u="sng" dirty="0">
                  <a:solidFill>
                    <a:srgbClr val="55C2D2"/>
                  </a:solidFill>
                  <a:uFill>
                    <a:solidFill>
                      <a:schemeClr val="bg1"/>
                    </a:solidFill>
                  </a:uFill>
                  <a:latin typeface="+mj-lt"/>
                  <a:hlinkClick r:id="rId30" action="ppaction://hlinksldjump">
                    <a:extLst>
                      <a:ext uri="{A12FA001-AC4F-418D-AE19-62706E023703}">
                        <ahyp:hlinkClr xmlns:ahyp="http://schemas.microsoft.com/office/drawing/2018/hyperlinkcolor" val="tx"/>
                      </a:ext>
                    </a:extLst>
                  </a:hlinkClick>
                </a:rPr>
                <a:t>CHAPTER 4: LUNG FUNCTION</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rPr>
                <a:t>4.1 	</a:t>
              </a:r>
              <a:r>
                <a:rPr lang="en-GB" sz="1000" u="sng" dirty="0">
                  <a:solidFill>
                    <a:srgbClr val="404040"/>
                  </a:solidFill>
                  <a:uFill>
                    <a:solidFill>
                      <a:schemeClr val="bg1"/>
                    </a:solidFill>
                  </a:uFill>
                  <a:latin typeface="+mj-lt"/>
                  <a:hlinkClick r:id="rId31" action="ppaction://hlinksldjump">
                    <a:extLst>
                      <a:ext uri="{A12FA001-AC4F-418D-AE19-62706E023703}">
                        <ahyp:hlinkClr xmlns:ahyp="http://schemas.microsoft.com/office/drawing/2018/hyperlinkcolor" val="tx"/>
                      </a:ext>
                    </a:extLst>
                  </a:hlinkClick>
                </a:rPr>
                <a:t>FEV1pp in children 6-17 years old</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rPr>
                <a:t>4.2 	</a:t>
              </a:r>
              <a:r>
                <a:rPr lang="en-GB" sz="1000" u="sng" dirty="0">
                  <a:solidFill>
                    <a:srgbClr val="404040"/>
                  </a:solidFill>
                  <a:uFill>
                    <a:solidFill>
                      <a:schemeClr val="bg1"/>
                    </a:solidFill>
                  </a:uFill>
                  <a:latin typeface="+mj-lt"/>
                  <a:hlinkClick r:id="rId32" action="ppaction://hlinksldjump">
                    <a:extLst>
                      <a:ext uri="{A12FA001-AC4F-418D-AE19-62706E023703}">
                        <ahyp:hlinkClr xmlns:ahyp="http://schemas.microsoft.com/office/drawing/2018/hyperlinkcolor" val="tx"/>
                      </a:ext>
                    </a:extLst>
                  </a:hlinkClick>
                </a:rPr>
                <a:t>FEV1pp in adults aged 18 and older</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rPr>
                <a:t>4.3 	</a:t>
              </a:r>
              <a:r>
                <a:rPr lang="en-GB" sz="1000" u="sng" dirty="0">
                  <a:solidFill>
                    <a:srgbClr val="404040"/>
                  </a:solidFill>
                  <a:uFill>
                    <a:solidFill>
                      <a:schemeClr val="bg1"/>
                    </a:solidFill>
                  </a:uFill>
                  <a:latin typeface="+mj-lt"/>
                  <a:hlinkClick r:id="rId33" action="ppaction://hlinksldjump">
                    <a:extLst>
                      <a:ext uri="{A12FA001-AC4F-418D-AE19-62706E023703}">
                        <ahyp:hlinkClr xmlns:ahyp="http://schemas.microsoft.com/office/drawing/2018/hyperlinkcolor" val="tx"/>
                      </a:ext>
                    </a:extLst>
                  </a:hlinkClick>
                </a:rPr>
                <a:t>Median FEV1pp by age group and by country</a:t>
              </a:r>
              <a:endParaRPr lang="en-GB" sz="1000" u="sng" dirty="0">
                <a:solidFill>
                  <a:srgbClr val="404040"/>
                </a:solidFill>
                <a:uFill>
                  <a:solidFill>
                    <a:schemeClr val="bg1"/>
                  </a:solidFill>
                </a:uFill>
                <a:latin typeface="+mj-lt"/>
              </a:endParaRPr>
            </a:p>
            <a:p>
              <a:pPr marL="269875" indent="-269875">
                <a:tabLst>
                  <a:tab pos="269875" algn="l"/>
                </a:tabLst>
              </a:pPr>
              <a:endParaRPr lang="en-GB" sz="900" u="sng" dirty="0">
                <a:solidFill>
                  <a:schemeClr val="tx1">
                    <a:lumMod val="75000"/>
                    <a:lumOff val="25000"/>
                  </a:schemeClr>
                </a:solidFill>
                <a:uFill>
                  <a:solidFill>
                    <a:schemeClr val="bg1"/>
                  </a:solidFill>
                </a:uFill>
                <a:latin typeface="+mj-lt"/>
              </a:endParaRPr>
            </a:p>
          </p:txBody>
        </p:sp>
        <p:sp>
          <p:nvSpPr>
            <p:cNvPr id="8" name="TextBox 7">
              <a:extLst>
                <a:ext uri="{FF2B5EF4-FFF2-40B4-BE49-F238E27FC236}">
                  <a16:creationId xmlns:a16="http://schemas.microsoft.com/office/drawing/2014/main" id="{D3FB316A-7F46-26C0-6168-77680016CC92}"/>
                </a:ext>
              </a:extLst>
            </p:cNvPr>
            <p:cNvSpPr txBox="1">
              <a:spLocks noGrp="1" noRot="1" noMove="1" noResize="1" noEditPoints="1" noAdjustHandles="1" noChangeArrowheads="1" noChangeShapeType="1"/>
            </p:cNvSpPr>
            <p:nvPr/>
          </p:nvSpPr>
          <p:spPr>
            <a:xfrm>
              <a:off x="3019245" y="486792"/>
              <a:ext cx="3028130" cy="6219516"/>
            </a:xfrm>
            <a:prstGeom prst="rect">
              <a:avLst/>
            </a:prstGeom>
            <a:noFill/>
          </p:spPr>
          <p:txBody>
            <a:bodyPr wrap="square" rIns="126000">
              <a:noAutofit/>
            </a:bodyPr>
            <a:lstStyle/>
            <a:p>
              <a:pPr>
                <a:tabLst>
                  <a:tab pos="269875" algn="l"/>
                </a:tabLst>
              </a:pPr>
              <a:r>
                <a:rPr lang="en-GB" sz="1000" u="sng" dirty="0">
                  <a:solidFill>
                    <a:srgbClr val="404040"/>
                  </a:solidFill>
                  <a:uFill>
                    <a:solidFill>
                      <a:schemeClr val="bg1"/>
                    </a:solidFill>
                  </a:uFill>
                  <a:latin typeface="+mj-lt"/>
                  <a:hlinkClick r:id="rId34" action="ppaction://hlinksldjump">
                    <a:extLst>
                      <a:ext uri="{A12FA001-AC4F-418D-AE19-62706E023703}">
                        <ahyp:hlinkClr xmlns:ahyp="http://schemas.microsoft.com/office/drawing/2018/hyperlinkcolor" val="tx"/>
                      </a:ext>
                    </a:extLst>
                  </a:hlinkClick>
                </a:rPr>
                <a:t>4.4 	Quartiles of FEV1pp per country &amp; by age group</a:t>
              </a:r>
            </a:p>
            <a:p>
              <a:pPr>
                <a:tabLst>
                  <a:tab pos="269875" algn="l"/>
                </a:tabLst>
              </a:pPr>
              <a:r>
                <a:rPr lang="en-GB" sz="1000" u="sng" dirty="0">
                  <a:solidFill>
                    <a:srgbClr val="404040"/>
                  </a:solidFill>
                  <a:uFill>
                    <a:solidFill>
                      <a:schemeClr val="bg1"/>
                    </a:solidFill>
                  </a:uFill>
                  <a:latin typeface="+mj-lt"/>
                  <a:hlinkClick r:id="rId34" action="ppaction://hlinksldjump">
                    <a:extLst>
                      <a:ext uri="{A12FA001-AC4F-418D-AE19-62706E023703}">
                        <ahyp:hlinkClr xmlns:ahyp="http://schemas.microsoft.com/office/drawing/2018/hyperlinkcolor" val="tx"/>
                      </a:ext>
                    </a:extLst>
                  </a:hlinkClick>
                </a:rPr>
                <a:t>4.5 	</a:t>
              </a:r>
              <a:r>
                <a:rPr lang="en-GB" sz="1000" u="sng" dirty="0">
                  <a:solidFill>
                    <a:srgbClr val="404040"/>
                  </a:solidFill>
                  <a:uFill>
                    <a:solidFill>
                      <a:schemeClr val="bg1"/>
                    </a:solidFill>
                  </a:uFill>
                  <a:latin typeface="+mj-lt"/>
                  <a:hlinkClick r:id="rId34" action="ppaction://hlinksldjump">
                    <a:extLst>
                      <a:ext uri="{A12FA001-AC4F-418D-AE19-62706E023703}">
                        <ahyp:hlinkClr xmlns:ahyp="http://schemas.microsoft.com/office/drawing/2018/hyperlinkcolor" val="tx"/>
                      </a:ext>
                    </a:extLst>
                  </a:hlinkClick>
                </a:rPr>
                <a:t>FEV1pp by severity in children 6-17 years old</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35" action="ppaction://hlinksldjump">
                    <a:extLst>
                      <a:ext uri="{A12FA001-AC4F-418D-AE19-62706E023703}">
                        <ahyp:hlinkClr xmlns:ahyp="http://schemas.microsoft.com/office/drawing/2018/hyperlinkcolor" val="tx"/>
                      </a:ext>
                    </a:extLst>
                  </a:hlinkClick>
                </a:rPr>
                <a:t>4.6 	</a:t>
              </a:r>
              <a:r>
                <a:rPr lang="en-GB" sz="1000" u="sng" dirty="0">
                  <a:solidFill>
                    <a:srgbClr val="404040"/>
                  </a:solidFill>
                  <a:uFill>
                    <a:solidFill>
                      <a:schemeClr val="bg1"/>
                    </a:solidFill>
                  </a:uFill>
                  <a:latin typeface="+mj-lt"/>
                  <a:hlinkClick r:id="rId35" action="ppaction://hlinksldjump">
                    <a:extLst>
                      <a:ext uri="{A12FA001-AC4F-418D-AE19-62706E023703}">
                        <ahyp:hlinkClr xmlns:ahyp="http://schemas.microsoft.com/office/drawing/2018/hyperlinkcolor" val="tx"/>
                      </a:ext>
                    </a:extLst>
                  </a:hlinkClick>
                </a:rPr>
                <a:t>FEV1pp by severity in young adults 18-29 years old.</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36" action="ppaction://hlinksldjump">
                    <a:extLst>
                      <a:ext uri="{A12FA001-AC4F-418D-AE19-62706E023703}">
                        <ahyp:hlinkClr xmlns:ahyp="http://schemas.microsoft.com/office/drawing/2018/hyperlinkcolor" val="tx"/>
                      </a:ext>
                    </a:extLst>
                  </a:hlinkClick>
                </a:rPr>
                <a:t>4.7 	</a:t>
              </a:r>
              <a:r>
                <a:rPr lang="en-GB" sz="1000" u="sng" dirty="0">
                  <a:solidFill>
                    <a:srgbClr val="404040"/>
                  </a:solidFill>
                  <a:uFill>
                    <a:solidFill>
                      <a:schemeClr val="bg1"/>
                    </a:solidFill>
                  </a:uFill>
                  <a:latin typeface="+mj-lt"/>
                  <a:hlinkClick r:id="rId36" action="ppaction://hlinksldjump">
                    <a:extLst>
                      <a:ext uri="{A12FA001-AC4F-418D-AE19-62706E023703}">
                        <ahyp:hlinkClr xmlns:ahyp="http://schemas.microsoft.com/office/drawing/2018/hyperlinkcolor" val="tx"/>
                      </a:ext>
                    </a:extLst>
                  </a:hlinkClick>
                </a:rPr>
                <a:t>FEV1pp by severity in adults over 30</a:t>
              </a:r>
              <a:endParaRPr lang="en-GB" sz="1000" u="sng" dirty="0">
                <a:solidFill>
                  <a:srgbClr val="404040"/>
                </a:solidFill>
                <a:uFill>
                  <a:solidFill>
                    <a:schemeClr val="bg1"/>
                  </a:solidFill>
                </a:uFill>
                <a:latin typeface="+mj-lt"/>
              </a:endParaRPr>
            </a:p>
            <a:p>
              <a:pPr marL="269875" indent="-269875">
                <a:tabLst>
                  <a:tab pos="269875" algn="l"/>
                </a:tabLst>
              </a:pPr>
              <a:r>
                <a:rPr lang="en-GB" sz="1000" u="sng" dirty="0">
                  <a:solidFill>
                    <a:srgbClr val="404040"/>
                  </a:solidFill>
                  <a:uFill>
                    <a:solidFill>
                      <a:schemeClr val="bg1"/>
                    </a:solidFill>
                  </a:uFill>
                  <a:latin typeface="+mj-lt"/>
                  <a:hlinkClick r:id="rId37" action="ppaction://hlinksldjump">
                    <a:extLst>
                      <a:ext uri="{A12FA001-AC4F-418D-AE19-62706E023703}">
                        <ahyp:hlinkClr xmlns:ahyp="http://schemas.microsoft.com/office/drawing/2018/hyperlinkcolor" val="tx"/>
                      </a:ext>
                    </a:extLst>
                  </a:hlinkClick>
                </a:rPr>
                <a:t>4.8 	</a:t>
              </a:r>
              <a:r>
                <a:rPr lang="en-GB" sz="1000" u="sng" dirty="0">
                  <a:solidFill>
                    <a:srgbClr val="404040"/>
                  </a:solidFill>
                  <a:uFill>
                    <a:solidFill>
                      <a:schemeClr val="bg1"/>
                    </a:solidFill>
                  </a:uFill>
                  <a:latin typeface="+mj-lt"/>
                  <a:hlinkClick r:id="rId37" action="ppaction://hlinksldjump">
                    <a:extLst>
                      <a:ext uri="{A12FA001-AC4F-418D-AE19-62706E023703}">
                        <ahyp:hlinkClr xmlns:ahyp="http://schemas.microsoft.com/office/drawing/2018/hyperlinkcolor" val="tx"/>
                      </a:ext>
                    </a:extLst>
                  </a:hlinkClick>
                </a:rPr>
                <a:t>Median FEV1pp by age group over time</a:t>
              </a:r>
              <a:endParaRPr lang="en-GB" sz="1000" u="sng" dirty="0">
                <a:solidFill>
                  <a:srgbClr val="404040"/>
                </a:solidFill>
                <a:uFill>
                  <a:solidFill>
                    <a:schemeClr val="bg1"/>
                  </a:solidFill>
                </a:uFill>
                <a:latin typeface="+mj-lt"/>
              </a:endParaRPr>
            </a:p>
            <a:p>
              <a:pPr algn="just"/>
              <a:endParaRPr lang="en-GB" sz="1000" u="sng" dirty="0">
                <a:solidFill>
                  <a:srgbClr val="55C2D2"/>
                </a:solidFill>
                <a:uFill>
                  <a:solidFill>
                    <a:schemeClr val="bg1"/>
                  </a:solidFill>
                </a:uFill>
                <a:latin typeface="+mj-lt"/>
                <a:hlinkClick r:id="rId38" action="ppaction://hlinksldjump">
                  <a:extLst>
                    <a:ext uri="{A12FA001-AC4F-418D-AE19-62706E023703}">
                      <ahyp:hlinkClr xmlns:ahyp="http://schemas.microsoft.com/office/drawing/2018/hyperlinkcolor" val="tx"/>
                    </a:ext>
                  </a:extLst>
                </a:hlinkClick>
              </a:endParaRPr>
            </a:p>
            <a:p>
              <a:pPr algn="just"/>
              <a:r>
                <a:rPr lang="en-GB" sz="1100" b="1" u="sng" dirty="0">
                  <a:solidFill>
                    <a:srgbClr val="55C2D2"/>
                  </a:solidFill>
                  <a:uFill>
                    <a:solidFill>
                      <a:schemeClr val="bg1"/>
                    </a:solidFill>
                  </a:uFill>
                  <a:latin typeface="+mj-lt"/>
                  <a:hlinkClick r:id="rId38" action="ppaction://hlinksldjump">
                    <a:extLst>
                      <a:ext uri="{A12FA001-AC4F-418D-AE19-62706E023703}">
                        <ahyp:hlinkClr xmlns:ahyp="http://schemas.microsoft.com/office/drawing/2018/hyperlinkcolor" val="tx"/>
                      </a:ext>
                    </a:extLst>
                  </a:hlinkClick>
                </a:rPr>
                <a:t>CHAPTER 5: MICROBIOLOGY</a:t>
              </a:r>
              <a:r>
                <a:rPr lang="en-GB" sz="1100" b="1" u="sng" dirty="0">
                  <a:solidFill>
                    <a:srgbClr val="55C2D2"/>
                  </a:solidFill>
                  <a:uFill>
                    <a:solidFill>
                      <a:schemeClr val="bg1"/>
                    </a:solidFill>
                  </a:uFill>
                  <a:latin typeface="+mj-lt"/>
                </a:rPr>
                <a:t> (Prevalence)</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39" action="ppaction://hlinksldjump">
                    <a:extLst>
                      <a:ext uri="{A12FA001-AC4F-418D-AE19-62706E023703}">
                        <ahyp:hlinkClr xmlns:ahyp="http://schemas.microsoft.com/office/drawing/2018/hyperlinkcolor" val="tx"/>
                      </a:ext>
                    </a:extLst>
                  </a:hlinkClick>
                </a:rPr>
                <a:t>5.1 	Chronic Pseudomonas aeruginosa</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0" action="ppaction://hlinksldjump">
                    <a:extLst>
                      <a:ext uri="{A12FA001-AC4F-418D-AE19-62706E023703}">
                        <ahyp:hlinkClr xmlns:ahyp="http://schemas.microsoft.com/office/drawing/2018/hyperlinkcolor" val="tx"/>
                      </a:ext>
                    </a:extLst>
                  </a:hlinkClick>
                </a:rPr>
                <a:t>5.2 	Burkholderia cepacia complex specie</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1" action="ppaction://hlinksldjump">
                    <a:extLst>
                      <a:ext uri="{A12FA001-AC4F-418D-AE19-62706E023703}">
                        <ahyp:hlinkClr xmlns:ahyp="http://schemas.microsoft.com/office/drawing/2018/hyperlinkcolor" val="tx"/>
                      </a:ext>
                    </a:extLst>
                  </a:hlinkClick>
                </a:rPr>
                <a:t>5.3 	Haemophilus influenzae</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2" action="ppaction://hlinksldjump">
                    <a:extLst>
                      <a:ext uri="{A12FA001-AC4F-418D-AE19-62706E023703}">
                        <ahyp:hlinkClr xmlns:ahyp="http://schemas.microsoft.com/office/drawing/2018/hyperlinkcolor" val="tx"/>
                      </a:ext>
                    </a:extLst>
                  </a:hlinkClick>
                </a:rPr>
                <a:t>5.4 	Methicillin sensitive Staphylococcus aureus</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3" action="ppaction://hlinksldjump">
                    <a:extLst>
                      <a:ext uri="{A12FA001-AC4F-418D-AE19-62706E023703}">
                        <ahyp:hlinkClr xmlns:ahyp="http://schemas.microsoft.com/office/drawing/2018/hyperlinkcolor" val="tx"/>
                      </a:ext>
                    </a:extLst>
                  </a:hlinkClick>
                </a:rPr>
                <a:t>5.5 	Methicillin resistant </a:t>
              </a:r>
              <a:r>
                <a:rPr lang="en-GB" sz="1000" u="sng" dirty="0">
                  <a:solidFill>
                    <a:schemeClr val="tx1">
                      <a:lumMod val="75000"/>
                      <a:lumOff val="25000"/>
                    </a:schemeClr>
                  </a:solidFill>
                  <a:uFill>
                    <a:solidFill>
                      <a:schemeClr val="bg1"/>
                    </a:solidFill>
                  </a:uFill>
                  <a:latin typeface="+mj-lt"/>
                </a:rPr>
                <a:t>Staphylococcus </a:t>
              </a:r>
              <a:r>
                <a:rPr lang="en-GB" sz="1000" u="sng" dirty="0" err="1">
                  <a:solidFill>
                    <a:schemeClr val="tx1">
                      <a:lumMod val="75000"/>
                      <a:lumOff val="25000"/>
                    </a:schemeClr>
                  </a:solidFill>
                  <a:uFill>
                    <a:solidFill>
                      <a:schemeClr val="bg1"/>
                    </a:solidFill>
                  </a:uFill>
                  <a:latin typeface="+mj-lt"/>
                </a:rPr>
                <a:t>auerus</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4" action="ppaction://hlinksldjump">
                    <a:extLst>
                      <a:ext uri="{A12FA001-AC4F-418D-AE19-62706E023703}">
                        <ahyp:hlinkClr xmlns:ahyp="http://schemas.microsoft.com/office/drawing/2018/hyperlinkcolor" val="tx"/>
                      </a:ext>
                    </a:extLst>
                  </a:hlinkClick>
                </a:rPr>
                <a:t>5.6 	Stenotrophomonas maltophilia</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45" action="ppaction://hlinksldjump">
                    <a:extLst>
                      <a:ext uri="{A12FA001-AC4F-418D-AE19-62706E023703}">
                        <ahyp:hlinkClr xmlns:ahyp="http://schemas.microsoft.com/office/drawing/2018/hyperlinkcolor" val="tx"/>
                      </a:ext>
                    </a:extLst>
                  </a:hlinkClick>
                </a:rPr>
                <a:t>5.7 	Achromobacter species infection</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6" action="ppaction://hlinksldjump">
                    <a:extLst>
                      <a:ext uri="{A12FA001-AC4F-418D-AE19-62706E023703}">
                        <ahyp:hlinkClr xmlns:ahyp="http://schemas.microsoft.com/office/drawing/2018/hyperlinkcolor" val="tx"/>
                      </a:ext>
                    </a:extLst>
                  </a:hlinkClick>
                </a:rPr>
                <a:t>5.8 	Pseudomonas aeruginosa infection decrease over time</a:t>
              </a:r>
              <a:endParaRPr lang="en-GB" sz="1000" u="sng" dirty="0">
                <a:solidFill>
                  <a:schemeClr val="tx1">
                    <a:lumMod val="75000"/>
                    <a:lumOff val="25000"/>
                  </a:schemeClr>
                </a:solidFill>
                <a:uFill>
                  <a:solidFill>
                    <a:schemeClr val="bg1"/>
                  </a:solidFill>
                </a:uFill>
                <a:latin typeface="+mj-lt"/>
              </a:endParaRPr>
            </a:p>
            <a:p>
              <a:pPr algn="just"/>
              <a:endParaRPr lang="en-GB" sz="1000" u="sng" dirty="0">
                <a:solidFill>
                  <a:srgbClr val="55C2D2"/>
                </a:solidFill>
                <a:uFill>
                  <a:solidFill>
                    <a:schemeClr val="bg1"/>
                  </a:solidFill>
                </a:uFill>
                <a:latin typeface="+mj-lt"/>
                <a:hlinkClick r:id="rId47" action="ppaction://hlinksldjump">
                  <a:extLst>
                    <a:ext uri="{A12FA001-AC4F-418D-AE19-62706E023703}">
                      <ahyp:hlinkClr xmlns:ahyp="http://schemas.microsoft.com/office/drawing/2018/hyperlinkcolor" val="tx"/>
                    </a:ext>
                  </a:extLst>
                </a:hlinkClick>
              </a:endParaRPr>
            </a:p>
            <a:p>
              <a:pPr algn="just"/>
              <a:r>
                <a:rPr lang="en-GB" sz="1100" b="1" u="sng" dirty="0">
                  <a:solidFill>
                    <a:srgbClr val="55C2D2"/>
                  </a:solidFill>
                  <a:uFill>
                    <a:solidFill>
                      <a:schemeClr val="bg1"/>
                    </a:solidFill>
                  </a:uFill>
                  <a:latin typeface="+mj-lt"/>
                  <a:hlinkClick r:id="rId47" action="ppaction://hlinksldjump">
                    <a:extLst>
                      <a:ext uri="{A12FA001-AC4F-418D-AE19-62706E023703}">
                        <ahyp:hlinkClr xmlns:ahyp="http://schemas.microsoft.com/office/drawing/2018/hyperlinkcolor" val="tx"/>
                      </a:ext>
                    </a:extLst>
                  </a:hlinkClick>
                </a:rPr>
                <a:t>CHAPTER 6: NUTRITION</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8" action="ppaction://hlinksldjump">
                    <a:extLst>
                      <a:ext uri="{A12FA001-AC4F-418D-AE19-62706E023703}">
                        <ahyp:hlinkClr xmlns:ahyp="http://schemas.microsoft.com/office/drawing/2018/hyperlinkcolor" val="tx"/>
                      </a:ext>
                    </a:extLst>
                  </a:hlinkClick>
                </a:rPr>
                <a:t>6.1 	Use of pancreatic enzymes</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9" action="ppaction://hlinksldjump">
                    <a:extLst>
                      <a:ext uri="{A12FA001-AC4F-418D-AE19-62706E023703}">
                        <ahyp:hlinkClr xmlns:ahyp="http://schemas.microsoft.com/office/drawing/2018/hyperlinkcolor" val="tx"/>
                      </a:ext>
                    </a:extLst>
                  </a:hlinkClick>
                </a:rPr>
                <a:t>6.2 	Median BMID z-score for children 2-17 years old, by country</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8" action="ppaction://hlinksldjump">
                    <a:extLst>
                      <a:ext uri="{A12FA001-AC4F-418D-AE19-62706E023703}">
                        <ahyp:hlinkClr xmlns:ahyp="http://schemas.microsoft.com/office/drawing/2018/hyperlinkcolor" val="tx"/>
                      </a:ext>
                    </a:extLst>
                  </a:hlinkClick>
                </a:rPr>
                <a:t>6.3 	BMI z-score quartiles per country for children </a:t>
              </a: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48" action="ppaction://hlinksldjump">
                    <a:extLst>
                      <a:ext uri="{A12FA001-AC4F-418D-AE19-62706E023703}">
                        <ahyp:hlinkClr xmlns:ahyp="http://schemas.microsoft.com/office/drawing/2018/hyperlinkcolor" val="tx"/>
                      </a:ext>
                    </a:extLst>
                  </a:hlinkClick>
                </a:rPr>
                <a:t>	2-17 years</a:t>
              </a:r>
              <a:r>
                <a:rPr lang="en-GB" sz="1000" u="sng" dirty="0">
                  <a:solidFill>
                    <a:schemeClr val="tx1">
                      <a:lumMod val="75000"/>
                      <a:lumOff val="25000"/>
                    </a:schemeClr>
                  </a:solidFill>
                  <a:uFill>
                    <a:solidFill>
                      <a:schemeClr val="bg1"/>
                    </a:solidFill>
                  </a:uFill>
                  <a:latin typeface="+mj-lt"/>
                </a:rPr>
                <a:t> old</a:t>
              </a: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50" action="ppaction://hlinksldjump">
                    <a:extLst>
                      <a:ext uri="{A12FA001-AC4F-418D-AE19-62706E023703}">
                        <ahyp:hlinkClr xmlns:ahyp="http://schemas.microsoft.com/office/drawing/2018/hyperlinkcolor" val="tx"/>
                      </a:ext>
                    </a:extLst>
                  </a:hlinkClick>
                </a:rPr>
                <a:t>6.4 	Proportion of children 2–17 years old who are underweight </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51" action="ppaction://hlinksldjump">
                    <a:extLst>
                      <a:ext uri="{A12FA001-AC4F-418D-AE19-62706E023703}">
                        <ahyp:hlinkClr xmlns:ahyp="http://schemas.microsoft.com/office/drawing/2018/hyperlinkcolor" val="tx"/>
                      </a:ext>
                    </a:extLst>
                  </a:hlinkClick>
                </a:rPr>
                <a:t>6.5 	Proportion of adults 18 and older with BMI&lt;18.5,  by sex and by country</a:t>
              </a:r>
              <a:endParaRPr lang="en-GB" sz="1000" u="sng" dirty="0">
                <a:solidFill>
                  <a:schemeClr val="tx1">
                    <a:lumMod val="75000"/>
                    <a:lumOff val="25000"/>
                  </a:schemeClr>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52" action="ppaction://hlinksldjump">
                    <a:extLst>
                      <a:ext uri="{A12FA001-AC4F-418D-AE19-62706E023703}">
                        <ahyp:hlinkClr xmlns:ahyp="http://schemas.microsoft.com/office/drawing/2018/hyperlinkcolor" val="tx"/>
                      </a:ext>
                    </a:extLst>
                  </a:hlinkClick>
                </a:rPr>
                <a:t>6.6 	Median z-score for BMI by age group in 2013, 2018 and 202</a:t>
              </a:r>
              <a:r>
                <a:rPr lang="en-GB" sz="1000" u="sng" dirty="0">
                  <a:solidFill>
                    <a:schemeClr val="tx1">
                      <a:lumMod val="75000"/>
                      <a:lumOff val="25000"/>
                    </a:schemeClr>
                  </a:solidFill>
                  <a:uFill>
                    <a:solidFill>
                      <a:schemeClr val="bg1"/>
                    </a:solidFill>
                  </a:uFill>
                  <a:latin typeface="+mj-lt"/>
                </a:rPr>
                <a:t>3</a:t>
              </a:r>
            </a:p>
            <a:p>
              <a:pPr algn="just"/>
              <a:endParaRPr lang="en-GB" sz="1000" u="sng" dirty="0">
                <a:solidFill>
                  <a:srgbClr val="55C2D2"/>
                </a:solidFill>
                <a:uFill>
                  <a:solidFill>
                    <a:schemeClr val="bg1"/>
                  </a:solidFill>
                </a:uFill>
                <a:latin typeface="+mj-lt"/>
                <a:hlinkClick r:id="rId53" action="ppaction://hlinksldjump">
                  <a:extLst>
                    <a:ext uri="{A12FA001-AC4F-418D-AE19-62706E023703}">
                      <ahyp:hlinkClr xmlns:ahyp="http://schemas.microsoft.com/office/drawing/2018/hyperlinkcolor" val="tx"/>
                    </a:ext>
                  </a:extLst>
                </a:hlinkClick>
              </a:endParaRPr>
            </a:p>
            <a:p>
              <a:pPr algn="just"/>
              <a:r>
                <a:rPr lang="en-GB" sz="1100" b="1" u="sng" dirty="0">
                  <a:solidFill>
                    <a:srgbClr val="55C2D2"/>
                  </a:solidFill>
                  <a:uFill>
                    <a:solidFill>
                      <a:schemeClr val="bg1"/>
                    </a:solidFill>
                  </a:uFill>
                  <a:latin typeface="+mj-lt"/>
                  <a:hlinkClick r:id="rId53" action="ppaction://hlinksldjump">
                    <a:extLst>
                      <a:ext uri="{A12FA001-AC4F-418D-AE19-62706E023703}">
                        <ahyp:hlinkClr xmlns:ahyp="http://schemas.microsoft.com/office/drawing/2018/hyperlinkcolor" val="tx"/>
                      </a:ext>
                    </a:extLst>
                  </a:hlinkClick>
                </a:rPr>
                <a:t>CHAPTER 7: COMPLICATIONS </a:t>
              </a:r>
              <a:r>
                <a:rPr lang="en-GB" sz="1100" b="1" u="sng" dirty="0">
                  <a:solidFill>
                    <a:srgbClr val="55C2D2"/>
                  </a:solidFill>
                  <a:uFill>
                    <a:solidFill>
                      <a:schemeClr val="bg1"/>
                    </a:solidFill>
                  </a:uFill>
                  <a:latin typeface="+mj-lt"/>
                </a:rPr>
                <a:t>(Prevalence)</a:t>
              </a: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hlinkClick r:id="rId54" action="ppaction://hlinksldjump">
                    <a:extLst>
                      <a:ext uri="{A12FA001-AC4F-418D-AE19-62706E023703}">
                        <ahyp:hlinkClr xmlns:ahyp="http://schemas.microsoft.com/office/drawing/2018/hyperlinkcolor" val="tx"/>
                      </a:ext>
                    </a:extLst>
                  </a:hlinkClick>
                </a:rPr>
                <a:t>7.1 	</a:t>
              </a:r>
              <a:r>
                <a:rPr lang="en-GB" sz="1000" u="sng" dirty="0">
                  <a:solidFill>
                    <a:schemeClr val="tx1">
                      <a:lumMod val="75000"/>
                      <a:lumOff val="25000"/>
                    </a:schemeClr>
                  </a:solidFill>
                  <a:uFill>
                    <a:solidFill>
                      <a:schemeClr val="bg1"/>
                    </a:solidFill>
                  </a:uFill>
                  <a:latin typeface="+mj-lt"/>
                  <a:hlinkClick r:id="rId54" action="ppaction://hlinksldjump">
                    <a:extLst>
                      <a:ext uri="{A12FA001-AC4F-418D-AE19-62706E023703}">
                        <ahyp:hlinkClr xmlns:ahyp="http://schemas.microsoft.com/office/drawing/2018/hyperlinkcolor" val="tx"/>
                      </a:ext>
                    </a:extLst>
                  </a:hlinkClick>
                </a:rPr>
                <a:t>Allergic bronchopulmonary aspergillosis</a:t>
              </a:r>
              <a:endParaRPr lang="en-GB" sz="1000" u="sng" dirty="0">
                <a:solidFill>
                  <a:schemeClr val="tx1">
                    <a:lumMod val="75000"/>
                    <a:lumOff val="25000"/>
                  </a:schemeClr>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55" action="ppaction://hlinksldjump">
                    <a:extLst>
                      <a:ext uri="{A12FA001-AC4F-418D-AE19-62706E023703}">
                        <ahyp:hlinkClr xmlns:ahyp="http://schemas.microsoft.com/office/drawing/2018/hyperlinkcolor" val="tx"/>
                      </a:ext>
                    </a:extLst>
                  </a:hlinkClick>
                </a:rPr>
                <a:t>7.2 	</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55" action="ppaction://hlinksldjump">
                    <a:extLst>
                      <a:ext uri="{A12FA001-AC4F-418D-AE19-62706E023703}">
                        <ahyp:hlinkClr xmlns:ahyp="http://schemas.microsoft.com/office/drawing/2018/hyperlinkcolor" val="tx"/>
                      </a:ext>
                    </a:extLst>
                  </a:hlinkClick>
                </a:rPr>
                <a:t>CF-related diabetes </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algn="just">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56" action="ppaction://hlinksldjump">
                    <a:extLst>
                      <a:ext uri="{A12FA001-AC4F-418D-AE19-62706E023703}">
                        <ahyp:hlinkClr xmlns:ahyp="http://schemas.microsoft.com/office/drawing/2018/hyperlinkcolor" val="tx"/>
                      </a:ext>
                    </a:extLst>
                  </a:hlinkClick>
                </a:rPr>
                <a:t>7.3 	Liver disease</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algn="just"/>
              <a:endParaRPr lang="en-GB" sz="1000" dirty="0">
                <a:solidFill>
                  <a:schemeClr val="tx1">
                    <a:lumMod val="75000"/>
                    <a:lumOff val="25000"/>
                  </a:schemeClr>
                </a:solidFill>
                <a:latin typeface="+mj-lt"/>
              </a:endParaRPr>
            </a:p>
            <a:p>
              <a:pPr algn="just"/>
              <a:r>
                <a:rPr lang="en-GB" sz="1000" b="1" kern="100" dirty="0">
                  <a:solidFill>
                    <a:srgbClr val="55C2D2"/>
                  </a:solidFill>
                  <a:latin typeface="+mj-lt"/>
                  <a:ea typeface="Calibri" panose="020F0502020204030204" pitchFamily="34" charset="0"/>
                  <a:cs typeface="Calibri Light" panose="020F0302020204030204" pitchFamily="34" charset="0"/>
                </a:rPr>
                <a:t>CHAPTER 8:  MEDICATIONS (Use)</a:t>
              </a:r>
            </a:p>
            <a:p>
              <a:pPr algn="just">
                <a:tabLst>
                  <a:tab pos="269875" algn="l"/>
                </a:tabLs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8.1 	Use of inhaled hypertonic saline</a:t>
              </a:r>
            </a:p>
            <a:p>
              <a:pPr algn="just">
                <a:tabLst>
                  <a:tab pos="269875" algn="l"/>
                </a:tabLst>
              </a:pPr>
              <a:r>
                <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rPr>
                <a:t>8.2 	rhDNase</a:t>
              </a:r>
            </a:p>
            <a:p>
              <a:pPr algn="just"/>
              <a:endParaRPr lang="en-GB" sz="10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endParaRPr lang="en-GB" sz="825"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A46591BE-6646-46B4-C134-24ED631B7BCD}"/>
                </a:ext>
              </a:extLst>
            </p:cNvPr>
            <p:cNvSpPr txBox="1">
              <a:spLocks noGrp="1" noRot="1" noMove="1" noResize="1" noEditPoints="1" noAdjustHandles="1" noChangeArrowheads="1" noChangeShapeType="1"/>
            </p:cNvSpPr>
            <p:nvPr/>
          </p:nvSpPr>
          <p:spPr>
            <a:xfrm>
              <a:off x="5952227" y="485844"/>
              <a:ext cx="3162943" cy="6180853"/>
            </a:xfrm>
            <a:prstGeom prst="rect">
              <a:avLst/>
            </a:prstGeom>
            <a:noFill/>
          </p:spPr>
          <p:txBody>
            <a:bodyPr wrap="square" rIns="126000">
              <a:noAutofit/>
            </a:bodyPr>
            <a:lstStyle/>
            <a:p>
              <a:pPr algn="just">
                <a:tabLst>
                  <a:tab pos="269875" algn="l"/>
                </a:tabLst>
              </a:pPr>
              <a:r>
                <a:rPr lang="en-GB" sz="1000" u="sng" dirty="0">
                  <a:solidFill>
                    <a:schemeClr val="tx1">
                      <a:lumMod val="75000"/>
                      <a:lumOff val="25000"/>
                    </a:schemeClr>
                  </a:solidFill>
                  <a:uFill>
                    <a:solidFill>
                      <a:schemeClr val="bg1"/>
                    </a:solidFill>
                  </a:uFill>
                  <a:latin typeface="+mj-lt"/>
                  <a:hlinkClick r:id="rId57" action="ppaction://hlinksldjump">
                    <a:extLst>
                      <a:ext uri="{A12FA001-AC4F-418D-AE19-62706E023703}">
                        <ahyp:hlinkClr xmlns:ahyp="http://schemas.microsoft.com/office/drawing/2018/hyperlinkcolor" val="tx"/>
                      </a:ext>
                    </a:extLst>
                  </a:hlinkClick>
                </a:rPr>
                <a:t>8.3 	Inhaled antibiotics</a:t>
              </a:r>
            </a:p>
            <a:p>
              <a:pPr algn="just">
                <a:tabLst>
                  <a:tab pos="269875" algn="l"/>
                </a:tabLst>
              </a:pPr>
              <a:r>
                <a:rPr lang="en-GB" sz="1000" u="sng" dirty="0">
                  <a:solidFill>
                    <a:schemeClr val="tx1">
                      <a:lumMod val="75000"/>
                      <a:lumOff val="25000"/>
                    </a:schemeClr>
                  </a:solidFill>
                  <a:uFill>
                    <a:solidFill>
                      <a:schemeClr val="bg1"/>
                    </a:solidFill>
                  </a:uFill>
                  <a:latin typeface="+mj-lt"/>
                  <a:hlinkClick r:id="rId57" action="ppaction://hlinksldjump">
                    <a:extLst>
                      <a:ext uri="{A12FA001-AC4F-418D-AE19-62706E023703}">
                        <ahyp:hlinkClr xmlns:ahyp="http://schemas.microsoft.com/office/drawing/2018/hyperlinkcolor" val="tx"/>
                      </a:ext>
                    </a:extLst>
                  </a:hlinkClick>
                </a:rPr>
                <a:t>8.4 	Bronchodilators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58" action="ppaction://hlinksldjump">
                    <a:extLst>
                      <a:ext uri="{A12FA001-AC4F-418D-AE19-62706E023703}">
                        <ahyp:hlinkClr xmlns:ahyp="http://schemas.microsoft.com/office/drawing/2018/hyperlinkcolor" val="tx"/>
                      </a:ext>
                    </a:extLst>
                  </a:hlinkClick>
                </a:rPr>
                <a:t>8.5 	Macrolides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59" action="ppaction://hlinksldjump">
                    <a:extLst>
                      <a:ext uri="{A12FA001-AC4F-418D-AE19-62706E023703}">
                        <ahyp:hlinkClr xmlns:ahyp="http://schemas.microsoft.com/office/drawing/2018/hyperlinkcolor" val="tx"/>
                      </a:ext>
                    </a:extLst>
                  </a:hlinkClick>
                </a:rPr>
                <a:t>8.6 	Oxygen </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60" action="ppaction://hlinksldjump">
                    <a:extLst>
                      <a:ext uri="{A12FA001-AC4F-418D-AE19-62706E023703}">
                        <ahyp:hlinkClr xmlns:ahyp="http://schemas.microsoft.com/office/drawing/2018/hyperlinkcolor" val="tx"/>
                      </a:ext>
                    </a:extLst>
                  </a:hlinkClick>
                </a:rPr>
                <a:t>8.7 	Inhaled steroids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61" action="ppaction://hlinksldjump">
                    <a:extLst>
                      <a:ext uri="{A12FA001-AC4F-418D-AE19-62706E023703}">
                        <ahyp:hlinkClr xmlns:ahyp="http://schemas.microsoft.com/office/drawing/2018/hyperlinkcolor" val="tx"/>
                      </a:ext>
                    </a:extLst>
                  </a:hlinkClick>
                </a:rPr>
                <a:t>8.8 	Oral steroids </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62" action="ppaction://hlinksldjump">
                    <a:extLst>
                      <a:ext uri="{A12FA001-AC4F-418D-AE19-62706E023703}">
                        <ahyp:hlinkClr xmlns:ahyp="http://schemas.microsoft.com/office/drawing/2018/hyperlinkcolor" val="tx"/>
                      </a:ext>
                    </a:extLst>
                  </a:hlinkClick>
                </a:rPr>
                <a:t>8.9 	U</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62" action="ppaction://hlinksldjump">
                    <a:extLst>
                      <a:ext uri="{A12FA001-AC4F-418D-AE19-62706E023703}">
                        <ahyp:hlinkClr xmlns:ahyp="http://schemas.microsoft.com/office/drawing/2018/hyperlinkcolor" val="tx"/>
                      </a:ext>
                    </a:extLst>
                  </a:hlinkClick>
                </a:rPr>
                <a:t>rsodeoxycholic acid</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63" action="ppaction://hlinksldjump">
                    <a:extLst>
                      <a:ext uri="{A12FA001-AC4F-418D-AE19-62706E023703}">
                        <ahyp:hlinkClr xmlns:ahyp="http://schemas.microsoft.com/office/drawing/2018/hyperlinkcolor" val="tx"/>
                      </a:ext>
                    </a:extLst>
                  </a:hlinkClick>
                </a:rPr>
                <a:t>8.10 	Proton pump inhibitors</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marL="269875" indent="-269875">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64" action="ppaction://hlinksldjump">
                    <a:extLst>
                      <a:ext uri="{A12FA001-AC4F-418D-AE19-62706E023703}">
                        <ahyp:hlinkClr xmlns:ahyp="http://schemas.microsoft.com/office/drawing/2018/hyperlinkcolor" val="tx"/>
                      </a:ext>
                    </a:extLst>
                  </a:hlinkClick>
                </a:rPr>
                <a:t>8.11 	CFTR modulator &amp; other medication in children over time</a:t>
              </a:r>
              <a:endPar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endParaRPr>
            </a:p>
            <a:p>
              <a:pPr marL="269875" indent="-269875">
                <a:tabLst>
                  <a:tab pos="269875" algn="l"/>
                </a:tabLst>
              </a:pP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hlinkClick r:id="rId65" action="ppaction://hlinksldjump">
                    <a:extLst>
                      <a:ext uri="{A12FA001-AC4F-418D-AE19-62706E023703}">
                        <ahyp:hlinkClr xmlns:ahyp="http://schemas.microsoft.com/office/drawing/2018/hyperlinkcolor" val="tx"/>
                      </a:ext>
                    </a:extLst>
                  </a:hlinkClick>
                </a:rPr>
                <a:t>8.12 </a:t>
              </a:r>
              <a:r>
                <a:rPr lang="en-GB" sz="1000" u="sng" kern="100" dirty="0">
                  <a:solidFill>
                    <a:schemeClr val="tx1">
                      <a:lumMod val="75000"/>
                      <a:lumOff val="25000"/>
                    </a:schemeClr>
                  </a:solidFill>
                  <a:uFill>
                    <a:solidFill>
                      <a:schemeClr val="bg1"/>
                    </a:solidFill>
                  </a:uFill>
                  <a:latin typeface="+mj-lt"/>
                  <a:ea typeface="Calibri" panose="020F0502020204030204" pitchFamily="34" charset="0"/>
                  <a:cs typeface="Calibri Light" panose="020F0302020204030204" pitchFamily="34" charset="0"/>
                </a:rPr>
                <a:t>	CFTR modulator &amp; other medication in adults</a:t>
              </a:r>
            </a:p>
            <a:p>
              <a:pPr algn="just">
                <a:tabLst>
                  <a:tab pos="269875" algn="l"/>
                </a:tabLst>
              </a:pPr>
              <a:endParaRPr lang="en-GB" sz="1000" u="sng" dirty="0">
                <a:solidFill>
                  <a:srgbClr val="55C2D2"/>
                </a:solidFill>
                <a:uFill>
                  <a:solidFill>
                    <a:schemeClr val="bg1"/>
                  </a:solidFill>
                </a:uFill>
                <a:latin typeface="+mj-lt"/>
                <a:hlinkClick r:id="rId66"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66" action="ppaction://hlinksldjump">
                    <a:extLst>
                      <a:ext uri="{A12FA001-AC4F-418D-AE19-62706E023703}">
                        <ahyp:hlinkClr xmlns:ahyp="http://schemas.microsoft.com/office/drawing/2018/hyperlinkcolor" val="tx"/>
                      </a:ext>
                    </a:extLst>
                  </a:hlinkClick>
                </a:rPr>
                <a:t>CHAPTER 9: CFTR</a:t>
              </a:r>
              <a:r>
                <a:rPr lang="en-GB" sz="1100" b="1" u="sng" dirty="0">
                  <a:solidFill>
                    <a:srgbClr val="55C2D2"/>
                  </a:solidFill>
                  <a:uFill>
                    <a:solidFill>
                      <a:schemeClr val="bg1"/>
                    </a:solidFill>
                  </a:uFill>
                  <a:latin typeface="+mj-lt"/>
                </a:rPr>
                <a:t> modulators (reimbursement &amp; use)</a:t>
              </a:r>
            </a:p>
            <a:p>
              <a:pPr>
                <a:tabLst>
                  <a:tab pos="269875" algn="l"/>
                </a:tabLst>
              </a:pPr>
              <a:r>
                <a:rPr lang="en-GB" sz="1000" u="sng" dirty="0">
                  <a:solidFill>
                    <a:schemeClr val="tx1">
                      <a:lumMod val="75000"/>
                      <a:lumOff val="25000"/>
                    </a:schemeClr>
                  </a:solidFill>
                  <a:uFill>
                    <a:solidFill>
                      <a:schemeClr val="bg1"/>
                    </a:solidFill>
                  </a:uFill>
                  <a:latin typeface="+mj-lt"/>
                </a:rPr>
                <a:t>9.1 	</a:t>
              </a:r>
              <a:r>
                <a:rPr lang="en-GB" sz="1000" u="sng" dirty="0">
                  <a:solidFill>
                    <a:srgbClr val="404040"/>
                  </a:solidFill>
                  <a:uFill>
                    <a:solidFill>
                      <a:schemeClr val="bg1"/>
                    </a:solidFill>
                  </a:uFill>
                  <a:latin typeface="+mj-lt"/>
                </a:rPr>
                <a:t>Ivacaftor</a:t>
              </a:r>
            </a:p>
            <a:p>
              <a:pPr>
                <a:tabLst>
                  <a:tab pos="269875" algn="l"/>
                </a:tabLst>
              </a:pPr>
              <a:r>
                <a:rPr lang="en-GB" sz="1000" u="sng" dirty="0">
                  <a:solidFill>
                    <a:srgbClr val="404040"/>
                  </a:solidFill>
                  <a:uFill>
                    <a:solidFill>
                      <a:schemeClr val="bg1"/>
                    </a:solidFill>
                  </a:uFill>
                  <a:latin typeface="+mj-lt"/>
                </a:rPr>
                <a:t>9.2 	Lumacaftor/ivacaftor</a:t>
              </a:r>
            </a:p>
            <a:p>
              <a:pPr>
                <a:tabLst>
                  <a:tab pos="269875" algn="l"/>
                </a:tabLst>
              </a:pPr>
              <a:r>
                <a:rPr lang="en-GB" sz="1000" u="sng" dirty="0">
                  <a:solidFill>
                    <a:srgbClr val="404040"/>
                  </a:solidFill>
                  <a:uFill>
                    <a:solidFill>
                      <a:schemeClr val="bg1"/>
                    </a:solidFill>
                  </a:uFill>
                  <a:latin typeface="+mj-lt"/>
                  <a:hlinkClick r:id="rId67" action="ppaction://hlinksldjump">
                    <a:extLst>
                      <a:ext uri="{A12FA001-AC4F-418D-AE19-62706E023703}">
                        <ahyp:hlinkClr xmlns:ahyp="http://schemas.microsoft.com/office/drawing/2018/hyperlinkcolor" val="tx"/>
                      </a:ext>
                    </a:extLst>
                  </a:hlinkClick>
                </a:rPr>
                <a:t>9.3 	Tezacaftor/ivacaftor </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68" action="ppaction://hlinksldjump">
                    <a:extLst>
                      <a:ext uri="{A12FA001-AC4F-418D-AE19-62706E023703}">
                        <ahyp:hlinkClr xmlns:ahyp="http://schemas.microsoft.com/office/drawing/2018/hyperlinkcolor" val="tx"/>
                      </a:ext>
                    </a:extLst>
                  </a:hlinkClick>
                </a:rPr>
                <a:t>9.4 	Elexacaftor/tezacaftor/ivacaftor</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69" action="ppaction://hlinksldjump">
                    <a:extLst>
                      <a:ext uri="{A12FA001-AC4F-418D-AE19-62706E023703}">
                        <ahyp:hlinkClr xmlns:ahyp="http://schemas.microsoft.com/office/drawing/2018/hyperlinkcolor" val="tx"/>
                      </a:ext>
                    </a:extLst>
                  </a:hlinkClick>
                </a:rPr>
                <a:t>9.5 	Eligibility and use of CFTR modulators in children</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70" action="ppaction://hlinksldjump">
                    <a:extLst>
                      <a:ext uri="{A12FA001-AC4F-418D-AE19-62706E023703}">
                        <ahyp:hlinkClr xmlns:ahyp="http://schemas.microsoft.com/office/drawing/2018/hyperlinkcolor" val="tx"/>
                      </a:ext>
                    </a:extLst>
                  </a:hlinkClick>
                </a:rPr>
                <a:t>9.6 	</a:t>
              </a:r>
              <a:r>
                <a:rPr lang="en-GB" sz="1000" u="sng" dirty="0">
                  <a:solidFill>
                    <a:srgbClr val="404040"/>
                  </a:solidFill>
                  <a:uFill>
                    <a:solidFill>
                      <a:schemeClr val="bg1"/>
                    </a:solidFill>
                  </a:uFill>
                  <a:latin typeface="+mj-lt"/>
                  <a:hlinkClick r:id="rId70" action="ppaction://hlinksldjump">
                    <a:extLst>
                      <a:ext uri="{A12FA001-AC4F-418D-AE19-62706E023703}">
                        <ahyp:hlinkClr xmlns:ahyp="http://schemas.microsoft.com/office/drawing/2018/hyperlinkcolor" val="tx"/>
                      </a:ext>
                    </a:extLst>
                  </a:hlinkClick>
                </a:rPr>
                <a:t>Eligibility and use of CFTR modulators in adults</a:t>
              </a:r>
              <a:endParaRPr lang="en-GB" sz="1000" u="sng" dirty="0">
                <a:solidFill>
                  <a:srgbClr val="404040"/>
                </a:solidFill>
                <a:uFill>
                  <a:solidFill>
                    <a:schemeClr val="bg1"/>
                  </a:solidFill>
                </a:uFill>
                <a:latin typeface="+mj-lt"/>
              </a:endParaRPr>
            </a:p>
            <a:p>
              <a:pPr>
                <a:tabLst>
                  <a:tab pos="269875" algn="l"/>
                </a:tabLst>
              </a:pPr>
              <a:r>
                <a:rPr lang="en-GB" sz="1000" u="sng" dirty="0">
                  <a:solidFill>
                    <a:srgbClr val="404040"/>
                  </a:solidFill>
                  <a:uFill>
                    <a:solidFill>
                      <a:schemeClr val="bg1"/>
                    </a:solidFill>
                  </a:uFill>
                  <a:latin typeface="+mj-lt"/>
                  <a:hlinkClick r:id="rId71" action="ppaction://hlinksldjump">
                    <a:extLst>
                      <a:ext uri="{A12FA001-AC4F-418D-AE19-62706E023703}">
                        <ahyp:hlinkClr xmlns:ahyp="http://schemas.microsoft.com/office/drawing/2018/hyperlinkcolor" val="tx"/>
                      </a:ext>
                    </a:extLst>
                  </a:hlinkClick>
                </a:rPr>
                <a:t>9.7 	</a:t>
              </a:r>
              <a:r>
                <a:rPr lang="en-GB" sz="1000" u="sng" kern="100" dirty="0">
                  <a:solidFill>
                    <a:srgbClr val="404040"/>
                  </a:solidFill>
                  <a:uFill>
                    <a:solidFill>
                      <a:schemeClr val="bg1"/>
                    </a:solidFill>
                  </a:uFill>
                  <a:latin typeface="+mj-lt"/>
                  <a:ea typeface="Calibri" panose="020F0502020204030204" pitchFamily="34" charset="0"/>
                  <a:cs typeface="Calibri Light" panose="020F0302020204030204" pitchFamily="34" charset="0"/>
                  <a:hlinkClick r:id="rId71" action="ppaction://hlinksldjump">
                    <a:extLst>
                      <a:ext uri="{A12FA001-AC4F-418D-AE19-62706E023703}">
                        <ahyp:hlinkClr xmlns:ahyp="http://schemas.microsoft.com/office/drawing/2018/hyperlinkcolor" val="tx"/>
                      </a:ext>
                    </a:extLst>
                  </a:hlinkClick>
                </a:rPr>
                <a:t>Use of CFTR modulator therapy from 2018 to 202</a:t>
              </a:r>
              <a:r>
                <a:rPr lang="en-GB" sz="1000" u="sng" kern="100" dirty="0">
                  <a:solidFill>
                    <a:srgbClr val="404040"/>
                  </a:solidFill>
                  <a:uFill>
                    <a:solidFill>
                      <a:schemeClr val="bg1"/>
                    </a:solidFill>
                  </a:uFill>
                  <a:latin typeface="+mj-lt"/>
                  <a:ea typeface="Calibri" panose="020F0502020204030204" pitchFamily="34" charset="0"/>
                  <a:cs typeface="Calibri Light" panose="020F0302020204030204" pitchFamily="34" charset="0"/>
                </a:rPr>
                <a:t>3</a:t>
              </a:r>
              <a:endParaRPr lang="en-GB" sz="1000" u="sng" dirty="0">
                <a:solidFill>
                  <a:srgbClr val="404040"/>
                </a:solidFill>
                <a:uFill>
                  <a:solidFill>
                    <a:schemeClr val="bg1"/>
                  </a:solidFill>
                </a:uFill>
                <a:latin typeface="+mj-lt"/>
              </a:endParaRPr>
            </a:p>
            <a:p>
              <a:pPr marL="0" marR="0" lvl="0" indent="0" algn="just" defTabSz="457200" rtl="0" eaLnBrk="1" fontAlgn="auto" latinLnBrk="0" hangingPunct="1">
                <a:lnSpc>
                  <a:spcPct val="100000"/>
                </a:lnSpc>
                <a:spcBef>
                  <a:spcPts val="0"/>
                </a:spcBef>
                <a:spcAft>
                  <a:spcPts val="0"/>
                </a:spcAft>
                <a:buClrTx/>
                <a:buSzTx/>
                <a:buFontTx/>
                <a:buNone/>
                <a:tabLst>
                  <a:tab pos="269875" algn="l"/>
                </a:tabLst>
                <a:defRPr/>
              </a:pPr>
              <a:endParaRPr kumimoji="0" lang="en-GB" sz="1000" b="0"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hlinkClick r:id="rId67" action="ppaction://hlinksldjump">
                  <a:extLst>
                    <a:ext uri="{A12FA001-AC4F-418D-AE19-62706E023703}">
                      <ahyp:hlinkClr xmlns:ahyp="http://schemas.microsoft.com/office/drawing/2018/hyperlinkcolor" val="tx"/>
                    </a:ext>
                  </a:extLst>
                </a:hlinkClick>
              </a:endParaRPr>
            </a:p>
            <a:p>
              <a:pPr marL="0" marR="0" lvl="0" indent="0" algn="just" defTabSz="457200" rtl="0" eaLnBrk="1" fontAlgn="auto" latinLnBrk="0" hangingPunct="1">
                <a:lnSpc>
                  <a:spcPct val="100000"/>
                </a:lnSpc>
                <a:spcBef>
                  <a:spcPts val="0"/>
                </a:spcBef>
                <a:spcAft>
                  <a:spcPts val="0"/>
                </a:spcAft>
                <a:buClrTx/>
                <a:buSzTx/>
                <a:buFontTx/>
                <a:buNone/>
                <a:tabLst>
                  <a:tab pos="269875" algn="l"/>
                </a:tabLst>
                <a:defRPr/>
              </a:pPr>
              <a:r>
                <a:rPr kumimoji="0" lang="en-GB" sz="1100" b="1"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hlinkClick r:id="rId67" action="ppaction://hlinksldjump">
                    <a:extLst>
                      <a:ext uri="{A12FA001-AC4F-418D-AE19-62706E023703}">
                        <ahyp:hlinkClr xmlns:ahyp="http://schemas.microsoft.com/office/drawing/2018/hyperlinkcolor" val="tx"/>
                      </a:ext>
                    </a:extLst>
                  </a:hlinkClick>
                </a:rPr>
                <a:t>CHAPTER 10: PREGNANCY </a:t>
              </a:r>
              <a:endParaRPr kumimoji="0" lang="en-GB" sz="1100" b="1" i="0" u="sng" strike="noStrike" kern="1200" cap="none" spc="0" normalizeH="0" baseline="0" noProof="0" dirty="0">
                <a:ln>
                  <a:noFill/>
                </a:ln>
                <a:solidFill>
                  <a:srgbClr val="55C2D2"/>
                </a:solidFill>
                <a:effectLst/>
                <a:uLnTx/>
                <a:uFill>
                  <a:solidFill>
                    <a:schemeClr val="bg1"/>
                  </a:solidFill>
                </a:uFill>
                <a:latin typeface="Calibri Light" panose="020F03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tab pos="269875" algn="l"/>
                </a:tabLst>
                <a:defRPr/>
              </a:pP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hlinkClick r:id="rId70" action="ppaction://hlinksldjump">
                    <a:extLst>
                      <a:ext uri="{A12FA001-AC4F-418D-AE19-62706E023703}">
                        <ahyp:hlinkClr xmlns:ahyp="http://schemas.microsoft.com/office/drawing/2018/hyperlinkcolor" val="tx"/>
                      </a:ext>
                    </a:extLst>
                  </a:hlinkClick>
                </a:rPr>
                <a:t>10.1 </a:t>
              </a:r>
              <a:r>
                <a:rPr kumimoji="0" lang="en-GB" sz="1000" b="0" i="0" u="sng" strike="noStrike" kern="1200" cap="none" spc="0" normalizeH="0" baseline="0" noProof="0" dirty="0">
                  <a:ln>
                    <a:noFill/>
                  </a:ln>
                  <a:solidFill>
                    <a:prstClr val="black">
                      <a:lumMod val="75000"/>
                      <a:lumOff val="25000"/>
                    </a:prstClr>
                  </a:solidFill>
                  <a:effectLst/>
                  <a:uLnTx/>
                  <a:uFill>
                    <a:solidFill>
                      <a:schemeClr val="bg1"/>
                    </a:solidFill>
                  </a:uFill>
                  <a:latin typeface="Calibri Light" panose="020F0302020204030204"/>
                  <a:ea typeface="+mn-ea"/>
                  <a:cs typeface="+mn-cs"/>
                </a:rPr>
                <a:t>	Pregnancy and pregnancy outcomes</a:t>
              </a:r>
            </a:p>
            <a:p>
              <a:pPr algn="just">
                <a:tabLst>
                  <a:tab pos="269875" algn="l"/>
                </a:tabLst>
              </a:pPr>
              <a:endParaRPr lang="en-GB" sz="1000" u="sng" dirty="0">
                <a:solidFill>
                  <a:srgbClr val="55C2D2"/>
                </a:solidFill>
                <a:uFill>
                  <a:solidFill>
                    <a:schemeClr val="bg1"/>
                  </a:solidFill>
                </a:uFill>
                <a:latin typeface="+mj-lt"/>
                <a:hlinkClick r:id="rId72"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72" action="ppaction://hlinksldjump">
                    <a:extLst>
                      <a:ext uri="{A12FA001-AC4F-418D-AE19-62706E023703}">
                        <ahyp:hlinkClr xmlns:ahyp="http://schemas.microsoft.com/office/drawing/2018/hyperlinkcolor" val="tx"/>
                      </a:ext>
                    </a:extLst>
                  </a:hlinkClick>
                </a:rPr>
                <a:t>CHAPTER 11: LUNG &amp; OTHER ORGAN TRANSPLANT </a:t>
              </a:r>
              <a:endParaRPr lang="en-GB" sz="1100" b="1" u="sng" dirty="0">
                <a:solidFill>
                  <a:srgbClr val="55C2D2"/>
                </a:solidFill>
                <a:uFill>
                  <a:solidFill>
                    <a:schemeClr val="bg1"/>
                  </a:solidFill>
                </a:uFill>
                <a:latin typeface="+mj-lt"/>
              </a:endParaRPr>
            </a:p>
            <a:p>
              <a:pPr marL="269875" indent="-269875">
                <a:tabLst>
                  <a:tab pos="269875" algn="l"/>
                </a:tabLst>
              </a:pPr>
              <a:r>
                <a:rPr lang="en-GB" sz="1000" u="sng" dirty="0">
                  <a:solidFill>
                    <a:schemeClr val="tx1">
                      <a:lumMod val="75000"/>
                      <a:lumOff val="25000"/>
                    </a:schemeClr>
                  </a:solidFill>
                  <a:uFill>
                    <a:solidFill>
                      <a:schemeClr val="bg1"/>
                    </a:solidFill>
                  </a:uFill>
                  <a:latin typeface="+mj-lt"/>
                  <a:hlinkClick r:id="rId73" action="ppaction://hlinksldjump">
                    <a:extLst>
                      <a:ext uri="{A12FA001-AC4F-418D-AE19-62706E023703}">
                        <ahyp:hlinkClr xmlns:ahyp="http://schemas.microsoft.com/office/drawing/2018/hyperlinkcolor" val="tx"/>
                      </a:ext>
                    </a:extLst>
                  </a:hlinkClick>
                </a:rPr>
                <a:t>11.1 	P</a:t>
              </a:r>
              <a:r>
                <a:rPr lang="en-GB" sz="1000" u="sng" dirty="0">
                  <a:solidFill>
                    <a:schemeClr val="tx1">
                      <a:lumMod val="75000"/>
                      <a:lumOff val="25000"/>
                    </a:schemeClr>
                  </a:solidFill>
                  <a:uFill>
                    <a:solidFill>
                      <a:schemeClr val="bg1"/>
                    </a:solidFill>
                  </a:uFill>
                  <a:latin typeface="+mj-lt"/>
                  <a:hlinkClick r:id="rId70" action="ppaction://hlinksldjump">
                    <a:extLst>
                      <a:ext uri="{A12FA001-AC4F-418D-AE19-62706E023703}">
                        <ahyp:hlinkClr xmlns:ahyp="http://schemas.microsoft.com/office/drawing/2018/hyperlinkcolor" val="tx"/>
                      </a:ext>
                    </a:extLst>
                  </a:hlinkClick>
                </a:rPr>
                <a:t>eople living in 2023 with transplanted lungs</a:t>
              </a:r>
              <a:endParaRPr lang="en-GB" sz="1000" u="sng" dirty="0">
                <a:solidFill>
                  <a:schemeClr val="tx1">
                    <a:lumMod val="75000"/>
                    <a:lumOff val="25000"/>
                  </a:schemeClr>
                </a:solidFill>
                <a:uFill>
                  <a:solidFill>
                    <a:schemeClr val="bg1"/>
                  </a:solidFill>
                </a:uFill>
                <a:latin typeface="+mj-lt"/>
              </a:endParaRPr>
            </a:p>
            <a:p>
              <a:pPr>
                <a:tabLst>
                  <a:tab pos="269875" algn="l"/>
                </a:tabLst>
              </a:pPr>
              <a:r>
                <a:rPr lang="en-GB" sz="1000" u="sng" dirty="0">
                  <a:solidFill>
                    <a:schemeClr val="tx1">
                      <a:lumMod val="75000"/>
                      <a:lumOff val="25000"/>
                    </a:schemeClr>
                  </a:solidFill>
                  <a:uFill>
                    <a:solidFill>
                      <a:schemeClr val="bg1"/>
                    </a:solidFill>
                  </a:uFill>
                  <a:latin typeface="+mj-lt"/>
                  <a:hlinkClick r:id="rId71" action="ppaction://hlinksldjump">
                    <a:extLst>
                      <a:ext uri="{A12FA001-AC4F-418D-AE19-62706E023703}">
                        <ahyp:hlinkClr xmlns:ahyp="http://schemas.microsoft.com/office/drawing/2018/hyperlinkcolor" val="tx"/>
                      </a:ext>
                    </a:extLst>
                  </a:hlinkClick>
                </a:rPr>
                <a:t>11.2 	People living in 2023 with transplanted liver</a:t>
              </a:r>
              <a:endParaRPr lang="en-GB" sz="1000" u="sng" dirty="0">
                <a:solidFill>
                  <a:schemeClr val="tx1">
                    <a:lumMod val="75000"/>
                    <a:lumOff val="25000"/>
                  </a:schemeClr>
                </a:solidFill>
                <a:uFill>
                  <a:solidFill>
                    <a:schemeClr val="bg1"/>
                  </a:solidFill>
                </a:uFill>
                <a:latin typeface="+mj-lt"/>
              </a:endParaRPr>
            </a:p>
            <a:p>
              <a:pPr>
                <a:tabLst>
                  <a:tab pos="269875" algn="l"/>
                </a:tabLst>
              </a:pPr>
              <a:endParaRPr lang="en-GB" sz="1000" u="sng" dirty="0">
                <a:solidFill>
                  <a:srgbClr val="55C2D2"/>
                </a:solidFill>
                <a:uFill>
                  <a:solidFill>
                    <a:schemeClr val="bg1"/>
                  </a:solidFill>
                </a:uFill>
                <a:latin typeface="+mj-lt"/>
                <a:hlinkClick r:id="rId74"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74" action="ppaction://hlinksldjump">
                    <a:extLst>
                      <a:ext uri="{A12FA001-AC4F-418D-AE19-62706E023703}">
                        <ahyp:hlinkClr xmlns:ahyp="http://schemas.microsoft.com/office/drawing/2018/hyperlinkcolor" val="tx"/>
                      </a:ext>
                    </a:extLst>
                  </a:hlinkClick>
                </a:rPr>
                <a:t>CHAPTER 12: </a:t>
              </a:r>
              <a:r>
                <a:rPr lang="en-GB" sz="1100" b="1" u="sng" dirty="0">
                  <a:solidFill>
                    <a:srgbClr val="55C2D2"/>
                  </a:solidFill>
                  <a:uFill>
                    <a:solidFill>
                      <a:schemeClr val="bg1"/>
                    </a:solidFill>
                  </a:uFill>
                  <a:latin typeface="+mj-lt"/>
                  <a:hlinkClick r:id="rId72" action="ppaction://hlinksldjump">
                    <a:extLst>
                      <a:ext uri="{A12FA001-AC4F-418D-AE19-62706E023703}">
                        <ahyp:hlinkClr xmlns:ahyp="http://schemas.microsoft.com/office/drawing/2018/hyperlinkcolor" val="tx"/>
                      </a:ext>
                    </a:extLst>
                  </a:hlinkClick>
                </a:rPr>
                <a:t>MORTALITY</a:t>
              </a:r>
              <a:endParaRPr lang="en-GB" sz="1100" b="1" u="sng" dirty="0">
                <a:solidFill>
                  <a:srgbClr val="55C2D2"/>
                </a:solidFill>
                <a:uFill>
                  <a:solidFill>
                    <a:schemeClr val="bg1"/>
                  </a:solidFill>
                </a:uFill>
                <a:latin typeface="+mj-lt"/>
              </a:endParaRP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rPr>
                <a:t>12.1 Age at death distribution in 20213</a:t>
              </a:r>
            </a:p>
            <a:p>
              <a:pPr algn="just">
                <a:tabLst>
                  <a:tab pos="269875" algn="l"/>
                </a:tabLst>
              </a:pPr>
              <a:endParaRPr lang="en-GB" sz="1000" u="sng" dirty="0">
                <a:solidFill>
                  <a:srgbClr val="55C2D2"/>
                </a:solidFill>
                <a:uFill>
                  <a:solidFill>
                    <a:schemeClr val="bg1"/>
                  </a:solidFill>
                </a:uFill>
                <a:latin typeface="+mj-lt"/>
                <a:hlinkClick r:id="rId75" action="ppaction://hlinksldjump">
                  <a:extLst>
                    <a:ext uri="{A12FA001-AC4F-418D-AE19-62706E023703}">
                      <ahyp:hlinkClr xmlns:ahyp="http://schemas.microsoft.com/office/drawing/2018/hyperlinkcolor" val="tx"/>
                    </a:ext>
                  </a:extLst>
                </a:hlinkClick>
              </a:endParaRPr>
            </a:p>
            <a:p>
              <a:pPr algn="just">
                <a:tabLst>
                  <a:tab pos="269875" algn="l"/>
                </a:tabLst>
              </a:pPr>
              <a:r>
                <a:rPr lang="en-GB" sz="1100" b="1" u="sng" dirty="0">
                  <a:solidFill>
                    <a:srgbClr val="55C2D2"/>
                  </a:solidFill>
                  <a:uFill>
                    <a:solidFill>
                      <a:schemeClr val="bg1"/>
                    </a:solidFill>
                  </a:uFill>
                  <a:latin typeface="+mj-lt"/>
                  <a:hlinkClick r:id="rId75" action="ppaction://hlinksldjump">
                    <a:extLst>
                      <a:ext uri="{A12FA001-AC4F-418D-AE19-62706E023703}">
                        <ahyp:hlinkClr xmlns:ahyp="http://schemas.microsoft.com/office/drawing/2018/hyperlinkcolor" val="tx"/>
                      </a:ext>
                    </a:extLst>
                  </a:hlinkClick>
                </a:rPr>
                <a:t>CHAPTER 13: DATA QUALITY</a:t>
              </a:r>
              <a:endParaRPr lang="en-GB" sz="1100" b="1" u="sng" dirty="0">
                <a:solidFill>
                  <a:srgbClr val="55C2D2"/>
                </a:solidFill>
                <a:uFill>
                  <a:solidFill>
                    <a:schemeClr val="bg1"/>
                  </a:solidFill>
                </a:uFill>
                <a:latin typeface="+mj-lt"/>
              </a:endParaRPr>
            </a:p>
            <a:p>
              <a:pPr algn="just">
                <a:tabLst>
                  <a:tab pos="269875" algn="l"/>
                </a:tabLst>
              </a:pPr>
              <a:r>
                <a:rPr lang="en-GB" sz="1000" u="sng" dirty="0">
                  <a:solidFill>
                    <a:schemeClr val="tx1">
                      <a:lumMod val="75000"/>
                      <a:lumOff val="25000"/>
                    </a:schemeClr>
                  </a:solidFill>
                  <a:uFill>
                    <a:solidFill>
                      <a:schemeClr val="bg1"/>
                    </a:solidFill>
                  </a:uFill>
                  <a:latin typeface="+mj-lt"/>
                  <a:hlinkClick r:id="rId76" action="ppaction://hlinksldjump">
                    <a:extLst>
                      <a:ext uri="{A12FA001-AC4F-418D-AE19-62706E023703}">
                        <ahyp:hlinkClr xmlns:ahyp="http://schemas.microsoft.com/office/drawing/2018/hyperlinkcolor" val="tx"/>
                      </a:ext>
                    </a:extLst>
                  </a:hlinkClick>
                </a:rPr>
                <a:t>13.1 	Data completeness in follow-up year 202</a:t>
              </a:r>
              <a:r>
                <a:rPr lang="en-GB" sz="1000" u="sng" dirty="0">
                  <a:solidFill>
                    <a:schemeClr val="tx1">
                      <a:lumMod val="75000"/>
                      <a:lumOff val="25000"/>
                    </a:schemeClr>
                  </a:solidFill>
                  <a:uFill>
                    <a:solidFill>
                      <a:schemeClr val="bg1"/>
                    </a:solidFill>
                  </a:uFill>
                  <a:latin typeface="+mj-lt"/>
                </a:rPr>
                <a:t>3</a:t>
              </a:r>
            </a:p>
            <a:p>
              <a:pPr marL="269875" indent="-269875" algn="just">
                <a:tabLst>
                  <a:tab pos="269875" algn="l"/>
                </a:tabLst>
              </a:pPr>
              <a:r>
                <a:rPr lang="en-GB" sz="1000" u="sng" dirty="0">
                  <a:solidFill>
                    <a:schemeClr val="tx1">
                      <a:lumMod val="75000"/>
                      <a:lumOff val="25000"/>
                    </a:schemeClr>
                  </a:solidFill>
                  <a:uFill>
                    <a:solidFill>
                      <a:schemeClr val="bg1"/>
                    </a:solidFill>
                  </a:uFill>
                  <a:latin typeface="+mj-lt"/>
                  <a:hlinkClick r:id="rId75" action="ppaction://hlinksldjump">
                    <a:extLst>
                      <a:ext uri="{A12FA001-AC4F-418D-AE19-62706E023703}">
                        <ahyp:hlinkClr xmlns:ahyp="http://schemas.microsoft.com/office/drawing/2018/hyperlinkcolor" val="tx"/>
                      </a:ext>
                    </a:extLst>
                  </a:hlinkClick>
                </a:rPr>
                <a:t>13.2 Data accuracy for the follow-up years 2022 and 202</a:t>
              </a:r>
              <a:r>
                <a:rPr lang="en-GB" sz="1000" u="sng" dirty="0">
                  <a:solidFill>
                    <a:schemeClr val="tx1">
                      <a:lumMod val="75000"/>
                      <a:lumOff val="25000"/>
                    </a:schemeClr>
                  </a:solidFill>
                  <a:uFill>
                    <a:solidFill>
                      <a:schemeClr val="bg1"/>
                    </a:solidFill>
                  </a:uFill>
                  <a:latin typeface="+mj-lt"/>
                </a:rPr>
                <a:t>3</a:t>
              </a:r>
            </a:p>
            <a:p>
              <a:pPr algn="just"/>
              <a:endParaRPr lang="en-GB" sz="900" dirty="0">
                <a:solidFill>
                  <a:schemeClr val="tx1">
                    <a:lumMod val="75000"/>
                    <a:lumOff val="25000"/>
                  </a:schemeClr>
                </a:solidFill>
                <a:latin typeface="+mj-lt"/>
              </a:endParaRPr>
            </a:p>
          </p:txBody>
        </p:sp>
        <p:grpSp>
          <p:nvGrpSpPr>
            <p:cNvPr id="2" name="Grupo 1">
              <a:extLst>
                <a:ext uri="{FF2B5EF4-FFF2-40B4-BE49-F238E27FC236}">
                  <a16:creationId xmlns:a16="http://schemas.microsoft.com/office/drawing/2014/main" id="{2111DD70-4967-5D29-A989-E528DDEBA375}"/>
                </a:ext>
              </a:extLst>
            </p:cNvPr>
            <p:cNvGrpSpPr>
              <a:grpSpLocks noGrp="1" noUngrp="1" noRot="1" noMove="1" noResize="1"/>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ECBA258B-5A25-99BE-CD07-944E2C7BEC74}"/>
                  </a:ext>
                </a:extLst>
              </p:cNvPr>
              <p:cNvPicPr>
                <a:picLocks noGrp="1" noRot="1" noChangeAspect="1" noMove="1" noResize="1" noEditPoints="1" noAdjustHandles="1" noChangeArrowheads="1" noChangeShapeType="1" noCrop="1"/>
              </p:cNvPicPr>
              <p:nvPr/>
            </p:nvPicPr>
            <p:blipFill>
              <a:blip r:embed="rId77"/>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F2972700-136C-F153-F057-936769791E0A}"/>
                  </a:ext>
                </a:extLst>
              </p:cNvPr>
              <p:cNvPicPr>
                <a:picLocks noGrp="1" noRot="1" noChangeAspect="1" noMove="1" noResize="1" noEditPoints="1" noAdjustHandles="1" noChangeArrowheads="1" noChangeShapeType="1" noCrop="1"/>
              </p:cNvPicPr>
              <p:nvPr/>
            </p:nvPicPr>
            <p:blipFill>
              <a:blip r:embed="rId78"/>
              <a:stretch>
                <a:fillRect/>
              </a:stretch>
            </p:blipFill>
            <p:spPr>
              <a:xfrm>
                <a:off x="7924756" y="4898938"/>
                <a:ext cx="1204934" cy="1062201"/>
              </a:xfrm>
              <a:prstGeom prst="rect">
                <a:avLst/>
              </a:prstGeom>
            </p:spPr>
          </p:pic>
        </p:grpSp>
        <p:sp>
          <p:nvSpPr>
            <p:cNvPr id="7" name="Titre 1">
              <a:extLst>
                <a:ext uri="{FF2B5EF4-FFF2-40B4-BE49-F238E27FC236}">
                  <a16:creationId xmlns:a16="http://schemas.microsoft.com/office/drawing/2014/main" id="{628AD115-BDD4-DAAC-6B15-0DAE9BEA36D2}"/>
                </a:ext>
              </a:extLst>
            </p:cNvPr>
            <p:cNvSpPr txBox="1">
              <a:spLocks noGrp="1" noRot="1" noMove="1" noResize="1" noEditPoints="1" noAdjustHandles="1" noChangeArrowheads="1" noChangeShapeType="1"/>
            </p:cNvSpPr>
            <p:nvPr/>
          </p:nvSpPr>
          <p:spPr>
            <a:xfrm>
              <a:off x="922154" y="60386"/>
              <a:ext cx="7675505" cy="331423"/>
            </a:xfrm>
            <a:prstGeom prst="rect">
              <a:avLst/>
            </a:prstGeom>
          </p:spPr>
          <p:txBody>
            <a:bodyPr vert="horz" lIns="0" tIns="34290" rIns="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1800" b="1" spc="-113"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Index  </a:t>
              </a:r>
              <a:r>
                <a:rPr lang="en-IE" sz="1400" spc="-113"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(Ctrl + Click to go directly to the slide) </a:t>
              </a:r>
              <a:endParaRPr lang="fr-FR" sz="1400" dirty="0">
                <a:solidFill>
                  <a:srgbClr val="58C1D3"/>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
        <p:nvSpPr>
          <p:cNvPr id="12" name="Sous-titre 2">
            <a:extLst>
              <a:ext uri="{FF2B5EF4-FFF2-40B4-BE49-F238E27FC236}">
                <a16:creationId xmlns:a16="http://schemas.microsoft.com/office/drawing/2014/main" id="{F5BDCFE0-A4D5-777F-D673-BEB5D889FDBE}"/>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2237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5D34AB-5177-C7BA-C3BF-9CCD87DBD2F4}"/>
              </a:ext>
            </a:extLst>
          </p:cNvPr>
          <p:cNvGrpSpPr/>
          <p:nvPr/>
        </p:nvGrpSpPr>
        <p:grpSpPr>
          <a:xfrm>
            <a:off x="-5680" y="0"/>
            <a:ext cx="8683960" cy="6858000"/>
            <a:chOff x="-5680" y="0"/>
            <a:chExt cx="868396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120" y="281720"/>
              <a:ext cx="7107160"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last decade the proportion of children diagnosed with CF through newborn screening has increased to almost 90%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6752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2.7</a:t>
              </a:r>
            </a:p>
          </p:txBody>
        </p:sp>
        <p:sp>
          <p:nvSpPr>
            <p:cNvPr id="3" name="TextBox 2">
              <a:extLst>
                <a:ext uri="{FF2B5EF4-FFF2-40B4-BE49-F238E27FC236}">
                  <a16:creationId xmlns:a16="http://schemas.microsoft.com/office/drawing/2014/main" id="{A865EFFA-0A6A-C5EE-3189-32D41E6E3F44}"/>
                </a:ext>
              </a:extLst>
            </p:cNvPr>
            <p:cNvSpPr txBox="1"/>
            <p:nvPr/>
          </p:nvSpPr>
          <p:spPr>
            <a:xfrm>
              <a:off x="906254" y="757932"/>
              <a:ext cx="7172262"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Neonatal screening in children with CF aged 5 years or younger in the years from 2013 to 2023. </a:t>
              </a:r>
            </a:p>
          </p:txBody>
        </p:sp>
        <p:pic>
          <p:nvPicPr>
            <p:cNvPr id="5" name="Picture 4" descr="A blue hexagon with white and black triangles&#10;&#10;Description automatically generated">
              <a:extLst>
                <a:ext uri="{FF2B5EF4-FFF2-40B4-BE49-F238E27FC236}">
                  <a16:creationId xmlns:a16="http://schemas.microsoft.com/office/drawing/2014/main" id="{76E270EE-427C-002A-83FC-96C894B20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 y="0"/>
              <a:ext cx="1571625" cy="1571625"/>
            </a:xfrm>
            <a:prstGeom prst="rect">
              <a:avLst/>
            </a:prstGeom>
          </p:spPr>
        </p:pic>
        <p:sp>
          <p:nvSpPr>
            <p:cNvPr id="2" name="Text Placeholder 8">
              <a:extLst>
                <a:ext uri="{FF2B5EF4-FFF2-40B4-BE49-F238E27FC236}">
                  <a16:creationId xmlns:a16="http://schemas.microsoft.com/office/drawing/2014/main" id="{F28AEC92-7BAA-0EF4-F2AB-6830E08EB39A}"/>
                </a:ext>
              </a:extLst>
            </p:cNvPr>
            <p:cNvSpPr txBox="1">
              <a:spLocks/>
            </p:cNvSpPr>
            <p:nvPr/>
          </p:nvSpPr>
          <p:spPr>
            <a:xfrm>
              <a:off x="279299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1">
              <a:extLst>
                <a:ext uri="{FF2B5EF4-FFF2-40B4-BE49-F238E27FC236}">
                  <a16:creationId xmlns:a16="http://schemas.microsoft.com/office/drawing/2014/main" id="{0A8DAE06-6DD4-F447-018A-7A337A5FDB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261" y="1350278"/>
              <a:ext cx="7492395" cy="5112000"/>
            </a:xfrm>
            <a:prstGeom prst="rect">
              <a:avLst/>
            </a:prstGeom>
            <a:noFill/>
            <a:ln>
              <a:noFill/>
            </a:ln>
          </p:spPr>
        </p:pic>
      </p:grpSp>
    </p:spTree>
    <p:extLst>
      <p:ext uri="{BB962C8B-B14F-4D97-AF65-F5344CB8AC3E}">
        <p14:creationId xmlns:p14="http://schemas.microsoft.com/office/powerpoint/2010/main" val="413207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0328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GENETICS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B94FA865-5E18-3EC3-3348-BEB976A38B1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A6E73C97-5992-7033-27D9-E598282F9B6C}"/>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C1AE028-C481-8881-C802-06DFD239AA6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DCA4857-FED7-7845-9533-1EC774A799AF}"/>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5112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4561C93-BDFE-491E-EF0C-2219D41F87DD}"/>
              </a:ext>
            </a:extLst>
          </p:cNvPr>
          <p:cNvGrpSpPr/>
          <p:nvPr/>
        </p:nvGrpSpPr>
        <p:grpSpPr>
          <a:xfrm>
            <a:off x="0" y="0"/>
            <a:ext cx="8128000" cy="6858000"/>
            <a:chOff x="0" y="0"/>
            <a:chExt cx="812800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8248"/>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Almost 98% of CFTR variants have been identified.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3.1</a:t>
              </a:r>
            </a:p>
          </p:txBody>
        </p:sp>
        <p:sp>
          <p:nvSpPr>
            <p:cNvPr id="3" name="TextBox 2">
              <a:extLst>
                <a:ext uri="{FF2B5EF4-FFF2-40B4-BE49-F238E27FC236}">
                  <a16:creationId xmlns:a16="http://schemas.microsoft.com/office/drawing/2014/main" id="{A865EFFA-0A6A-C5EE-3189-32D41E6E3F44}"/>
                </a:ext>
              </a:extLst>
            </p:cNvPr>
            <p:cNvSpPr txBox="1"/>
            <p:nvPr/>
          </p:nvSpPr>
          <p:spPr>
            <a:xfrm>
              <a:off x="904594" y="562325"/>
              <a:ext cx="722340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variants identified and not identified, by country and overall. Only people with CF for whom DNA analysis has been done.</a:t>
              </a:r>
            </a:p>
          </p:txBody>
        </p:sp>
        <p:pic>
          <p:nvPicPr>
            <p:cNvPr id="5" name="Picture 4" descr="A blue hexagon with white and black triangles&#10;&#10;Description automatically generated">
              <a:extLst>
                <a:ext uri="{FF2B5EF4-FFF2-40B4-BE49-F238E27FC236}">
                  <a16:creationId xmlns:a16="http://schemas.microsoft.com/office/drawing/2014/main" id="{5F9F4866-7F0C-B3B6-E944-044E5076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3A447042-55D8-5072-5818-D9334101D7B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967428932">
              <a:extLst>
                <a:ext uri="{FF2B5EF4-FFF2-40B4-BE49-F238E27FC236}">
                  <a16:creationId xmlns:a16="http://schemas.microsoft.com/office/drawing/2014/main" id="{77217312-ABEB-60EA-E99D-7EB17FCE201C}"/>
                </a:ext>
              </a:extLst>
            </p:cNvPr>
            <p:cNvPicPr>
              <a:picLocks noChangeAspect="1"/>
            </p:cNvPicPr>
            <p:nvPr/>
          </p:nvPicPr>
          <p:blipFill>
            <a:blip r:embed="rId4">
              <a:extLst>
                <a:ext uri="{28A0092B-C50C-407E-A947-70E740481C1C}">
                  <a14:useLocalDpi xmlns:a14="http://schemas.microsoft.com/office/drawing/2010/main" val="0"/>
                </a:ext>
              </a:extLst>
            </a:blip>
            <a:srcRect t="9220" b="1752"/>
            <a:stretch>
              <a:fillRect/>
            </a:stretch>
          </p:blipFill>
          <p:spPr bwMode="auto">
            <a:xfrm>
              <a:off x="1795145" y="1136659"/>
              <a:ext cx="5258655" cy="5436000"/>
            </a:xfrm>
            <a:prstGeom prst="rect">
              <a:avLst/>
            </a:prstGeom>
            <a:noFill/>
            <a:ln>
              <a:noFill/>
            </a:ln>
          </p:spPr>
        </p:pic>
      </p:grpSp>
      <p:pic>
        <p:nvPicPr>
          <p:cNvPr id="4" name="Immagine 967428932">
            <a:extLst>
              <a:ext uri="{FF2B5EF4-FFF2-40B4-BE49-F238E27FC236}">
                <a16:creationId xmlns:a16="http://schemas.microsoft.com/office/drawing/2014/main" id="{81F702B5-B98B-6985-C2A0-7AB0EE7A6B3D}"/>
              </a:ext>
            </a:extLst>
          </p:cNvPr>
          <p:cNvPicPr>
            <a:picLocks noChangeAspect="1"/>
          </p:cNvPicPr>
          <p:nvPr/>
        </p:nvPicPr>
        <p:blipFill>
          <a:blip r:embed="rId4">
            <a:extLst>
              <a:ext uri="{28A0092B-C50C-407E-A947-70E740481C1C}">
                <a14:useLocalDpi xmlns:a14="http://schemas.microsoft.com/office/drawing/2010/main" val="0"/>
              </a:ext>
            </a:extLst>
          </a:blip>
          <a:srcRect t="924" b="96031"/>
          <a:stretch>
            <a:fillRect/>
          </a:stretch>
        </p:blipFill>
        <p:spPr bwMode="auto">
          <a:xfrm>
            <a:off x="2046147" y="958980"/>
            <a:ext cx="4940300" cy="174682"/>
          </a:xfrm>
          <a:prstGeom prst="rect">
            <a:avLst/>
          </a:prstGeom>
          <a:noFill/>
          <a:ln>
            <a:noFill/>
          </a:ln>
        </p:spPr>
      </p:pic>
    </p:spTree>
    <p:extLst>
      <p:ext uri="{BB962C8B-B14F-4D97-AF65-F5344CB8AC3E}">
        <p14:creationId xmlns:p14="http://schemas.microsoft.com/office/powerpoint/2010/main" val="97252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3E675D8-79DD-0D61-C981-5EAAD1380A86}"/>
              </a:ext>
            </a:extLst>
          </p:cNvPr>
          <p:cNvGrpSpPr/>
          <p:nvPr/>
        </p:nvGrpSpPr>
        <p:grpSpPr>
          <a:xfrm>
            <a:off x="0" y="-13305"/>
            <a:ext cx="8782824" cy="6871305"/>
            <a:chOff x="0" y="-13305"/>
            <a:chExt cx="8782824" cy="6871305"/>
          </a:xfrm>
        </p:grpSpPr>
        <p:sp>
          <p:nvSpPr>
            <p:cNvPr id="6" name="TextBox 5">
              <a:extLst>
                <a:ext uri="{FF2B5EF4-FFF2-40B4-BE49-F238E27FC236}">
                  <a16:creationId xmlns:a16="http://schemas.microsoft.com/office/drawing/2014/main" id="{1A806116-3061-CA1F-2E89-5033E454FA4A}"/>
                </a:ext>
              </a:extLst>
            </p:cNvPr>
            <p:cNvSpPr txBox="1"/>
            <p:nvPr/>
          </p:nvSpPr>
          <p:spPr>
            <a:xfrm>
              <a:off x="1554896" y="249587"/>
              <a:ext cx="7089776"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the F508del variant varies considerably between the countries in Europe; this has a major impact on CFTR modulator eligibility.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889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3.2</a:t>
              </a:r>
            </a:p>
          </p:txBody>
        </p:sp>
        <p:sp>
          <p:nvSpPr>
            <p:cNvPr id="3" name="TextBox 2">
              <a:extLst>
                <a:ext uri="{FF2B5EF4-FFF2-40B4-BE49-F238E27FC236}">
                  <a16:creationId xmlns:a16="http://schemas.microsoft.com/office/drawing/2014/main" id="{A865EFFA-0A6A-C5EE-3189-32D41E6E3F44}"/>
                </a:ext>
              </a:extLst>
            </p:cNvPr>
            <p:cNvSpPr txBox="1"/>
            <p:nvPr/>
          </p:nvSpPr>
          <p:spPr>
            <a:xfrm>
              <a:off x="899017" y="722855"/>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F508del variant in people with CF, by country and overall. All people with CF seen in 2023.</a:t>
              </a:r>
            </a:p>
          </p:txBody>
        </p:sp>
        <p:pic>
          <p:nvPicPr>
            <p:cNvPr id="8" name="Picture 7" descr="A blue hexagon with white and black triangles&#10;&#10;Description automatically generated">
              <a:extLst>
                <a:ext uri="{FF2B5EF4-FFF2-40B4-BE49-F238E27FC236}">
                  <a16:creationId xmlns:a16="http://schemas.microsoft.com/office/drawing/2014/main" id="{7F4CCE3B-9128-7696-1A10-88510C8F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05"/>
              <a:ext cx="1571625" cy="1571625"/>
            </a:xfrm>
            <a:prstGeom prst="rect">
              <a:avLst/>
            </a:prstGeom>
          </p:spPr>
        </p:pic>
        <p:sp>
          <p:nvSpPr>
            <p:cNvPr id="5" name="Text Placeholder 8">
              <a:extLst>
                <a:ext uri="{FF2B5EF4-FFF2-40B4-BE49-F238E27FC236}">
                  <a16:creationId xmlns:a16="http://schemas.microsoft.com/office/drawing/2014/main" id="{BD34C1D4-B633-E975-8FA2-6138017A2BC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3">
              <a:extLst>
                <a:ext uri="{FF2B5EF4-FFF2-40B4-BE49-F238E27FC236}">
                  <a16:creationId xmlns:a16="http://schemas.microsoft.com/office/drawing/2014/main" id="{FEA2683C-0648-902A-F222-7E553BF13CFC}"/>
                </a:ext>
              </a:extLst>
            </p:cNvPr>
            <p:cNvPicPr>
              <a:picLocks noChangeAspect="1"/>
            </p:cNvPicPr>
            <p:nvPr/>
          </p:nvPicPr>
          <p:blipFill>
            <a:blip r:embed="rId4">
              <a:extLst>
                <a:ext uri="{28A0092B-C50C-407E-A947-70E740481C1C}">
                  <a14:useLocalDpi xmlns:a14="http://schemas.microsoft.com/office/drawing/2010/main" val="0"/>
                </a:ext>
              </a:extLst>
            </a:blip>
            <a:srcRect t="9224" b="2208"/>
            <a:stretch>
              <a:fillRect/>
            </a:stretch>
          </p:blipFill>
          <p:spPr bwMode="auto">
            <a:xfrm>
              <a:off x="1873350" y="1228708"/>
              <a:ext cx="5292664" cy="5400000"/>
            </a:xfrm>
            <a:prstGeom prst="rect">
              <a:avLst/>
            </a:prstGeom>
            <a:noFill/>
            <a:ln>
              <a:noFill/>
            </a:ln>
          </p:spPr>
        </p:pic>
      </p:grpSp>
      <p:pic>
        <p:nvPicPr>
          <p:cNvPr id="9" name="Immagine 967428933">
            <a:extLst>
              <a:ext uri="{FF2B5EF4-FFF2-40B4-BE49-F238E27FC236}">
                <a16:creationId xmlns:a16="http://schemas.microsoft.com/office/drawing/2014/main" id="{006FAA87-1ABF-C1F1-1272-2D27218AF8DD}"/>
              </a:ext>
            </a:extLst>
          </p:cNvPr>
          <p:cNvPicPr>
            <a:picLocks noChangeAspect="1"/>
          </p:cNvPicPr>
          <p:nvPr/>
        </p:nvPicPr>
        <p:blipFill>
          <a:blip r:embed="rId4">
            <a:extLst>
              <a:ext uri="{28A0092B-C50C-407E-A947-70E740481C1C}">
                <a14:useLocalDpi xmlns:a14="http://schemas.microsoft.com/office/drawing/2010/main" val="0"/>
              </a:ext>
            </a:extLst>
          </a:blip>
          <a:srcRect b="96135"/>
          <a:stretch>
            <a:fillRect/>
          </a:stretch>
        </p:blipFill>
        <p:spPr bwMode="auto">
          <a:xfrm>
            <a:off x="1673627" y="988481"/>
            <a:ext cx="5659626" cy="252000"/>
          </a:xfrm>
          <a:prstGeom prst="rect">
            <a:avLst/>
          </a:prstGeom>
          <a:noFill/>
          <a:ln>
            <a:noFill/>
          </a:ln>
        </p:spPr>
      </p:pic>
    </p:spTree>
    <p:extLst>
      <p:ext uri="{BB962C8B-B14F-4D97-AF65-F5344CB8AC3E}">
        <p14:creationId xmlns:p14="http://schemas.microsoft.com/office/powerpoint/2010/main" val="303693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560471" y="247512"/>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allelic frequency of F508del variant is higher in Central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3"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3.3</a:t>
            </a:r>
          </a:p>
        </p:txBody>
      </p:sp>
      <p:pic>
        <p:nvPicPr>
          <p:cNvPr id="5" name="Picture 4" descr="A blue hexagon with white and black triangles&#10;&#10;Description automatically generated">
            <a:extLst>
              <a:ext uri="{FF2B5EF4-FFF2-40B4-BE49-F238E27FC236}">
                <a16:creationId xmlns:a16="http://schemas.microsoft.com/office/drawing/2014/main" id="{634D341C-4E28-7EC7-FAC3-29B45C9DC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EE6EDCB6-D254-FFE7-5769-CC939EFEE8B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8">
            <a:extLst>
              <a:ext uri="{FF2B5EF4-FFF2-40B4-BE49-F238E27FC236}">
                <a16:creationId xmlns:a16="http://schemas.microsoft.com/office/drawing/2014/main" id="{9F4AB91D-A0A1-C3A9-3A20-AFFBA421B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558" y="692058"/>
            <a:ext cx="6639530" cy="5952947"/>
          </a:xfrm>
          <a:prstGeom prst="rect">
            <a:avLst/>
          </a:prstGeom>
        </p:spPr>
      </p:pic>
      <p:sp>
        <p:nvSpPr>
          <p:cNvPr id="4" name="TextBox 2">
            <a:extLst>
              <a:ext uri="{FF2B5EF4-FFF2-40B4-BE49-F238E27FC236}">
                <a16:creationId xmlns:a16="http://schemas.microsoft.com/office/drawing/2014/main" id="{3355EE58-2611-E726-522F-AA436C1986F9}"/>
              </a:ext>
            </a:extLst>
          </p:cNvPr>
          <p:cNvSpPr txBox="1"/>
          <p:nvPr/>
        </p:nvSpPr>
        <p:spPr>
          <a:xfrm>
            <a:off x="893814" y="468451"/>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F508del variant. All people with CF seen in 2023.</a:t>
            </a:r>
          </a:p>
        </p:txBody>
      </p:sp>
    </p:spTree>
    <p:extLst>
      <p:ext uri="{BB962C8B-B14F-4D97-AF65-F5344CB8AC3E}">
        <p14:creationId xmlns:p14="http://schemas.microsoft.com/office/powerpoint/2010/main" val="9272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7665"/>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G542X  variant is more prevalent in Southern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3.4</a:t>
            </a:r>
          </a:p>
        </p:txBody>
      </p:sp>
      <p:pic>
        <p:nvPicPr>
          <p:cNvPr id="2" name="Picture 1" descr="A blue hexagon with white and black triangles&#10;&#10;Description automatically generated">
            <a:extLst>
              <a:ext uri="{FF2B5EF4-FFF2-40B4-BE49-F238E27FC236}">
                <a16:creationId xmlns:a16="http://schemas.microsoft.com/office/drawing/2014/main" id="{2904106F-C6DF-462E-9D44-A10DF0243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9FB0C36E-70FF-DD2B-468E-9F48757A42F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
            <a:extLst>
              <a:ext uri="{FF2B5EF4-FFF2-40B4-BE49-F238E27FC236}">
                <a16:creationId xmlns:a16="http://schemas.microsoft.com/office/drawing/2014/main" id="{E92ED448-3D62-54FC-F194-0FCA3FCA9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518" y="693176"/>
            <a:ext cx="6625089" cy="5940000"/>
          </a:xfrm>
          <a:prstGeom prst="rect">
            <a:avLst/>
          </a:prstGeom>
        </p:spPr>
      </p:pic>
      <p:sp>
        <p:nvSpPr>
          <p:cNvPr id="5" name="TextBox 2">
            <a:extLst>
              <a:ext uri="{FF2B5EF4-FFF2-40B4-BE49-F238E27FC236}">
                <a16:creationId xmlns:a16="http://schemas.microsoft.com/office/drawing/2014/main" id="{AFCE34D7-2739-84AE-34EC-242A1CA8E85C}"/>
              </a:ext>
            </a:extLst>
          </p:cNvPr>
          <p:cNvSpPr txBox="1"/>
          <p:nvPr/>
        </p:nvSpPr>
        <p:spPr>
          <a:xfrm>
            <a:off x="887412" y="466303"/>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G542X variant. All people with CF seen in 2023.</a:t>
            </a:r>
          </a:p>
        </p:txBody>
      </p:sp>
    </p:spTree>
    <p:extLst>
      <p:ext uri="{BB962C8B-B14F-4D97-AF65-F5344CB8AC3E}">
        <p14:creationId xmlns:p14="http://schemas.microsoft.com/office/powerpoint/2010/main" val="52828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1C7C6620-0B3D-139F-BCA4-3A0CF1FDBFCA}"/>
              </a:ext>
            </a:extLst>
          </p:cNvPr>
          <p:cNvGrpSpPr/>
          <p:nvPr/>
        </p:nvGrpSpPr>
        <p:grpSpPr>
          <a:xfrm>
            <a:off x="0" y="5576"/>
            <a:ext cx="8782371" cy="6876000"/>
            <a:chOff x="0" y="0"/>
            <a:chExt cx="878237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0106"/>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N1303K variant is more prevalent in Southers and Eastern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1888"/>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3.5</a:t>
              </a:r>
            </a:p>
          </p:txBody>
        </p:sp>
        <p:pic>
          <p:nvPicPr>
            <p:cNvPr id="5" name="Picture 4" descr="A blue hexagon with white and black triangles&#10;&#10;Description automatically generated">
              <a:extLst>
                <a:ext uri="{FF2B5EF4-FFF2-40B4-BE49-F238E27FC236}">
                  <a16:creationId xmlns:a16="http://schemas.microsoft.com/office/drawing/2014/main" id="{31495C80-4C8F-1442-0AE0-AFDD29647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2C0BC863-B84F-FD13-48E9-F31DD25A090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415FDEBA-ACE4-5B47-E8D7-736F0F7549C0}"/>
                </a:ext>
              </a:extLst>
            </p:cNvPr>
            <p:cNvSpPr txBox="1"/>
            <p:nvPr/>
          </p:nvSpPr>
          <p:spPr>
            <a:xfrm>
              <a:off x="898564" y="457292"/>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N1303K variant. All people with CF seen in 2023.</a:t>
              </a:r>
            </a:p>
          </p:txBody>
        </p:sp>
        <p:pic>
          <p:nvPicPr>
            <p:cNvPr id="4" name="Immagine 37">
              <a:extLst>
                <a:ext uri="{FF2B5EF4-FFF2-40B4-BE49-F238E27FC236}">
                  <a16:creationId xmlns:a16="http://schemas.microsoft.com/office/drawing/2014/main" id="{207FC479-E231-29A7-4F05-677606E70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08" y="675173"/>
              <a:ext cx="6647794" cy="5960356"/>
            </a:xfrm>
            <a:prstGeom prst="rect">
              <a:avLst/>
            </a:prstGeom>
          </p:spPr>
        </p:pic>
      </p:grpSp>
    </p:spTree>
    <p:extLst>
      <p:ext uri="{BB962C8B-B14F-4D97-AF65-F5344CB8AC3E}">
        <p14:creationId xmlns:p14="http://schemas.microsoft.com/office/powerpoint/2010/main" val="179945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54095F23-3C77-D4ED-3A9A-7BE773C8F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9" name="Group 8">
            <a:extLst>
              <a:ext uri="{FF2B5EF4-FFF2-40B4-BE49-F238E27FC236}">
                <a16:creationId xmlns:a16="http://schemas.microsoft.com/office/drawing/2014/main" id="{998723F2-5C29-9FCF-BDBC-CEE703C8A371}"/>
              </a:ext>
            </a:extLst>
          </p:cNvPr>
          <p:cNvGrpSpPr/>
          <p:nvPr/>
        </p:nvGrpSpPr>
        <p:grpSpPr>
          <a:xfrm>
            <a:off x="892596" y="51208"/>
            <a:ext cx="7883807" cy="6806792"/>
            <a:chOff x="785812" y="51208"/>
            <a:chExt cx="7883807" cy="6806792"/>
          </a:xfrm>
        </p:grpSpPr>
        <p:sp>
          <p:nvSpPr>
            <p:cNvPr id="6" name="TextBox 5">
              <a:extLst>
                <a:ext uri="{FF2B5EF4-FFF2-40B4-BE49-F238E27FC236}">
                  <a16:creationId xmlns:a16="http://schemas.microsoft.com/office/drawing/2014/main" id="{1A806116-3061-CA1F-2E89-5033E454FA4A}"/>
                </a:ext>
              </a:extLst>
            </p:cNvPr>
            <p:cNvSpPr txBox="1"/>
            <p:nvPr/>
          </p:nvSpPr>
          <p:spPr>
            <a:xfrm>
              <a:off x="1465179" y="241899"/>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G551D variant is more frequent in the northern and central regions of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65180" y="51208"/>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3.6</a:t>
              </a:r>
            </a:p>
          </p:txBody>
        </p:sp>
        <p:sp>
          <p:nvSpPr>
            <p:cNvPr id="3" name="Text Placeholder 8">
              <a:extLst>
                <a:ext uri="{FF2B5EF4-FFF2-40B4-BE49-F238E27FC236}">
                  <a16:creationId xmlns:a16="http://schemas.microsoft.com/office/drawing/2014/main" id="{916D5C2A-A28E-3D00-1CEA-72410BBCFC9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0">
              <a:extLst>
                <a:ext uri="{FF2B5EF4-FFF2-40B4-BE49-F238E27FC236}">
                  <a16:creationId xmlns:a16="http://schemas.microsoft.com/office/drawing/2014/main" id="{F1E46E28-911D-E65A-CE1A-60A109147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717" y="690573"/>
              <a:ext cx="6584938" cy="5904000"/>
            </a:xfrm>
            <a:prstGeom prst="rect">
              <a:avLst/>
            </a:prstGeom>
          </p:spPr>
        </p:pic>
        <p:sp>
          <p:nvSpPr>
            <p:cNvPr id="5" name="TextBox 2">
              <a:extLst>
                <a:ext uri="{FF2B5EF4-FFF2-40B4-BE49-F238E27FC236}">
                  <a16:creationId xmlns:a16="http://schemas.microsoft.com/office/drawing/2014/main" id="{86BA767E-BEF3-8228-3471-B26ADF94BCCC}"/>
                </a:ext>
              </a:extLst>
            </p:cNvPr>
            <p:cNvSpPr txBox="1"/>
            <p:nvPr/>
          </p:nvSpPr>
          <p:spPr>
            <a:xfrm>
              <a:off x="785812" y="455199"/>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G551D variant. All people with CF seen in 2023.</a:t>
              </a:r>
            </a:p>
          </p:txBody>
        </p:sp>
      </p:grpSp>
    </p:spTree>
    <p:extLst>
      <p:ext uri="{BB962C8B-B14F-4D97-AF65-F5344CB8AC3E}">
        <p14:creationId xmlns:p14="http://schemas.microsoft.com/office/powerpoint/2010/main" val="1021858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F4F4CED-90F0-EF3C-9D14-DE806DE0ED19}"/>
              </a:ext>
            </a:extLst>
          </p:cNvPr>
          <p:cNvGrpSpPr/>
          <p:nvPr/>
        </p:nvGrpSpPr>
        <p:grpSpPr>
          <a:xfrm>
            <a:off x="0" y="0"/>
            <a:ext cx="8783919" cy="6858000"/>
            <a:chOff x="0" y="0"/>
            <a:chExt cx="878391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50767"/>
              <a:ext cx="62007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2789+5G-&gt;A variant is more common in Türkiye and the southern regions of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3.7</a:t>
              </a:r>
            </a:p>
          </p:txBody>
        </p:sp>
        <p:pic>
          <p:nvPicPr>
            <p:cNvPr id="5" name="Picture 4" descr="A blue hexagon with white and black triangles&#10;&#10;Description automatically generated">
              <a:extLst>
                <a:ext uri="{FF2B5EF4-FFF2-40B4-BE49-F238E27FC236}">
                  <a16:creationId xmlns:a16="http://schemas.microsoft.com/office/drawing/2014/main" id="{B2C710D5-8758-E7E3-1C35-E20F5D02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340F62B-D78E-86BD-2025-62EC94974DA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1">
              <a:extLst>
                <a:ext uri="{FF2B5EF4-FFF2-40B4-BE49-F238E27FC236}">
                  <a16:creationId xmlns:a16="http://schemas.microsoft.com/office/drawing/2014/main" id="{489AD590-A60F-81FF-FA19-A5D53E557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01" y="692853"/>
              <a:ext cx="6584938" cy="5904000"/>
            </a:xfrm>
            <a:prstGeom prst="rect">
              <a:avLst/>
            </a:prstGeom>
          </p:spPr>
        </p:pic>
        <p:sp>
          <p:nvSpPr>
            <p:cNvPr id="3" name="TextBox 2">
              <a:extLst>
                <a:ext uri="{FF2B5EF4-FFF2-40B4-BE49-F238E27FC236}">
                  <a16:creationId xmlns:a16="http://schemas.microsoft.com/office/drawing/2014/main" id="{5300DAF9-3FDE-B507-F69C-6F9C2DA6101B}"/>
                </a:ext>
              </a:extLst>
            </p:cNvPr>
            <p:cNvSpPr txBox="1"/>
            <p:nvPr/>
          </p:nvSpPr>
          <p:spPr>
            <a:xfrm>
              <a:off x="900112" y="460456"/>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2789+5G-&gt;A variant. All people with CF seen in 2023.</a:t>
              </a:r>
            </a:p>
          </p:txBody>
        </p:sp>
      </p:grpSp>
    </p:spTree>
    <p:extLst>
      <p:ext uri="{BB962C8B-B14F-4D97-AF65-F5344CB8AC3E}">
        <p14:creationId xmlns:p14="http://schemas.microsoft.com/office/powerpoint/2010/main" val="34270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37685" y="206718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4</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FUNCTION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65293918-868C-79F4-A1DA-E76BF68DB15F}"/>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B43E827-05E2-EB9C-E589-874F1F8DBFB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74A7BAB-03B2-6E6A-8960-A6E6537AD893}"/>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9" name="Sous-titre 2">
            <a:extLst>
              <a:ext uri="{FF2B5EF4-FFF2-40B4-BE49-F238E27FC236}">
                <a16:creationId xmlns:a16="http://schemas.microsoft.com/office/drawing/2014/main" id="{17AC7F1E-35C4-B3F4-8231-FEDA0650B9A4}"/>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3299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3215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DEMOGRAPHICS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E7AC378C-4972-BFFB-656D-EB11739E3A22}"/>
              </a:ext>
            </a:extLst>
          </p:cNvPr>
          <p:cNvGrpSpPr/>
          <p:nvPr/>
        </p:nvGrpSpPr>
        <p:grpSpPr>
          <a:xfrm>
            <a:off x="7924756" y="5756188"/>
            <a:ext cx="1219244" cy="1101812"/>
            <a:chOff x="7924756" y="4898938"/>
            <a:chExt cx="1219244" cy="1101812"/>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7" name="Sous-titre 2">
            <a:extLst>
              <a:ext uri="{FF2B5EF4-FFF2-40B4-BE49-F238E27FC236}">
                <a16:creationId xmlns:a16="http://schemas.microsoft.com/office/drawing/2014/main" id="{CD9EEB21-A1BD-6559-DCDE-F9F30735557D}"/>
              </a:ext>
            </a:extLst>
          </p:cNvPr>
          <p:cNvSpPr txBox="1">
            <a:spLocks/>
          </p:cNvSpPr>
          <p:nvPr/>
        </p:nvSpPr>
        <p:spPr>
          <a:xfrm>
            <a:off x="6797711" y="6655428"/>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1299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D2F9FCC-A03C-AF9B-22C7-0CC6D1388E9D}"/>
              </a:ext>
            </a:extLst>
          </p:cNvPr>
          <p:cNvGrpSpPr/>
          <p:nvPr/>
        </p:nvGrpSpPr>
        <p:grpSpPr>
          <a:xfrm>
            <a:off x="0" y="0"/>
            <a:ext cx="8865120" cy="6858000"/>
            <a:chOff x="0" y="0"/>
            <a:chExt cx="886512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304680" y="310755"/>
              <a:ext cx="722851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FEV1% of predicted is &gt;80% for children and adolescents between 6 and 17 years old in nearly all countries in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4681" y="9218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4.1</a:t>
              </a:r>
            </a:p>
          </p:txBody>
        </p:sp>
        <p:sp>
          <p:nvSpPr>
            <p:cNvPr id="3" name="TextBox 2">
              <a:extLst>
                <a:ext uri="{FF2B5EF4-FFF2-40B4-BE49-F238E27FC236}">
                  <a16:creationId xmlns:a16="http://schemas.microsoft.com/office/drawing/2014/main" id="{A865EFFA-0A6A-C5EE-3189-32D41E6E3F44}"/>
                </a:ext>
              </a:extLst>
            </p:cNvPr>
            <p:cNvSpPr txBox="1"/>
            <p:nvPr/>
          </p:nvSpPr>
          <p:spPr>
            <a:xfrm>
              <a:off x="1291190" y="919107"/>
              <a:ext cx="2088000" cy="1224000"/>
            </a:xfrm>
            <a:prstGeom prst="rect">
              <a:avLst/>
            </a:prstGeom>
            <a:noFill/>
          </p:spPr>
          <p:txBody>
            <a:bodyPr wrap="square">
              <a:noAutofit/>
            </a:bodyPr>
            <a:lstStyle/>
            <a:p>
              <a:pPr marL="674370">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by country. Children and adolescents with CF aged 6-17 years who have never had a lung/liver transplant,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130633" y="2751386"/>
              <a:ext cx="2663684" cy="2800767"/>
            </a:xfrm>
            <a:prstGeom prst="rect">
              <a:avLst/>
            </a:prstGeom>
            <a:noFill/>
          </p:spPr>
          <p:txBody>
            <a:bodyPr wrap="square">
              <a:spAutoFit/>
            </a:bodyPr>
            <a:lstStyle/>
            <a:p>
              <a:pPr algn="just"/>
              <a:r>
                <a:rPr lang="en-GB" sz="1100" dirty="0">
                  <a:solidFill>
                    <a:srgbClr val="55C2D2"/>
                  </a:solidFill>
                  <a:latin typeface="+mj-lt"/>
                </a:rPr>
                <a:t>Notes: </a:t>
              </a:r>
            </a:p>
            <a:p>
              <a:r>
                <a:rPr lang="en-GB" sz="1100" dirty="0">
                  <a:solidFill>
                    <a:srgbClr val="55C2D2"/>
                  </a:solidFill>
                  <a:latin typeface="+mj-lt"/>
                </a:rPr>
                <a:t>Cyprus and Kazakhstan have &lt;5 individuals aged 6-17 years at the date of FEV1 measurement and is excluded from the graph.</a:t>
              </a:r>
            </a:p>
            <a:p>
              <a:endParaRPr lang="en-GB" sz="1100" dirty="0">
                <a:solidFill>
                  <a:srgbClr val="55C2D2"/>
                </a:solidFill>
                <a:latin typeface="+mj-lt"/>
              </a:endParaRPr>
            </a:p>
            <a:p>
              <a:r>
                <a:rPr lang="en-GB" sz="1100" dirty="0">
                  <a:solidFill>
                    <a:srgbClr val="55C2D2"/>
                  </a:solidFill>
                  <a:latin typeface="+mj-lt"/>
                </a:rPr>
                <a:t>Finland and Sweden report the best FEV1pp in the 12 months prior to the annual review which means, in some cases, that the value can be from the previous calendar year.  </a:t>
              </a:r>
            </a:p>
            <a:p>
              <a:endParaRPr lang="en-GB" sz="1100" dirty="0">
                <a:solidFill>
                  <a:srgbClr val="55C2D2"/>
                </a:solidFill>
                <a:latin typeface="+mj-lt"/>
              </a:endParaRPr>
            </a:p>
            <a:p>
              <a:r>
                <a:rPr lang="en-GB" sz="1100" dirty="0">
                  <a:solidFill>
                    <a:srgbClr val="55C2D2"/>
                  </a:solidFill>
                  <a:latin typeface="+mj-lt"/>
                </a:rPr>
                <a:t>The UK reports the best FEV1pp from the period between annual reviews which means, in some cases, that the value can be from the previous calendar year. </a:t>
              </a:r>
            </a:p>
            <a:p>
              <a:pPr marL="201216" indent="-201216" algn="just"/>
              <a:endParaRPr lang="en-GB" sz="1100" dirty="0">
                <a:solidFill>
                  <a:srgbClr val="55C2D2"/>
                </a:solidFill>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BEB90D3C-58C8-8460-E802-313D9BA04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122B491D-3891-3F76-D6EA-A1D4DA1FEB86}"/>
                </a:ext>
              </a:extLst>
            </p:cNvPr>
            <p:cNvSpPr txBox="1">
              <a:spLocks/>
            </p:cNvSpPr>
            <p:nvPr/>
          </p:nvSpPr>
          <p:spPr>
            <a:xfrm>
              <a:off x="1824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967428934">
              <a:extLst>
                <a:ext uri="{FF2B5EF4-FFF2-40B4-BE49-F238E27FC236}">
                  <a16:creationId xmlns:a16="http://schemas.microsoft.com/office/drawing/2014/main" id="{B729D77B-7D42-0F22-AC27-C431EE9E51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4800" y="590738"/>
              <a:ext cx="5390320" cy="6228000"/>
            </a:xfrm>
            <a:prstGeom prst="rect">
              <a:avLst/>
            </a:prstGeom>
            <a:noFill/>
            <a:ln>
              <a:noFill/>
            </a:ln>
          </p:spPr>
        </p:pic>
      </p:grpSp>
    </p:spTree>
    <p:extLst>
      <p:ext uri="{BB962C8B-B14F-4D97-AF65-F5344CB8AC3E}">
        <p14:creationId xmlns:p14="http://schemas.microsoft.com/office/powerpoint/2010/main" val="83526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E783FB4-C0C4-5513-A624-8EDE3568E2EB}"/>
              </a:ext>
            </a:extLst>
          </p:cNvPr>
          <p:cNvGrpSpPr/>
          <p:nvPr/>
        </p:nvGrpSpPr>
        <p:grpSpPr>
          <a:xfrm>
            <a:off x="0" y="0"/>
            <a:ext cx="8599865" cy="6871712"/>
            <a:chOff x="0" y="0"/>
            <a:chExt cx="8599865" cy="6871712"/>
          </a:xfrm>
        </p:grpSpPr>
        <p:sp>
          <p:nvSpPr>
            <p:cNvPr id="6" name="TextBox 5">
              <a:extLst>
                <a:ext uri="{FF2B5EF4-FFF2-40B4-BE49-F238E27FC236}">
                  <a16:creationId xmlns:a16="http://schemas.microsoft.com/office/drawing/2014/main" id="{1A806116-3061-CA1F-2E89-5033E454FA4A}"/>
                </a:ext>
              </a:extLst>
            </p:cNvPr>
            <p:cNvSpPr txBox="1"/>
            <p:nvPr/>
          </p:nvSpPr>
          <p:spPr>
            <a:xfrm>
              <a:off x="1303200" y="283889"/>
              <a:ext cx="71405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Median FEV1% of predicted for adults with CF varies between 59% and 96% depending on the country.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3200" y="93600"/>
              <a:ext cx="468889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4.2</a:t>
              </a:r>
            </a:p>
          </p:txBody>
        </p:sp>
        <p:sp>
          <p:nvSpPr>
            <p:cNvPr id="2" name="TextBox 1">
              <a:extLst>
                <a:ext uri="{FF2B5EF4-FFF2-40B4-BE49-F238E27FC236}">
                  <a16:creationId xmlns:a16="http://schemas.microsoft.com/office/drawing/2014/main" id="{62A89D6A-31DD-6320-FB7C-A36FD41D7372}"/>
                </a:ext>
              </a:extLst>
            </p:cNvPr>
            <p:cNvSpPr txBox="1"/>
            <p:nvPr/>
          </p:nvSpPr>
          <p:spPr>
            <a:xfrm>
              <a:off x="76809" y="2563476"/>
              <a:ext cx="2541442" cy="2970044"/>
            </a:xfrm>
            <a:prstGeom prst="rect">
              <a:avLst/>
            </a:prstGeom>
            <a:noFill/>
          </p:spPr>
          <p:txBody>
            <a:bodyPr wrap="square">
              <a:spAutoFit/>
            </a:bodyPr>
            <a:lstStyle/>
            <a:p>
              <a:pPr algn="just"/>
              <a:r>
                <a:rPr lang="en-GB" sz="1100" dirty="0">
                  <a:solidFill>
                    <a:srgbClr val="55C2D2"/>
                  </a:solidFill>
                  <a:latin typeface="+mj-lt"/>
                </a:rPr>
                <a:t>Notes: </a:t>
              </a:r>
            </a:p>
            <a:p>
              <a:pPr algn="just"/>
              <a:r>
                <a:rPr lang="en-GB" sz="1100" dirty="0">
                  <a:solidFill>
                    <a:srgbClr val="55C2D2"/>
                  </a:solidFill>
                  <a:latin typeface="+mj-lt"/>
                </a:rPr>
                <a:t>Albania, Belarus, Georgia and Luxembourg have &lt;5 adults with FEV1 measurement and are excluded from the table, but the individuals are included in the total number.</a:t>
              </a:r>
            </a:p>
            <a:p>
              <a:pPr algn="just"/>
              <a:endParaRPr lang="en-GB" sz="1100" dirty="0">
                <a:solidFill>
                  <a:srgbClr val="55C2D2"/>
                </a:solidFill>
                <a:latin typeface="+mj-lt"/>
              </a:endParaRPr>
            </a:p>
            <a:p>
              <a:pPr algn="just"/>
              <a:r>
                <a:rPr lang="en-GB" sz="1100" dirty="0">
                  <a:solidFill>
                    <a:srgbClr val="55C2D2"/>
                  </a:solidFill>
                  <a:latin typeface="+mj-lt"/>
                </a:rPr>
                <a:t>Finland and Sweden report the best FEV1pp in the 12 months prior to the annual review which means, in some cases, that the value can be from the previous calendar year.  </a:t>
              </a:r>
            </a:p>
            <a:p>
              <a:pPr algn="just"/>
              <a:endParaRPr lang="en-GB" sz="1100" dirty="0">
                <a:solidFill>
                  <a:srgbClr val="55C2D2"/>
                </a:solidFill>
                <a:latin typeface="+mj-lt"/>
              </a:endParaRPr>
            </a:p>
            <a:p>
              <a:pPr algn="just"/>
              <a:r>
                <a:rPr lang="en-GB" sz="1100" dirty="0">
                  <a:solidFill>
                    <a:srgbClr val="55C2D2"/>
                  </a:solidFill>
                  <a:latin typeface="+mj-lt"/>
                </a:rPr>
                <a:t>The UK reports the best FEV1pp from the period between annual reviews which means, in some cases, that the value can be from the previous calendar year. </a:t>
              </a:r>
            </a:p>
          </p:txBody>
        </p:sp>
        <p:pic>
          <p:nvPicPr>
            <p:cNvPr id="8" name="Picture 7" descr="A blue hexagon with white and black triangles&#10;&#10;Description automatically generated">
              <a:extLst>
                <a:ext uri="{FF2B5EF4-FFF2-40B4-BE49-F238E27FC236}">
                  <a16:creationId xmlns:a16="http://schemas.microsoft.com/office/drawing/2014/main" id="{3B6D4AC7-BABD-2DE6-6488-852184D5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7CE3AAEF-0E82-DE3B-EE75-D6FA710DA961}"/>
                </a:ext>
              </a:extLst>
            </p:cNvPr>
            <p:cNvSpPr txBox="1">
              <a:spLocks/>
            </p:cNvSpPr>
            <p:nvPr/>
          </p:nvSpPr>
          <p:spPr>
            <a:xfrm>
              <a:off x="0" y="6621363"/>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16">
              <a:extLst>
                <a:ext uri="{FF2B5EF4-FFF2-40B4-BE49-F238E27FC236}">
                  <a16:creationId xmlns:a16="http://schemas.microsoft.com/office/drawing/2014/main" id="{085E3A37-1A24-0F81-7E0E-4AD11D2DD8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4055" y="607712"/>
              <a:ext cx="5325810" cy="6264000"/>
            </a:xfrm>
            <a:prstGeom prst="rect">
              <a:avLst/>
            </a:prstGeom>
            <a:noFill/>
            <a:ln>
              <a:noFill/>
            </a:ln>
          </p:spPr>
        </p:pic>
      </p:grpSp>
      <p:sp>
        <p:nvSpPr>
          <p:cNvPr id="10" name="TextBox 9">
            <a:extLst>
              <a:ext uri="{FF2B5EF4-FFF2-40B4-BE49-F238E27FC236}">
                <a16:creationId xmlns:a16="http://schemas.microsoft.com/office/drawing/2014/main" id="{44C8CEFC-9F27-B409-BF5E-3DEDC4119546}"/>
              </a:ext>
            </a:extLst>
          </p:cNvPr>
          <p:cNvSpPr txBox="1"/>
          <p:nvPr/>
        </p:nvSpPr>
        <p:spPr>
          <a:xfrm>
            <a:off x="1571624" y="1048697"/>
            <a:ext cx="1664095" cy="1477328"/>
          </a:xfrm>
          <a:prstGeom prst="rect">
            <a:avLst/>
          </a:prstGeom>
          <a:noFill/>
        </p:spPr>
        <p:txBody>
          <a:bodyPr wrap="square" rtlCol="0">
            <a:spAutoFit/>
          </a:bodyPr>
          <a:lstStyle/>
          <a:p>
            <a:r>
              <a:rPr lang="en-GB" sz="1200" dirty="0">
                <a:solidFill>
                  <a:srgbClr val="404040"/>
                </a:solidFill>
                <a:latin typeface="+mj-lt"/>
              </a:rPr>
              <a:t>FEV1% of predicted: boxplot by country. Adults with CF who have never had a transplant, seen in 2023.</a:t>
            </a:r>
          </a:p>
          <a:p>
            <a:endParaRPr lang="en-GB" dirty="0"/>
          </a:p>
        </p:txBody>
      </p:sp>
    </p:spTree>
    <p:extLst>
      <p:ext uri="{BB962C8B-B14F-4D97-AF65-F5344CB8AC3E}">
        <p14:creationId xmlns:p14="http://schemas.microsoft.com/office/powerpoint/2010/main" val="2903423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3EC2DB8-53E8-8370-8648-0F1AF871B10C}"/>
              </a:ext>
            </a:extLst>
          </p:cNvPr>
          <p:cNvGrpSpPr/>
          <p:nvPr/>
        </p:nvGrpSpPr>
        <p:grpSpPr>
          <a:xfrm>
            <a:off x="0" y="0"/>
            <a:ext cx="8697224" cy="6858000"/>
            <a:chOff x="0" y="0"/>
            <a:chExt cx="869722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303200" y="280503"/>
              <a:ext cx="694284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Lung function declines between the third and fifth decade of life but stabilises in older people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4.3</a:t>
              </a:r>
            </a:p>
          </p:txBody>
        </p:sp>
        <p:sp>
          <p:nvSpPr>
            <p:cNvPr id="3" name="TextBox 2">
              <a:extLst>
                <a:ext uri="{FF2B5EF4-FFF2-40B4-BE49-F238E27FC236}">
                  <a16:creationId xmlns:a16="http://schemas.microsoft.com/office/drawing/2014/main" id="{A865EFFA-0A6A-C5EE-3189-32D41E6E3F44}"/>
                </a:ext>
              </a:extLst>
            </p:cNvPr>
            <p:cNvSpPr txBox="1"/>
            <p:nvPr/>
          </p:nvSpPr>
          <p:spPr>
            <a:xfrm>
              <a:off x="626812" y="555944"/>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and by country.</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238086" y="6303754"/>
              <a:ext cx="5827586" cy="261610"/>
            </a:xfrm>
            <a:prstGeom prst="rect">
              <a:avLst/>
            </a:prstGeom>
            <a:noFill/>
          </p:spPr>
          <p:txBody>
            <a:bodyPr wrap="square">
              <a:spAutoFit/>
            </a:bodyPr>
            <a:lstStyle/>
            <a:p>
              <a:pPr algn="just"/>
              <a:r>
                <a:rPr lang="en-GB" sz="1100" dirty="0">
                  <a:solidFill>
                    <a:srgbClr val="55C2D2"/>
                  </a:solidFill>
                  <a:latin typeface="+mj-lt"/>
                </a:rPr>
                <a:t>Note: We excluded from the graph those age groups where the number of individuals was &lt;10.</a:t>
              </a:r>
            </a:p>
          </p:txBody>
        </p:sp>
        <p:pic>
          <p:nvPicPr>
            <p:cNvPr id="5" name="Picture 4" descr="A blue hexagon with white and black triangles&#10;&#10;Description automatically generated">
              <a:extLst>
                <a:ext uri="{FF2B5EF4-FFF2-40B4-BE49-F238E27FC236}">
                  <a16:creationId xmlns:a16="http://schemas.microsoft.com/office/drawing/2014/main" id="{90939989-45B3-359E-1D68-0D47314D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4ED94EC8-006A-9B18-9675-1BB4FFDE50D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17">
              <a:extLst>
                <a:ext uri="{FF2B5EF4-FFF2-40B4-BE49-F238E27FC236}">
                  <a16:creationId xmlns:a16="http://schemas.microsoft.com/office/drawing/2014/main" id="{D7E66341-CD88-E722-77E1-B5EEF1FD59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75" y="1052305"/>
              <a:ext cx="8250449" cy="5270653"/>
            </a:xfrm>
            <a:prstGeom prst="rect">
              <a:avLst/>
            </a:prstGeom>
            <a:noFill/>
            <a:ln>
              <a:noFill/>
            </a:ln>
          </p:spPr>
        </p:pic>
      </p:grpSp>
    </p:spTree>
    <p:extLst>
      <p:ext uri="{BB962C8B-B14F-4D97-AF65-F5344CB8AC3E}">
        <p14:creationId xmlns:p14="http://schemas.microsoft.com/office/powerpoint/2010/main" val="344083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5753C993-D725-D9DF-066F-02194A1A0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C00BC746-2469-6D01-CEFC-BD451E82CA2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53">
            <a:extLst>
              <a:ext uri="{FF2B5EF4-FFF2-40B4-BE49-F238E27FC236}">
                <a16:creationId xmlns:a16="http://schemas.microsoft.com/office/drawing/2014/main" id="{AC512269-138A-1D21-B01B-7F42473044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90" y="1786941"/>
            <a:ext cx="2922905" cy="1579880"/>
          </a:xfrm>
          <a:prstGeom prst="rect">
            <a:avLst/>
          </a:prstGeom>
          <a:noFill/>
          <a:ln>
            <a:noFill/>
          </a:ln>
        </p:spPr>
      </p:pic>
      <p:pic>
        <p:nvPicPr>
          <p:cNvPr id="10" name="Immagine 967428935">
            <a:extLst>
              <a:ext uri="{FF2B5EF4-FFF2-40B4-BE49-F238E27FC236}">
                <a16:creationId xmlns:a16="http://schemas.microsoft.com/office/drawing/2014/main" id="{B181649D-C320-E7C9-91DB-BD7E07CEDC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595" y="1789127"/>
            <a:ext cx="2919095" cy="1579880"/>
          </a:xfrm>
          <a:prstGeom prst="rect">
            <a:avLst/>
          </a:prstGeom>
          <a:noFill/>
          <a:ln>
            <a:noFill/>
          </a:ln>
        </p:spPr>
      </p:pic>
      <p:pic>
        <p:nvPicPr>
          <p:cNvPr id="11" name="Immagine 967428936">
            <a:extLst>
              <a:ext uri="{FF2B5EF4-FFF2-40B4-BE49-F238E27FC236}">
                <a16:creationId xmlns:a16="http://schemas.microsoft.com/office/drawing/2014/main" id="{AD85CF0C-055A-3D3A-7968-16CDE063E9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5500" y="1786941"/>
            <a:ext cx="2919095" cy="1579880"/>
          </a:xfrm>
          <a:prstGeom prst="rect">
            <a:avLst/>
          </a:prstGeom>
          <a:noFill/>
          <a:ln>
            <a:noFill/>
          </a:ln>
        </p:spPr>
      </p:pic>
      <p:pic>
        <p:nvPicPr>
          <p:cNvPr id="12" name="Immagine 967428937">
            <a:extLst>
              <a:ext uri="{FF2B5EF4-FFF2-40B4-BE49-F238E27FC236}">
                <a16:creationId xmlns:a16="http://schemas.microsoft.com/office/drawing/2014/main" id="{6B22C3A3-DAAF-B108-95D4-77E2EE40FC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690" y="3936275"/>
            <a:ext cx="2915920" cy="1572895"/>
          </a:xfrm>
          <a:prstGeom prst="rect">
            <a:avLst/>
          </a:prstGeom>
          <a:noFill/>
          <a:ln>
            <a:noFill/>
          </a:ln>
        </p:spPr>
      </p:pic>
      <p:pic>
        <p:nvPicPr>
          <p:cNvPr id="13" name="Immagine 967428938">
            <a:extLst>
              <a:ext uri="{FF2B5EF4-FFF2-40B4-BE49-F238E27FC236}">
                <a16:creationId xmlns:a16="http://schemas.microsoft.com/office/drawing/2014/main" id="{59D90AB1-A461-9F5E-1DB3-1830351425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1874" y="3929290"/>
            <a:ext cx="2919095" cy="1579880"/>
          </a:xfrm>
          <a:prstGeom prst="rect">
            <a:avLst/>
          </a:prstGeom>
          <a:noFill/>
          <a:ln>
            <a:noFill/>
          </a:ln>
        </p:spPr>
      </p:pic>
      <p:pic>
        <p:nvPicPr>
          <p:cNvPr id="14" name="Immagine 967428939">
            <a:extLst>
              <a:ext uri="{FF2B5EF4-FFF2-40B4-BE49-F238E27FC236}">
                <a16:creationId xmlns:a16="http://schemas.microsoft.com/office/drawing/2014/main" id="{A6B8C552-2CF0-9433-C2D4-F255219CC3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8675" y="3927104"/>
            <a:ext cx="2915920" cy="1569085"/>
          </a:xfrm>
          <a:prstGeom prst="rect">
            <a:avLst/>
          </a:prstGeom>
          <a:noFill/>
          <a:ln>
            <a:noFill/>
          </a:ln>
        </p:spPr>
      </p:pic>
      <p:sp>
        <p:nvSpPr>
          <p:cNvPr id="15" name="CuadroTexto 14">
            <a:extLst>
              <a:ext uri="{FF2B5EF4-FFF2-40B4-BE49-F238E27FC236}">
                <a16:creationId xmlns:a16="http://schemas.microsoft.com/office/drawing/2014/main" id="{AE9A6825-31E0-FEB3-6F0F-72A4CB419413}"/>
              </a:ext>
            </a:extLst>
          </p:cNvPr>
          <p:cNvSpPr txBox="1"/>
          <p:nvPr/>
        </p:nvSpPr>
        <p:spPr>
          <a:xfrm>
            <a:off x="432000" y="1571625"/>
            <a:ext cx="2477386" cy="261610"/>
          </a:xfrm>
          <a:prstGeom prst="rect">
            <a:avLst/>
          </a:prstGeom>
          <a:noFill/>
        </p:spPr>
        <p:txBody>
          <a:bodyPr wrap="square" rtlCol="0">
            <a:spAutoFit/>
          </a:bodyPr>
          <a:lstStyle/>
          <a:p>
            <a:pPr algn="just"/>
            <a:r>
              <a:rPr lang="en-GB" sz="1100" dirty="0"/>
              <a:t>Quartiles of FEV1%: ALBANIA</a:t>
            </a:r>
          </a:p>
        </p:txBody>
      </p:sp>
      <p:sp>
        <p:nvSpPr>
          <p:cNvPr id="16" name="CuadroTexto 15">
            <a:extLst>
              <a:ext uri="{FF2B5EF4-FFF2-40B4-BE49-F238E27FC236}">
                <a16:creationId xmlns:a16="http://schemas.microsoft.com/office/drawing/2014/main" id="{71E5D066-6810-D4E1-A61A-697E18716B5A}"/>
              </a:ext>
            </a:extLst>
          </p:cNvPr>
          <p:cNvSpPr txBox="1"/>
          <p:nvPr/>
        </p:nvSpPr>
        <p:spPr>
          <a:xfrm>
            <a:off x="6285255" y="3666715"/>
            <a:ext cx="2477386" cy="261610"/>
          </a:xfrm>
          <a:prstGeom prst="rect">
            <a:avLst/>
          </a:prstGeom>
          <a:noFill/>
        </p:spPr>
        <p:txBody>
          <a:bodyPr wrap="square" rtlCol="0">
            <a:spAutoFit/>
          </a:bodyPr>
          <a:lstStyle/>
          <a:p>
            <a:pPr algn="just"/>
            <a:r>
              <a:rPr lang="en-GB" sz="1100" dirty="0"/>
              <a:t>Quartiles of FEV1%: CROATIA</a:t>
            </a:r>
          </a:p>
        </p:txBody>
      </p:sp>
      <p:sp>
        <p:nvSpPr>
          <p:cNvPr id="17" name="CuadroTexto 16">
            <a:extLst>
              <a:ext uri="{FF2B5EF4-FFF2-40B4-BE49-F238E27FC236}">
                <a16:creationId xmlns:a16="http://schemas.microsoft.com/office/drawing/2014/main" id="{59D339F2-EEE4-6322-E7F6-2599EB1659A4}"/>
              </a:ext>
            </a:extLst>
          </p:cNvPr>
          <p:cNvSpPr txBox="1"/>
          <p:nvPr/>
        </p:nvSpPr>
        <p:spPr>
          <a:xfrm>
            <a:off x="3395247" y="3674665"/>
            <a:ext cx="2477386" cy="261610"/>
          </a:xfrm>
          <a:prstGeom prst="rect">
            <a:avLst/>
          </a:prstGeom>
          <a:noFill/>
        </p:spPr>
        <p:txBody>
          <a:bodyPr wrap="square" rtlCol="0">
            <a:spAutoFit/>
          </a:bodyPr>
          <a:lstStyle/>
          <a:p>
            <a:pPr algn="just"/>
            <a:r>
              <a:rPr lang="en-GB" sz="1100" dirty="0"/>
              <a:t>Quartiles of FEV1%: BULGARIA</a:t>
            </a:r>
          </a:p>
        </p:txBody>
      </p:sp>
      <p:sp>
        <p:nvSpPr>
          <p:cNvPr id="18" name="CuadroTexto 17">
            <a:extLst>
              <a:ext uri="{FF2B5EF4-FFF2-40B4-BE49-F238E27FC236}">
                <a16:creationId xmlns:a16="http://schemas.microsoft.com/office/drawing/2014/main" id="{97729DEB-ED91-AD3C-4F19-C7B68F6D959B}"/>
              </a:ext>
            </a:extLst>
          </p:cNvPr>
          <p:cNvSpPr txBox="1"/>
          <p:nvPr/>
        </p:nvSpPr>
        <p:spPr>
          <a:xfrm>
            <a:off x="6211271" y="1548366"/>
            <a:ext cx="2477386" cy="261610"/>
          </a:xfrm>
          <a:prstGeom prst="rect">
            <a:avLst/>
          </a:prstGeom>
          <a:noFill/>
        </p:spPr>
        <p:txBody>
          <a:bodyPr wrap="square" rtlCol="0">
            <a:spAutoFit/>
          </a:bodyPr>
          <a:lstStyle/>
          <a:p>
            <a:pPr algn="just"/>
            <a:r>
              <a:rPr lang="en-GB" sz="1100" dirty="0"/>
              <a:t>Quartiles of FEV1%: AUSTRIA</a:t>
            </a:r>
          </a:p>
        </p:txBody>
      </p:sp>
      <p:sp>
        <p:nvSpPr>
          <p:cNvPr id="19" name="CuadroTexto 18">
            <a:extLst>
              <a:ext uri="{FF2B5EF4-FFF2-40B4-BE49-F238E27FC236}">
                <a16:creationId xmlns:a16="http://schemas.microsoft.com/office/drawing/2014/main" id="{C0A0F553-59EE-5B7E-FAE8-07C9EEE0F477}"/>
              </a:ext>
            </a:extLst>
          </p:cNvPr>
          <p:cNvSpPr txBox="1"/>
          <p:nvPr/>
        </p:nvSpPr>
        <p:spPr>
          <a:xfrm>
            <a:off x="3298594" y="1571625"/>
            <a:ext cx="2477386" cy="261610"/>
          </a:xfrm>
          <a:prstGeom prst="rect">
            <a:avLst/>
          </a:prstGeom>
          <a:noFill/>
        </p:spPr>
        <p:txBody>
          <a:bodyPr wrap="square" rtlCol="0">
            <a:spAutoFit/>
          </a:bodyPr>
          <a:lstStyle/>
          <a:p>
            <a:pPr algn="just"/>
            <a:r>
              <a:rPr lang="en-GB" sz="1100" dirty="0"/>
              <a:t>Quartiles of FEV1%: ARMENIA</a:t>
            </a:r>
          </a:p>
        </p:txBody>
      </p:sp>
      <p:sp>
        <p:nvSpPr>
          <p:cNvPr id="20" name="CuadroTexto 19">
            <a:extLst>
              <a:ext uri="{FF2B5EF4-FFF2-40B4-BE49-F238E27FC236}">
                <a16:creationId xmlns:a16="http://schemas.microsoft.com/office/drawing/2014/main" id="{D404AAFD-211C-8015-B221-0C5DAE8627D5}"/>
              </a:ext>
            </a:extLst>
          </p:cNvPr>
          <p:cNvSpPr txBox="1"/>
          <p:nvPr/>
        </p:nvSpPr>
        <p:spPr>
          <a:xfrm>
            <a:off x="432000" y="3674665"/>
            <a:ext cx="2477386" cy="261610"/>
          </a:xfrm>
          <a:prstGeom prst="rect">
            <a:avLst/>
          </a:prstGeom>
          <a:noFill/>
        </p:spPr>
        <p:txBody>
          <a:bodyPr wrap="square" rtlCol="0">
            <a:spAutoFit/>
          </a:bodyPr>
          <a:lstStyle/>
          <a:p>
            <a:pPr algn="just"/>
            <a:r>
              <a:rPr lang="en-GB" sz="1100" dirty="0"/>
              <a:t>Quartiles of FEV1%: BELARUS</a:t>
            </a:r>
          </a:p>
        </p:txBody>
      </p:sp>
    </p:spTree>
    <p:extLst>
      <p:ext uri="{BB962C8B-B14F-4D97-AF65-F5344CB8AC3E}">
        <p14:creationId xmlns:p14="http://schemas.microsoft.com/office/powerpoint/2010/main" val="376885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DB9E-AFBF-8FF5-5AE9-5751B3C4E8C7}"/>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CD229696-24FC-D17A-08BC-9777857C3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8" name="Group 7">
            <a:extLst>
              <a:ext uri="{FF2B5EF4-FFF2-40B4-BE49-F238E27FC236}">
                <a16:creationId xmlns:a16="http://schemas.microsoft.com/office/drawing/2014/main" id="{F588CCB8-E0EA-5482-03AF-57BB45606AE2}"/>
              </a:ext>
            </a:extLst>
          </p:cNvPr>
          <p:cNvGrpSpPr/>
          <p:nvPr/>
        </p:nvGrpSpPr>
        <p:grpSpPr>
          <a:xfrm>
            <a:off x="159668" y="1569164"/>
            <a:ext cx="8904244" cy="5288836"/>
            <a:chOff x="159668" y="1569164"/>
            <a:chExt cx="8904244" cy="5288836"/>
          </a:xfrm>
        </p:grpSpPr>
        <p:sp>
          <p:nvSpPr>
            <p:cNvPr id="5" name="Text Placeholder 8">
              <a:extLst>
                <a:ext uri="{FF2B5EF4-FFF2-40B4-BE49-F238E27FC236}">
                  <a16:creationId xmlns:a16="http://schemas.microsoft.com/office/drawing/2014/main" id="{C3125200-4E21-ABCF-3CC3-A8C28C33546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FBE68FF6-724B-6BD7-83EF-3031C9E667DC}"/>
                </a:ext>
              </a:extLst>
            </p:cNvPr>
            <p:cNvSpPr txBox="1"/>
            <p:nvPr/>
          </p:nvSpPr>
          <p:spPr>
            <a:xfrm>
              <a:off x="432000" y="1571625"/>
              <a:ext cx="2477386" cy="261610"/>
            </a:xfrm>
            <a:prstGeom prst="rect">
              <a:avLst/>
            </a:prstGeom>
            <a:noFill/>
          </p:spPr>
          <p:txBody>
            <a:bodyPr wrap="square" rtlCol="0">
              <a:spAutoFit/>
            </a:bodyPr>
            <a:lstStyle/>
            <a:p>
              <a:pPr algn="just"/>
              <a:r>
                <a:rPr lang="en-GB" sz="1100" dirty="0"/>
                <a:t>Quartiles of FEV1%: CZECH REPUBLIC</a:t>
              </a:r>
            </a:p>
          </p:txBody>
        </p:sp>
        <p:sp>
          <p:nvSpPr>
            <p:cNvPr id="16" name="CuadroTexto 15">
              <a:extLst>
                <a:ext uri="{FF2B5EF4-FFF2-40B4-BE49-F238E27FC236}">
                  <a16:creationId xmlns:a16="http://schemas.microsoft.com/office/drawing/2014/main" id="{06ABD736-8B76-CC6F-0191-935120FA1422}"/>
                </a:ext>
              </a:extLst>
            </p:cNvPr>
            <p:cNvSpPr txBox="1"/>
            <p:nvPr/>
          </p:nvSpPr>
          <p:spPr>
            <a:xfrm>
              <a:off x="6351995" y="3666715"/>
              <a:ext cx="2477386" cy="261610"/>
            </a:xfrm>
            <a:prstGeom prst="rect">
              <a:avLst/>
            </a:prstGeom>
            <a:noFill/>
          </p:spPr>
          <p:txBody>
            <a:bodyPr wrap="square" rtlCol="0">
              <a:spAutoFit/>
            </a:bodyPr>
            <a:lstStyle/>
            <a:p>
              <a:pPr algn="just"/>
              <a:r>
                <a:rPr lang="en-GB" sz="1100" dirty="0"/>
                <a:t>Quartiles of FEV1%: GREECE</a:t>
              </a:r>
            </a:p>
          </p:txBody>
        </p:sp>
        <p:sp>
          <p:nvSpPr>
            <p:cNvPr id="17" name="CuadroTexto 16">
              <a:extLst>
                <a:ext uri="{FF2B5EF4-FFF2-40B4-BE49-F238E27FC236}">
                  <a16:creationId xmlns:a16="http://schemas.microsoft.com/office/drawing/2014/main" id="{D048B04E-99AD-4345-9A80-8DCC718E237B}"/>
                </a:ext>
              </a:extLst>
            </p:cNvPr>
            <p:cNvSpPr txBox="1"/>
            <p:nvPr/>
          </p:nvSpPr>
          <p:spPr>
            <a:xfrm>
              <a:off x="3492000" y="3661614"/>
              <a:ext cx="2477386" cy="261610"/>
            </a:xfrm>
            <a:prstGeom prst="rect">
              <a:avLst/>
            </a:prstGeom>
            <a:noFill/>
          </p:spPr>
          <p:txBody>
            <a:bodyPr wrap="square" rtlCol="0">
              <a:spAutoFit/>
            </a:bodyPr>
            <a:lstStyle/>
            <a:p>
              <a:pPr algn="just"/>
              <a:r>
                <a:rPr lang="en-GB" sz="1100" dirty="0"/>
                <a:t>Quartiles of FEV1%: GERMANY</a:t>
              </a:r>
            </a:p>
          </p:txBody>
        </p:sp>
        <p:sp>
          <p:nvSpPr>
            <p:cNvPr id="18" name="CuadroTexto 17">
              <a:extLst>
                <a:ext uri="{FF2B5EF4-FFF2-40B4-BE49-F238E27FC236}">
                  <a16:creationId xmlns:a16="http://schemas.microsoft.com/office/drawing/2014/main" id="{1B2C81C5-18D0-554E-AAEB-F5EBDCE99DB1}"/>
                </a:ext>
              </a:extLst>
            </p:cNvPr>
            <p:cNvSpPr txBox="1"/>
            <p:nvPr/>
          </p:nvSpPr>
          <p:spPr>
            <a:xfrm>
              <a:off x="6281254" y="1569164"/>
              <a:ext cx="2477386" cy="261610"/>
            </a:xfrm>
            <a:prstGeom prst="rect">
              <a:avLst/>
            </a:prstGeom>
            <a:noFill/>
          </p:spPr>
          <p:txBody>
            <a:bodyPr wrap="square" rtlCol="0">
              <a:spAutoFit/>
            </a:bodyPr>
            <a:lstStyle/>
            <a:p>
              <a:pPr algn="just"/>
              <a:r>
                <a:rPr lang="en-GB" sz="1100" dirty="0"/>
                <a:t>Quartiles of FEV1%: FINLAND</a:t>
              </a:r>
            </a:p>
          </p:txBody>
        </p:sp>
        <p:sp>
          <p:nvSpPr>
            <p:cNvPr id="19" name="CuadroTexto 18">
              <a:extLst>
                <a:ext uri="{FF2B5EF4-FFF2-40B4-BE49-F238E27FC236}">
                  <a16:creationId xmlns:a16="http://schemas.microsoft.com/office/drawing/2014/main" id="{16C4BC24-AB1A-1DEF-821B-EB7ABE554482}"/>
                </a:ext>
              </a:extLst>
            </p:cNvPr>
            <p:cNvSpPr txBox="1"/>
            <p:nvPr/>
          </p:nvSpPr>
          <p:spPr>
            <a:xfrm>
              <a:off x="3492000" y="1571625"/>
              <a:ext cx="2477386" cy="261610"/>
            </a:xfrm>
            <a:prstGeom prst="rect">
              <a:avLst/>
            </a:prstGeom>
            <a:noFill/>
          </p:spPr>
          <p:txBody>
            <a:bodyPr wrap="square" rtlCol="0">
              <a:spAutoFit/>
            </a:bodyPr>
            <a:lstStyle/>
            <a:p>
              <a:pPr algn="just"/>
              <a:r>
                <a:rPr lang="en-GB" sz="1100" dirty="0"/>
                <a:t>Quartiles of FEV1%: DENMARK</a:t>
              </a:r>
            </a:p>
          </p:txBody>
        </p:sp>
        <p:sp>
          <p:nvSpPr>
            <p:cNvPr id="20" name="CuadroTexto 19">
              <a:extLst>
                <a:ext uri="{FF2B5EF4-FFF2-40B4-BE49-F238E27FC236}">
                  <a16:creationId xmlns:a16="http://schemas.microsoft.com/office/drawing/2014/main" id="{5D8F3EF5-7C02-1D22-2AC5-6F425BE9CCE2}"/>
                </a:ext>
              </a:extLst>
            </p:cNvPr>
            <p:cNvSpPr txBox="1"/>
            <p:nvPr/>
          </p:nvSpPr>
          <p:spPr>
            <a:xfrm>
              <a:off x="432000" y="3674665"/>
              <a:ext cx="2477386" cy="261610"/>
            </a:xfrm>
            <a:prstGeom prst="rect">
              <a:avLst/>
            </a:prstGeom>
            <a:noFill/>
          </p:spPr>
          <p:txBody>
            <a:bodyPr wrap="square" rtlCol="0">
              <a:spAutoFit/>
            </a:bodyPr>
            <a:lstStyle/>
            <a:p>
              <a:pPr algn="just"/>
              <a:r>
                <a:rPr lang="en-GB" sz="1100" dirty="0"/>
                <a:t>Quartiles of FEV1%: FRANCE</a:t>
              </a:r>
            </a:p>
          </p:txBody>
        </p:sp>
        <p:pic>
          <p:nvPicPr>
            <p:cNvPr id="4" name="Immagine 967428940">
              <a:extLst>
                <a:ext uri="{FF2B5EF4-FFF2-40B4-BE49-F238E27FC236}">
                  <a16:creationId xmlns:a16="http://schemas.microsoft.com/office/drawing/2014/main" id="{8C1FDBA0-C569-234F-6AC3-368A3F519E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668" y="1869515"/>
              <a:ext cx="2937510" cy="1576705"/>
            </a:xfrm>
            <a:prstGeom prst="rect">
              <a:avLst/>
            </a:prstGeom>
            <a:noFill/>
            <a:ln>
              <a:noFill/>
            </a:ln>
          </p:spPr>
        </p:pic>
        <p:pic>
          <p:nvPicPr>
            <p:cNvPr id="9" name="Immagine 967428941">
              <a:extLst>
                <a:ext uri="{FF2B5EF4-FFF2-40B4-BE49-F238E27FC236}">
                  <a16:creationId xmlns:a16="http://schemas.microsoft.com/office/drawing/2014/main" id="{26D1DDD9-9F63-F401-CA24-47179A79EB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027" y="1892618"/>
              <a:ext cx="2915920" cy="1572895"/>
            </a:xfrm>
            <a:prstGeom prst="rect">
              <a:avLst/>
            </a:prstGeom>
            <a:noFill/>
            <a:ln>
              <a:noFill/>
            </a:ln>
          </p:spPr>
        </p:pic>
        <p:pic>
          <p:nvPicPr>
            <p:cNvPr id="21" name="Immagine 967428942">
              <a:extLst>
                <a:ext uri="{FF2B5EF4-FFF2-40B4-BE49-F238E27FC236}">
                  <a16:creationId xmlns:a16="http://schemas.microsoft.com/office/drawing/2014/main" id="{B00B0B8A-E17F-FD3B-A96E-9B7AEDEBD4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0947" y="1846744"/>
              <a:ext cx="2847340" cy="1572895"/>
            </a:xfrm>
            <a:prstGeom prst="rect">
              <a:avLst/>
            </a:prstGeom>
            <a:noFill/>
            <a:ln>
              <a:noFill/>
            </a:ln>
          </p:spPr>
        </p:pic>
        <p:pic>
          <p:nvPicPr>
            <p:cNvPr id="22" name="Immagine 967428943">
              <a:extLst>
                <a:ext uri="{FF2B5EF4-FFF2-40B4-BE49-F238E27FC236}">
                  <a16:creationId xmlns:a16="http://schemas.microsoft.com/office/drawing/2014/main" id="{E1FE9CAE-CF6E-E064-5CB4-4028F6DFB6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950" y="3936275"/>
              <a:ext cx="2919095" cy="1576705"/>
            </a:xfrm>
            <a:prstGeom prst="rect">
              <a:avLst/>
            </a:prstGeom>
            <a:noFill/>
            <a:ln>
              <a:noFill/>
            </a:ln>
          </p:spPr>
        </p:pic>
        <p:pic>
          <p:nvPicPr>
            <p:cNvPr id="23" name="Immagine 967428944">
              <a:extLst>
                <a:ext uri="{FF2B5EF4-FFF2-40B4-BE49-F238E27FC236}">
                  <a16:creationId xmlns:a16="http://schemas.microsoft.com/office/drawing/2014/main" id="{A855B57D-D1B9-C5EE-E449-DCF6D4E345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8572" y="3944225"/>
              <a:ext cx="2915920" cy="1576705"/>
            </a:xfrm>
            <a:prstGeom prst="rect">
              <a:avLst/>
            </a:prstGeom>
            <a:noFill/>
            <a:ln>
              <a:noFill/>
            </a:ln>
          </p:spPr>
        </p:pic>
        <p:pic>
          <p:nvPicPr>
            <p:cNvPr id="24" name="Immagine 967428945">
              <a:extLst>
                <a:ext uri="{FF2B5EF4-FFF2-40B4-BE49-F238E27FC236}">
                  <a16:creationId xmlns:a16="http://schemas.microsoft.com/office/drawing/2014/main" id="{0A28F07F-8240-EB09-C4B6-4F8C33730CF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7992" y="3938180"/>
              <a:ext cx="2915920" cy="1572895"/>
            </a:xfrm>
            <a:prstGeom prst="rect">
              <a:avLst/>
            </a:prstGeom>
            <a:noFill/>
            <a:ln>
              <a:noFill/>
            </a:ln>
          </p:spPr>
        </p:pic>
      </p:grpSp>
      <p:sp>
        <p:nvSpPr>
          <p:cNvPr id="10" name="TextBox 9">
            <a:extLst>
              <a:ext uri="{FF2B5EF4-FFF2-40B4-BE49-F238E27FC236}">
                <a16:creationId xmlns:a16="http://schemas.microsoft.com/office/drawing/2014/main" id="{39A0776E-B1F1-AD1A-C0A4-F20B56767007}"/>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4F3AF597-20CB-D00A-1732-59C1618BE651}"/>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12" name="TextBox 11">
            <a:extLst>
              <a:ext uri="{FF2B5EF4-FFF2-40B4-BE49-F238E27FC236}">
                <a16:creationId xmlns:a16="http://schemas.microsoft.com/office/drawing/2014/main" id="{6CB8F38C-2A84-4456-881C-70D5ABA319DF}"/>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Tree>
    <p:extLst>
      <p:ext uri="{BB962C8B-B14F-4D97-AF65-F5344CB8AC3E}">
        <p14:creationId xmlns:p14="http://schemas.microsoft.com/office/powerpoint/2010/main" val="710133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11065-DCA3-A30C-8A60-AC3CA8EE9260}"/>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A8CB1745-71A6-247C-F0B1-BACDDA541BC6}"/>
              </a:ext>
            </a:extLst>
          </p:cNvPr>
          <p:cNvGrpSpPr/>
          <p:nvPr/>
        </p:nvGrpSpPr>
        <p:grpSpPr>
          <a:xfrm>
            <a:off x="0" y="11575"/>
            <a:ext cx="8957118" cy="6858000"/>
            <a:chOff x="0" y="11575"/>
            <a:chExt cx="8957118" cy="6858000"/>
          </a:xfrm>
        </p:grpSpPr>
        <p:pic>
          <p:nvPicPr>
            <p:cNvPr id="2" name="Picture 1" descr="A blue hexagon with white and black triangles&#10;&#10;Description automatically generated">
              <a:extLst>
                <a:ext uri="{FF2B5EF4-FFF2-40B4-BE49-F238E27FC236}">
                  <a16:creationId xmlns:a16="http://schemas.microsoft.com/office/drawing/2014/main" id="{C7FB03B7-42AF-D13E-D46B-C944AF6D9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5"/>
              <a:ext cx="1571625" cy="1571625"/>
            </a:xfrm>
            <a:prstGeom prst="rect">
              <a:avLst/>
            </a:prstGeom>
          </p:spPr>
        </p:pic>
        <p:sp>
          <p:nvSpPr>
            <p:cNvPr id="5" name="Text Placeholder 8">
              <a:extLst>
                <a:ext uri="{FF2B5EF4-FFF2-40B4-BE49-F238E27FC236}">
                  <a16:creationId xmlns:a16="http://schemas.microsoft.com/office/drawing/2014/main" id="{DB4AD50A-CF53-DA27-02DB-953D341FBFC3}"/>
                </a:ext>
              </a:extLst>
            </p:cNvPr>
            <p:cNvSpPr txBox="1">
              <a:spLocks/>
            </p:cNvSpPr>
            <p:nvPr/>
          </p:nvSpPr>
          <p:spPr>
            <a:xfrm>
              <a:off x="2798679" y="6651004"/>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DCCCA43B-10BD-B963-C6AD-A6F71056A426}"/>
                </a:ext>
              </a:extLst>
            </p:cNvPr>
            <p:cNvSpPr txBox="1"/>
            <p:nvPr/>
          </p:nvSpPr>
          <p:spPr>
            <a:xfrm>
              <a:off x="559563" y="1583200"/>
              <a:ext cx="2477386" cy="261610"/>
            </a:xfrm>
            <a:prstGeom prst="rect">
              <a:avLst/>
            </a:prstGeom>
            <a:noFill/>
          </p:spPr>
          <p:txBody>
            <a:bodyPr wrap="square" rtlCol="0">
              <a:spAutoFit/>
            </a:bodyPr>
            <a:lstStyle/>
            <a:p>
              <a:pPr algn="just"/>
              <a:r>
                <a:rPr lang="en-GB" sz="1100" dirty="0"/>
                <a:t>Quartiles of FEV1%: HUNGARY</a:t>
              </a:r>
            </a:p>
          </p:txBody>
        </p:sp>
        <p:sp>
          <p:nvSpPr>
            <p:cNvPr id="16" name="CuadroTexto 15">
              <a:extLst>
                <a:ext uri="{FF2B5EF4-FFF2-40B4-BE49-F238E27FC236}">
                  <a16:creationId xmlns:a16="http://schemas.microsoft.com/office/drawing/2014/main" id="{020D1865-1DDE-6EEC-536D-164ADC39A6D6}"/>
                </a:ext>
              </a:extLst>
            </p:cNvPr>
            <p:cNvSpPr txBox="1"/>
            <p:nvPr/>
          </p:nvSpPr>
          <p:spPr>
            <a:xfrm>
              <a:off x="6351988" y="3678290"/>
              <a:ext cx="2477386" cy="261610"/>
            </a:xfrm>
            <a:prstGeom prst="rect">
              <a:avLst/>
            </a:prstGeom>
            <a:noFill/>
          </p:spPr>
          <p:txBody>
            <a:bodyPr wrap="square" rtlCol="0">
              <a:spAutoFit/>
            </a:bodyPr>
            <a:lstStyle/>
            <a:p>
              <a:pPr algn="just"/>
              <a:r>
                <a:rPr lang="en-GB" sz="1100" dirty="0"/>
                <a:t>Quartiles of FEV1%: LATVIA</a:t>
              </a:r>
            </a:p>
          </p:txBody>
        </p:sp>
        <p:sp>
          <p:nvSpPr>
            <p:cNvPr id="17" name="CuadroTexto 16">
              <a:extLst>
                <a:ext uri="{FF2B5EF4-FFF2-40B4-BE49-F238E27FC236}">
                  <a16:creationId xmlns:a16="http://schemas.microsoft.com/office/drawing/2014/main" id="{5803A384-25DD-A6BC-BD63-DCA4B4A9654D}"/>
                </a:ext>
              </a:extLst>
            </p:cNvPr>
            <p:cNvSpPr txBox="1"/>
            <p:nvPr/>
          </p:nvSpPr>
          <p:spPr>
            <a:xfrm>
              <a:off x="3380901" y="3686240"/>
              <a:ext cx="2477386" cy="261610"/>
            </a:xfrm>
            <a:prstGeom prst="rect">
              <a:avLst/>
            </a:prstGeom>
            <a:noFill/>
          </p:spPr>
          <p:txBody>
            <a:bodyPr wrap="square" rtlCol="0">
              <a:spAutoFit/>
            </a:bodyPr>
            <a:lstStyle/>
            <a:p>
              <a:pPr algn="just"/>
              <a:r>
                <a:rPr lang="en-GB" sz="1100" dirty="0"/>
                <a:t>Quartiles of FEV1%: LITHUANIA</a:t>
              </a:r>
            </a:p>
          </p:txBody>
        </p:sp>
        <p:sp>
          <p:nvSpPr>
            <p:cNvPr id="18" name="CuadroTexto 17">
              <a:extLst>
                <a:ext uri="{FF2B5EF4-FFF2-40B4-BE49-F238E27FC236}">
                  <a16:creationId xmlns:a16="http://schemas.microsoft.com/office/drawing/2014/main" id="{0055F1F3-6F63-D227-3AD4-29F36FBA1482}"/>
                </a:ext>
              </a:extLst>
            </p:cNvPr>
            <p:cNvSpPr txBox="1"/>
            <p:nvPr/>
          </p:nvSpPr>
          <p:spPr>
            <a:xfrm>
              <a:off x="6144523" y="1559941"/>
              <a:ext cx="2477386" cy="261610"/>
            </a:xfrm>
            <a:prstGeom prst="rect">
              <a:avLst/>
            </a:prstGeom>
            <a:noFill/>
          </p:spPr>
          <p:txBody>
            <a:bodyPr wrap="square" rtlCol="0">
              <a:spAutoFit/>
            </a:bodyPr>
            <a:lstStyle/>
            <a:p>
              <a:pPr algn="just"/>
              <a:r>
                <a:rPr lang="en-GB" sz="1100" dirty="0"/>
                <a:t>Quartiles of FEV1%: ISRAEL</a:t>
              </a:r>
            </a:p>
          </p:txBody>
        </p:sp>
        <p:sp>
          <p:nvSpPr>
            <p:cNvPr id="19" name="CuadroTexto 18">
              <a:extLst>
                <a:ext uri="{FF2B5EF4-FFF2-40B4-BE49-F238E27FC236}">
                  <a16:creationId xmlns:a16="http://schemas.microsoft.com/office/drawing/2014/main" id="{24CE9F56-EF6A-93AF-70D0-70D723503B73}"/>
                </a:ext>
              </a:extLst>
            </p:cNvPr>
            <p:cNvSpPr txBox="1"/>
            <p:nvPr/>
          </p:nvSpPr>
          <p:spPr>
            <a:xfrm>
              <a:off x="3365330" y="1583200"/>
              <a:ext cx="2477386" cy="261610"/>
            </a:xfrm>
            <a:prstGeom prst="rect">
              <a:avLst/>
            </a:prstGeom>
            <a:noFill/>
          </p:spPr>
          <p:txBody>
            <a:bodyPr wrap="square" rtlCol="0">
              <a:spAutoFit/>
            </a:bodyPr>
            <a:lstStyle/>
            <a:p>
              <a:pPr algn="just"/>
              <a:r>
                <a:rPr lang="en-GB" sz="1100" dirty="0"/>
                <a:t>Quartiles of FEV1%: IRELAND</a:t>
              </a:r>
            </a:p>
          </p:txBody>
        </p:sp>
        <p:sp>
          <p:nvSpPr>
            <p:cNvPr id="20" name="CuadroTexto 19">
              <a:extLst>
                <a:ext uri="{FF2B5EF4-FFF2-40B4-BE49-F238E27FC236}">
                  <a16:creationId xmlns:a16="http://schemas.microsoft.com/office/drawing/2014/main" id="{5681FB9B-6F50-D054-ACD3-78D38B3C6A58}"/>
                </a:ext>
              </a:extLst>
            </p:cNvPr>
            <p:cNvSpPr txBox="1"/>
            <p:nvPr/>
          </p:nvSpPr>
          <p:spPr>
            <a:xfrm>
              <a:off x="464981" y="3686240"/>
              <a:ext cx="2477386" cy="261610"/>
            </a:xfrm>
            <a:prstGeom prst="rect">
              <a:avLst/>
            </a:prstGeom>
            <a:noFill/>
          </p:spPr>
          <p:txBody>
            <a:bodyPr wrap="square" rtlCol="0">
              <a:spAutoFit/>
            </a:bodyPr>
            <a:lstStyle/>
            <a:p>
              <a:pPr algn="just"/>
              <a:r>
                <a:rPr lang="en-GB" sz="1100" dirty="0"/>
                <a:t>Quartiles of FEV1%: ITALY</a:t>
              </a:r>
            </a:p>
          </p:txBody>
        </p:sp>
        <p:pic>
          <p:nvPicPr>
            <p:cNvPr id="4" name="Immagine 967428946">
              <a:extLst>
                <a:ext uri="{FF2B5EF4-FFF2-40B4-BE49-F238E27FC236}">
                  <a16:creationId xmlns:a16="http://schemas.microsoft.com/office/drawing/2014/main" id="{122509D9-119A-B3F2-133A-87A9A26487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32" y="1837825"/>
              <a:ext cx="2915920" cy="1576705"/>
            </a:xfrm>
            <a:prstGeom prst="rect">
              <a:avLst/>
            </a:prstGeom>
            <a:noFill/>
            <a:ln>
              <a:noFill/>
            </a:ln>
          </p:spPr>
        </p:pic>
        <p:pic>
          <p:nvPicPr>
            <p:cNvPr id="9" name="Immagine 967428947">
              <a:extLst>
                <a:ext uri="{FF2B5EF4-FFF2-40B4-BE49-F238E27FC236}">
                  <a16:creationId xmlns:a16="http://schemas.microsoft.com/office/drawing/2014/main" id="{5BE29EB2-C1A4-74FC-1B09-D90FB97EFA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569" y="1844315"/>
              <a:ext cx="2915920" cy="1576705"/>
            </a:xfrm>
            <a:prstGeom prst="rect">
              <a:avLst/>
            </a:prstGeom>
            <a:noFill/>
            <a:ln>
              <a:noFill/>
            </a:ln>
          </p:spPr>
        </p:pic>
        <p:pic>
          <p:nvPicPr>
            <p:cNvPr id="21" name="Immagine 967428948">
              <a:extLst>
                <a:ext uri="{FF2B5EF4-FFF2-40B4-BE49-F238E27FC236}">
                  <a16:creationId xmlns:a16="http://schemas.microsoft.com/office/drawing/2014/main" id="{877F529D-F9A4-0908-82FC-2757A71032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0971" y="1867145"/>
              <a:ext cx="2933700" cy="1572895"/>
            </a:xfrm>
            <a:prstGeom prst="rect">
              <a:avLst/>
            </a:prstGeom>
            <a:noFill/>
            <a:ln>
              <a:noFill/>
            </a:ln>
          </p:spPr>
        </p:pic>
        <p:pic>
          <p:nvPicPr>
            <p:cNvPr id="22" name="Immagine 967428949">
              <a:extLst>
                <a:ext uri="{FF2B5EF4-FFF2-40B4-BE49-F238E27FC236}">
                  <a16:creationId xmlns:a16="http://schemas.microsoft.com/office/drawing/2014/main" id="{AFCF9CA8-F6C9-3D23-6DB1-BAA8D7CE0D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32" y="3938679"/>
              <a:ext cx="2915920" cy="1572895"/>
            </a:xfrm>
            <a:prstGeom prst="rect">
              <a:avLst/>
            </a:prstGeom>
            <a:noFill/>
            <a:ln>
              <a:noFill/>
            </a:ln>
          </p:spPr>
        </p:pic>
        <p:pic>
          <p:nvPicPr>
            <p:cNvPr id="23" name="Immagine 967428950">
              <a:extLst>
                <a:ext uri="{FF2B5EF4-FFF2-40B4-BE49-F238E27FC236}">
                  <a16:creationId xmlns:a16="http://schemas.microsoft.com/office/drawing/2014/main" id="{2B4E6732-E427-7BEF-C63F-E782FC5A1C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8233" y="3964189"/>
              <a:ext cx="3077845" cy="1547495"/>
            </a:xfrm>
            <a:prstGeom prst="rect">
              <a:avLst/>
            </a:prstGeom>
            <a:noFill/>
            <a:ln>
              <a:noFill/>
            </a:ln>
          </p:spPr>
        </p:pic>
        <p:pic>
          <p:nvPicPr>
            <p:cNvPr id="24" name="Immagine 967428951">
              <a:extLst>
                <a:ext uri="{FF2B5EF4-FFF2-40B4-BE49-F238E27FC236}">
                  <a16:creationId xmlns:a16="http://schemas.microsoft.com/office/drawing/2014/main" id="{B598AF3D-F883-6A63-0E5F-A730CEE8598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0238" y="3983209"/>
              <a:ext cx="2976880" cy="1576705"/>
            </a:xfrm>
            <a:prstGeom prst="rect">
              <a:avLst/>
            </a:prstGeom>
            <a:noFill/>
            <a:ln>
              <a:noFill/>
            </a:ln>
          </p:spPr>
        </p:pic>
        <p:sp>
          <p:nvSpPr>
            <p:cNvPr id="10" name="TextBox 9">
              <a:extLst>
                <a:ext uri="{FF2B5EF4-FFF2-40B4-BE49-F238E27FC236}">
                  <a16:creationId xmlns:a16="http://schemas.microsoft.com/office/drawing/2014/main" id="{2F7592F1-8968-FD8E-1CCA-80DC01D79457}"/>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969FEFD5-F97E-D3AD-F874-1D97088AEC5F}"/>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12" name="TextBox 11">
              <a:extLst>
                <a:ext uri="{FF2B5EF4-FFF2-40B4-BE49-F238E27FC236}">
                  <a16:creationId xmlns:a16="http://schemas.microsoft.com/office/drawing/2014/main" id="{5C8F8320-D31D-B12D-90D2-786496395A89}"/>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grpSp>
    </p:spTree>
    <p:extLst>
      <p:ext uri="{BB962C8B-B14F-4D97-AF65-F5344CB8AC3E}">
        <p14:creationId xmlns:p14="http://schemas.microsoft.com/office/powerpoint/2010/main" val="253998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75B6-C5CC-62B4-8020-1BE06649F90C}"/>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4A10DAD8-4893-0C5C-4A6E-4A4535166CAE}"/>
              </a:ext>
            </a:extLst>
          </p:cNvPr>
          <p:cNvGrpSpPr/>
          <p:nvPr/>
        </p:nvGrpSpPr>
        <p:grpSpPr>
          <a:xfrm>
            <a:off x="0" y="0"/>
            <a:ext cx="9004661" cy="6858000"/>
            <a:chOff x="0" y="0"/>
            <a:chExt cx="9004661" cy="6858000"/>
          </a:xfrm>
        </p:grpSpPr>
        <p:pic>
          <p:nvPicPr>
            <p:cNvPr id="2" name="Picture 1" descr="A blue hexagon with white and black triangles&#10;&#10;Description automatically generated">
              <a:extLst>
                <a:ext uri="{FF2B5EF4-FFF2-40B4-BE49-F238E27FC236}">
                  <a16:creationId xmlns:a16="http://schemas.microsoft.com/office/drawing/2014/main" id="{08CBBF0B-FB2B-0C7F-E1EE-6E91ED72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996CBD87-1331-604D-0E87-3449790427A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53">
              <a:extLst>
                <a:ext uri="{FF2B5EF4-FFF2-40B4-BE49-F238E27FC236}">
                  <a16:creationId xmlns:a16="http://schemas.microsoft.com/office/drawing/2014/main" id="{2B1B9E07-ADD4-A78A-37B3-545A81A89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56" y="1786941"/>
              <a:ext cx="2922905" cy="1579880"/>
            </a:xfrm>
            <a:prstGeom prst="rect">
              <a:avLst/>
            </a:prstGeom>
            <a:noFill/>
            <a:ln>
              <a:noFill/>
            </a:ln>
          </p:spPr>
        </p:pic>
        <p:pic>
          <p:nvPicPr>
            <p:cNvPr id="10" name="Immagine 967428935">
              <a:extLst>
                <a:ext uri="{FF2B5EF4-FFF2-40B4-BE49-F238E27FC236}">
                  <a16:creationId xmlns:a16="http://schemas.microsoft.com/office/drawing/2014/main" id="{C9C5A424-D6C4-2F3D-2ED8-B16F666782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661" y="1789127"/>
              <a:ext cx="2919095" cy="1579880"/>
            </a:xfrm>
            <a:prstGeom prst="rect">
              <a:avLst/>
            </a:prstGeom>
            <a:noFill/>
            <a:ln>
              <a:noFill/>
            </a:ln>
          </p:spPr>
        </p:pic>
        <p:pic>
          <p:nvPicPr>
            <p:cNvPr id="11" name="Immagine 967428936">
              <a:extLst>
                <a:ext uri="{FF2B5EF4-FFF2-40B4-BE49-F238E27FC236}">
                  <a16:creationId xmlns:a16="http://schemas.microsoft.com/office/drawing/2014/main" id="{D784A26B-E9FF-DF6B-84A7-299C9BFA56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5566" y="1786941"/>
              <a:ext cx="2919095" cy="1579880"/>
            </a:xfrm>
            <a:prstGeom prst="rect">
              <a:avLst/>
            </a:prstGeom>
            <a:noFill/>
            <a:ln>
              <a:noFill/>
            </a:ln>
          </p:spPr>
        </p:pic>
        <p:pic>
          <p:nvPicPr>
            <p:cNvPr id="12" name="Immagine 967428937">
              <a:extLst>
                <a:ext uri="{FF2B5EF4-FFF2-40B4-BE49-F238E27FC236}">
                  <a16:creationId xmlns:a16="http://schemas.microsoft.com/office/drawing/2014/main" id="{FD49AA33-86CD-D045-87D0-34AC9B4510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756" y="3936275"/>
              <a:ext cx="2915920" cy="1572895"/>
            </a:xfrm>
            <a:prstGeom prst="rect">
              <a:avLst/>
            </a:prstGeom>
            <a:noFill/>
            <a:ln>
              <a:noFill/>
            </a:ln>
          </p:spPr>
        </p:pic>
        <p:pic>
          <p:nvPicPr>
            <p:cNvPr id="13" name="Immagine 967428938">
              <a:extLst>
                <a:ext uri="{FF2B5EF4-FFF2-40B4-BE49-F238E27FC236}">
                  <a16:creationId xmlns:a16="http://schemas.microsoft.com/office/drawing/2014/main" id="{F88AE39E-6970-9F45-0DD0-A1BB4DF535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1940" y="3929290"/>
              <a:ext cx="2919095" cy="1579880"/>
            </a:xfrm>
            <a:prstGeom prst="rect">
              <a:avLst/>
            </a:prstGeom>
            <a:noFill/>
            <a:ln>
              <a:noFill/>
            </a:ln>
          </p:spPr>
        </p:pic>
        <p:pic>
          <p:nvPicPr>
            <p:cNvPr id="14" name="Immagine 967428939">
              <a:extLst>
                <a:ext uri="{FF2B5EF4-FFF2-40B4-BE49-F238E27FC236}">
                  <a16:creationId xmlns:a16="http://schemas.microsoft.com/office/drawing/2014/main" id="{1D896D83-AB54-7641-3C1A-19B7E9A40F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8741" y="3927104"/>
              <a:ext cx="2915920" cy="1569085"/>
            </a:xfrm>
            <a:prstGeom prst="rect">
              <a:avLst/>
            </a:prstGeom>
            <a:noFill/>
            <a:ln>
              <a:noFill/>
            </a:ln>
          </p:spPr>
        </p:pic>
        <p:sp>
          <p:nvSpPr>
            <p:cNvPr id="15" name="CuadroTexto 14">
              <a:extLst>
                <a:ext uri="{FF2B5EF4-FFF2-40B4-BE49-F238E27FC236}">
                  <a16:creationId xmlns:a16="http://schemas.microsoft.com/office/drawing/2014/main" id="{B8FBFE7A-16AF-56D8-F761-0933B44D7453}"/>
                </a:ext>
              </a:extLst>
            </p:cNvPr>
            <p:cNvSpPr txBox="1"/>
            <p:nvPr/>
          </p:nvSpPr>
          <p:spPr>
            <a:xfrm>
              <a:off x="552893" y="1571625"/>
              <a:ext cx="2477386" cy="261610"/>
            </a:xfrm>
            <a:prstGeom prst="rect">
              <a:avLst/>
            </a:prstGeom>
            <a:noFill/>
          </p:spPr>
          <p:txBody>
            <a:bodyPr wrap="square" rtlCol="0">
              <a:spAutoFit/>
            </a:bodyPr>
            <a:lstStyle/>
            <a:p>
              <a:pPr algn="just"/>
              <a:r>
                <a:rPr lang="en-GB" sz="1100" dirty="0"/>
                <a:t>Quartiles of FEV1%: ALBANIA</a:t>
              </a:r>
            </a:p>
          </p:txBody>
        </p:sp>
        <p:sp>
          <p:nvSpPr>
            <p:cNvPr id="16" name="CuadroTexto 15">
              <a:extLst>
                <a:ext uri="{FF2B5EF4-FFF2-40B4-BE49-F238E27FC236}">
                  <a16:creationId xmlns:a16="http://schemas.microsoft.com/office/drawing/2014/main" id="{F1044174-70BE-3725-E55A-C898D262C66A}"/>
                </a:ext>
              </a:extLst>
            </p:cNvPr>
            <p:cNvSpPr txBox="1"/>
            <p:nvPr/>
          </p:nvSpPr>
          <p:spPr>
            <a:xfrm>
              <a:off x="6345321" y="3666715"/>
              <a:ext cx="2477386" cy="261610"/>
            </a:xfrm>
            <a:prstGeom prst="rect">
              <a:avLst/>
            </a:prstGeom>
            <a:noFill/>
          </p:spPr>
          <p:txBody>
            <a:bodyPr wrap="square" rtlCol="0">
              <a:spAutoFit/>
            </a:bodyPr>
            <a:lstStyle/>
            <a:p>
              <a:pPr algn="just"/>
              <a:r>
                <a:rPr lang="en-GB" sz="1100" dirty="0"/>
                <a:t>Quartiles of FEV1%: CROATIA</a:t>
              </a:r>
            </a:p>
          </p:txBody>
        </p:sp>
        <p:sp>
          <p:nvSpPr>
            <p:cNvPr id="17" name="CuadroTexto 16">
              <a:extLst>
                <a:ext uri="{FF2B5EF4-FFF2-40B4-BE49-F238E27FC236}">
                  <a16:creationId xmlns:a16="http://schemas.microsoft.com/office/drawing/2014/main" id="{0CF1B39A-0775-B22A-FC9A-30535D95F718}"/>
                </a:ext>
              </a:extLst>
            </p:cNvPr>
            <p:cNvSpPr txBox="1"/>
            <p:nvPr/>
          </p:nvSpPr>
          <p:spPr>
            <a:xfrm>
              <a:off x="3275115" y="3674665"/>
              <a:ext cx="2477386" cy="261610"/>
            </a:xfrm>
            <a:prstGeom prst="rect">
              <a:avLst/>
            </a:prstGeom>
            <a:noFill/>
          </p:spPr>
          <p:txBody>
            <a:bodyPr wrap="square" rtlCol="0">
              <a:spAutoFit/>
            </a:bodyPr>
            <a:lstStyle/>
            <a:p>
              <a:pPr algn="just"/>
              <a:r>
                <a:rPr lang="en-GB" sz="1100" dirty="0"/>
                <a:t>Quartiles of FEV1%: BULGARIA</a:t>
              </a:r>
            </a:p>
          </p:txBody>
        </p:sp>
        <p:sp>
          <p:nvSpPr>
            <p:cNvPr id="18" name="CuadroTexto 17">
              <a:extLst>
                <a:ext uri="{FF2B5EF4-FFF2-40B4-BE49-F238E27FC236}">
                  <a16:creationId xmlns:a16="http://schemas.microsoft.com/office/drawing/2014/main" id="{37DE81F2-E7AE-8246-646C-A5257D822351}"/>
                </a:ext>
              </a:extLst>
            </p:cNvPr>
            <p:cNvSpPr txBox="1"/>
            <p:nvPr/>
          </p:nvSpPr>
          <p:spPr>
            <a:xfrm>
              <a:off x="6137853" y="1548366"/>
              <a:ext cx="2477386" cy="261610"/>
            </a:xfrm>
            <a:prstGeom prst="rect">
              <a:avLst/>
            </a:prstGeom>
            <a:noFill/>
          </p:spPr>
          <p:txBody>
            <a:bodyPr wrap="square" rtlCol="0">
              <a:spAutoFit/>
            </a:bodyPr>
            <a:lstStyle/>
            <a:p>
              <a:pPr algn="just"/>
              <a:r>
                <a:rPr lang="en-GB" sz="1100" dirty="0"/>
                <a:t>Quartiles of FEV1%: AUSTRIA</a:t>
              </a:r>
            </a:p>
          </p:txBody>
        </p:sp>
        <p:sp>
          <p:nvSpPr>
            <p:cNvPr id="19" name="CuadroTexto 18">
              <a:extLst>
                <a:ext uri="{FF2B5EF4-FFF2-40B4-BE49-F238E27FC236}">
                  <a16:creationId xmlns:a16="http://schemas.microsoft.com/office/drawing/2014/main" id="{FC590AEF-BD26-7E0D-21F9-018F74E66D75}"/>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FEV1%: ARMENIA</a:t>
              </a:r>
            </a:p>
          </p:txBody>
        </p:sp>
        <p:sp>
          <p:nvSpPr>
            <p:cNvPr id="20" name="CuadroTexto 19">
              <a:extLst>
                <a:ext uri="{FF2B5EF4-FFF2-40B4-BE49-F238E27FC236}">
                  <a16:creationId xmlns:a16="http://schemas.microsoft.com/office/drawing/2014/main" id="{AFA815BE-9883-4D13-B098-2660BB2A5667}"/>
                </a:ext>
              </a:extLst>
            </p:cNvPr>
            <p:cNvSpPr txBox="1"/>
            <p:nvPr/>
          </p:nvSpPr>
          <p:spPr>
            <a:xfrm>
              <a:off x="458314" y="3674665"/>
              <a:ext cx="2477386" cy="261610"/>
            </a:xfrm>
            <a:prstGeom prst="rect">
              <a:avLst/>
            </a:prstGeom>
            <a:noFill/>
          </p:spPr>
          <p:txBody>
            <a:bodyPr wrap="square" rtlCol="0">
              <a:spAutoFit/>
            </a:bodyPr>
            <a:lstStyle/>
            <a:p>
              <a:pPr algn="just"/>
              <a:r>
                <a:rPr lang="en-GB" sz="1100" dirty="0"/>
                <a:t>Quartiles of FEV1%: BELARUS</a:t>
              </a:r>
            </a:p>
          </p:txBody>
        </p:sp>
        <p:sp>
          <p:nvSpPr>
            <p:cNvPr id="9" name="TextBox 8">
              <a:extLst>
                <a:ext uri="{FF2B5EF4-FFF2-40B4-BE49-F238E27FC236}">
                  <a16:creationId xmlns:a16="http://schemas.microsoft.com/office/drawing/2014/main" id="{4FBE6E8C-5D83-3A87-D5F6-A437354B7C1E}"/>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0DF8EB3A-D419-E331-300D-CD4C97738E42}"/>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22" name="TextBox 21">
              <a:extLst>
                <a:ext uri="{FF2B5EF4-FFF2-40B4-BE49-F238E27FC236}">
                  <a16:creationId xmlns:a16="http://schemas.microsoft.com/office/drawing/2014/main" id="{D9B7123D-1079-D47D-5451-891B86A019C5}"/>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grpSp>
    </p:spTree>
    <p:extLst>
      <p:ext uri="{BB962C8B-B14F-4D97-AF65-F5344CB8AC3E}">
        <p14:creationId xmlns:p14="http://schemas.microsoft.com/office/powerpoint/2010/main" val="105120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6785-BB19-CD8D-DED1-640D4265922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4EE2AF9-0974-00BD-9237-D46DA27208A4}"/>
              </a:ext>
            </a:extLst>
          </p:cNvPr>
          <p:cNvGrpSpPr/>
          <p:nvPr/>
        </p:nvGrpSpPr>
        <p:grpSpPr>
          <a:xfrm>
            <a:off x="0" y="0"/>
            <a:ext cx="9046539" cy="6858000"/>
            <a:chOff x="0" y="0"/>
            <a:chExt cx="9046539" cy="6858000"/>
          </a:xfrm>
        </p:grpSpPr>
        <p:pic>
          <p:nvPicPr>
            <p:cNvPr id="2" name="Picture 1" descr="A blue hexagon with white and black triangles&#10;&#10;Description automatically generated">
              <a:extLst>
                <a:ext uri="{FF2B5EF4-FFF2-40B4-BE49-F238E27FC236}">
                  <a16:creationId xmlns:a16="http://schemas.microsoft.com/office/drawing/2014/main" id="{1CC679F2-8367-E643-671C-8CB09D653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05C95D9-2DF1-30BC-79A5-788C6AF7105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DDD6B2DF-9D78-289F-5984-B898DC2330E0}"/>
                </a:ext>
              </a:extLst>
            </p:cNvPr>
            <p:cNvSpPr txBox="1"/>
            <p:nvPr/>
          </p:nvSpPr>
          <p:spPr>
            <a:xfrm>
              <a:off x="528761" y="1588903"/>
              <a:ext cx="2571965" cy="261610"/>
            </a:xfrm>
            <a:prstGeom prst="rect">
              <a:avLst/>
            </a:prstGeom>
            <a:noFill/>
          </p:spPr>
          <p:txBody>
            <a:bodyPr wrap="square" rtlCol="0">
              <a:spAutoFit/>
            </a:bodyPr>
            <a:lstStyle/>
            <a:p>
              <a:pPr algn="just"/>
              <a:r>
                <a:rPr lang="en-GB" sz="1100" dirty="0"/>
                <a:t>Quartiles of FEV1%: NORTH MACEDONIA</a:t>
              </a:r>
            </a:p>
          </p:txBody>
        </p:sp>
        <p:sp>
          <p:nvSpPr>
            <p:cNvPr id="16" name="CuadroTexto 15">
              <a:extLst>
                <a:ext uri="{FF2B5EF4-FFF2-40B4-BE49-F238E27FC236}">
                  <a16:creationId xmlns:a16="http://schemas.microsoft.com/office/drawing/2014/main" id="{39D23B0D-5BEE-4E06-FC46-9208D172059B}"/>
                </a:ext>
              </a:extLst>
            </p:cNvPr>
            <p:cNvSpPr txBox="1"/>
            <p:nvPr/>
          </p:nvSpPr>
          <p:spPr>
            <a:xfrm>
              <a:off x="6345321" y="3666715"/>
              <a:ext cx="2477386" cy="261610"/>
            </a:xfrm>
            <a:prstGeom prst="rect">
              <a:avLst/>
            </a:prstGeom>
            <a:noFill/>
          </p:spPr>
          <p:txBody>
            <a:bodyPr wrap="square" rtlCol="0">
              <a:spAutoFit/>
            </a:bodyPr>
            <a:lstStyle/>
            <a:p>
              <a:pPr algn="just"/>
              <a:r>
                <a:rPr lang="en-GB" sz="1100" dirty="0"/>
                <a:t>Quartiles of FEV1%: POLAND</a:t>
              </a:r>
            </a:p>
          </p:txBody>
        </p:sp>
        <p:sp>
          <p:nvSpPr>
            <p:cNvPr id="17" name="CuadroTexto 16">
              <a:extLst>
                <a:ext uri="{FF2B5EF4-FFF2-40B4-BE49-F238E27FC236}">
                  <a16:creationId xmlns:a16="http://schemas.microsoft.com/office/drawing/2014/main" id="{E80D312E-7EA9-985D-C2B4-B2BD20FA8434}"/>
                </a:ext>
              </a:extLst>
            </p:cNvPr>
            <p:cNvSpPr txBox="1"/>
            <p:nvPr/>
          </p:nvSpPr>
          <p:spPr>
            <a:xfrm>
              <a:off x="3275115" y="3674665"/>
              <a:ext cx="2477386" cy="261610"/>
            </a:xfrm>
            <a:prstGeom prst="rect">
              <a:avLst/>
            </a:prstGeom>
            <a:noFill/>
          </p:spPr>
          <p:txBody>
            <a:bodyPr wrap="square" rtlCol="0">
              <a:spAutoFit/>
            </a:bodyPr>
            <a:lstStyle/>
            <a:p>
              <a:pPr algn="just"/>
              <a:r>
                <a:rPr lang="en-GB" sz="1100" dirty="0"/>
                <a:t>Quartiles of FEV1%: NORWAY</a:t>
              </a:r>
            </a:p>
          </p:txBody>
        </p:sp>
        <p:sp>
          <p:nvSpPr>
            <p:cNvPr id="18" name="CuadroTexto 17">
              <a:extLst>
                <a:ext uri="{FF2B5EF4-FFF2-40B4-BE49-F238E27FC236}">
                  <a16:creationId xmlns:a16="http://schemas.microsoft.com/office/drawing/2014/main" id="{405BA758-A99A-57E9-CC1C-30D37B3F79E0}"/>
                </a:ext>
              </a:extLst>
            </p:cNvPr>
            <p:cNvSpPr txBox="1"/>
            <p:nvPr/>
          </p:nvSpPr>
          <p:spPr>
            <a:xfrm>
              <a:off x="6137853" y="1548366"/>
              <a:ext cx="2477386" cy="261610"/>
            </a:xfrm>
            <a:prstGeom prst="rect">
              <a:avLst/>
            </a:prstGeom>
            <a:noFill/>
          </p:spPr>
          <p:txBody>
            <a:bodyPr wrap="square" rtlCol="0">
              <a:spAutoFit/>
            </a:bodyPr>
            <a:lstStyle/>
            <a:p>
              <a:pPr algn="just"/>
              <a:r>
                <a:rPr lang="en-GB" sz="1100" dirty="0"/>
                <a:t>Quartiles of FEV1%: MONTENEGRO</a:t>
              </a:r>
            </a:p>
          </p:txBody>
        </p:sp>
        <p:sp>
          <p:nvSpPr>
            <p:cNvPr id="19" name="CuadroTexto 18">
              <a:extLst>
                <a:ext uri="{FF2B5EF4-FFF2-40B4-BE49-F238E27FC236}">
                  <a16:creationId xmlns:a16="http://schemas.microsoft.com/office/drawing/2014/main" id="{727AED6C-9169-5D60-8E5D-777A789747B8}"/>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FEV1%: REP OF MOLDOVA</a:t>
              </a:r>
            </a:p>
          </p:txBody>
        </p:sp>
        <p:sp>
          <p:nvSpPr>
            <p:cNvPr id="20" name="CuadroTexto 19">
              <a:extLst>
                <a:ext uri="{FF2B5EF4-FFF2-40B4-BE49-F238E27FC236}">
                  <a16:creationId xmlns:a16="http://schemas.microsoft.com/office/drawing/2014/main" id="{F94101C4-83B4-240D-18DB-2C987A8A9BF2}"/>
                </a:ext>
              </a:extLst>
            </p:cNvPr>
            <p:cNvSpPr txBox="1"/>
            <p:nvPr/>
          </p:nvSpPr>
          <p:spPr>
            <a:xfrm>
              <a:off x="458314" y="3674665"/>
              <a:ext cx="2477386" cy="261610"/>
            </a:xfrm>
            <a:prstGeom prst="rect">
              <a:avLst/>
            </a:prstGeom>
            <a:noFill/>
          </p:spPr>
          <p:txBody>
            <a:bodyPr wrap="square" rtlCol="0">
              <a:spAutoFit/>
            </a:bodyPr>
            <a:lstStyle/>
            <a:p>
              <a:pPr algn="just"/>
              <a:r>
                <a:rPr lang="en-GB" sz="1100" dirty="0"/>
                <a:t>Quartiles of FEV1%: THE NETHERLANDS</a:t>
              </a:r>
            </a:p>
          </p:txBody>
        </p:sp>
        <p:pic>
          <p:nvPicPr>
            <p:cNvPr id="4" name="Immagine 967428952">
              <a:extLst>
                <a:ext uri="{FF2B5EF4-FFF2-40B4-BE49-F238E27FC236}">
                  <a16:creationId xmlns:a16="http://schemas.microsoft.com/office/drawing/2014/main" id="{9E6F4C15-2039-47E7-8EB5-680DBFF433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3" y="1819072"/>
              <a:ext cx="2915920" cy="1576705"/>
            </a:xfrm>
            <a:prstGeom prst="rect">
              <a:avLst/>
            </a:prstGeom>
            <a:noFill/>
            <a:ln>
              <a:noFill/>
            </a:ln>
          </p:spPr>
        </p:pic>
        <p:pic>
          <p:nvPicPr>
            <p:cNvPr id="9" name="Immagine 967428953">
              <a:extLst>
                <a:ext uri="{FF2B5EF4-FFF2-40B4-BE49-F238E27FC236}">
                  <a16:creationId xmlns:a16="http://schemas.microsoft.com/office/drawing/2014/main" id="{956F6323-2EE7-F7E1-3970-A1EE063757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9670" y="1852295"/>
              <a:ext cx="2915920" cy="1576705"/>
            </a:xfrm>
            <a:prstGeom prst="rect">
              <a:avLst/>
            </a:prstGeom>
            <a:noFill/>
            <a:ln>
              <a:noFill/>
            </a:ln>
          </p:spPr>
        </p:pic>
        <p:pic>
          <p:nvPicPr>
            <p:cNvPr id="21" name="Immagine 967428954">
              <a:extLst>
                <a:ext uri="{FF2B5EF4-FFF2-40B4-BE49-F238E27FC236}">
                  <a16:creationId xmlns:a16="http://schemas.microsoft.com/office/drawing/2014/main" id="{1A9D3630-66DC-84E4-AA71-B58CDF79211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741" y="1888808"/>
              <a:ext cx="2915920" cy="1576705"/>
            </a:xfrm>
            <a:prstGeom prst="rect">
              <a:avLst/>
            </a:prstGeom>
            <a:noFill/>
            <a:ln>
              <a:noFill/>
            </a:ln>
          </p:spPr>
        </p:pic>
        <p:pic>
          <p:nvPicPr>
            <p:cNvPr id="22" name="Immagine 967428955">
              <a:extLst>
                <a:ext uri="{FF2B5EF4-FFF2-40B4-BE49-F238E27FC236}">
                  <a16:creationId xmlns:a16="http://schemas.microsoft.com/office/drawing/2014/main" id="{FB67F112-E815-4EC8-EB6F-06B7123797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47" y="3920641"/>
              <a:ext cx="2915920" cy="1572895"/>
            </a:xfrm>
            <a:prstGeom prst="rect">
              <a:avLst/>
            </a:prstGeom>
            <a:noFill/>
            <a:ln>
              <a:noFill/>
            </a:ln>
          </p:spPr>
        </p:pic>
        <p:pic>
          <p:nvPicPr>
            <p:cNvPr id="23" name="Immagine 967428956">
              <a:extLst>
                <a:ext uri="{FF2B5EF4-FFF2-40B4-BE49-F238E27FC236}">
                  <a16:creationId xmlns:a16="http://schemas.microsoft.com/office/drawing/2014/main" id="{0DE1FA86-9645-CB97-C914-4E7248236D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4967" y="3915325"/>
              <a:ext cx="2915920" cy="1572895"/>
            </a:xfrm>
            <a:prstGeom prst="rect">
              <a:avLst/>
            </a:prstGeom>
            <a:noFill/>
            <a:ln>
              <a:noFill/>
            </a:ln>
          </p:spPr>
        </p:pic>
        <p:pic>
          <p:nvPicPr>
            <p:cNvPr id="24" name="Immagine 967428957">
              <a:extLst>
                <a:ext uri="{FF2B5EF4-FFF2-40B4-BE49-F238E27FC236}">
                  <a16:creationId xmlns:a16="http://schemas.microsoft.com/office/drawing/2014/main" id="{D182992E-9FAA-8419-E04D-F0E02D9F600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0619" y="3936275"/>
              <a:ext cx="2915920" cy="1572895"/>
            </a:xfrm>
            <a:prstGeom prst="rect">
              <a:avLst/>
            </a:prstGeom>
            <a:noFill/>
            <a:ln>
              <a:noFill/>
            </a:ln>
          </p:spPr>
        </p:pic>
        <p:sp>
          <p:nvSpPr>
            <p:cNvPr id="8" name="TextBox 7">
              <a:extLst>
                <a:ext uri="{FF2B5EF4-FFF2-40B4-BE49-F238E27FC236}">
                  <a16:creationId xmlns:a16="http://schemas.microsoft.com/office/drawing/2014/main" id="{514E4199-4C53-AD1B-6F4A-269886354B9A}"/>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F829D77B-503E-DC5E-CD20-5CF8EB4DB721}"/>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11" name="TextBox 10">
              <a:extLst>
                <a:ext uri="{FF2B5EF4-FFF2-40B4-BE49-F238E27FC236}">
                  <a16:creationId xmlns:a16="http://schemas.microsoft.com/office/drawing/2014/main" id="{5D9988B5-3F49-26F0-B74A-F60160124907}"/>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grpSp>
    </p:spTree>
    <p:extLst>
      <p:ext uri="{BB962C8B-B14F-4D97-AF65-F5344CB8AC3E}">
        <p14:creationId xmlns:p14="http://schemas.microsoft.com/office/powerpoint/2010/main" val="407341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72EC-149A-2F08-890D-12537C84DCFD}"/>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CC77CB56-A083-28D5-A8F5-E3FBCB1D236A}"/>
              </a:ext>
            </a:extLst>
          </p:cNvPr>
          <p:cNvGrpSpPr/>
          <p:nvPr/>
        </p:nvGrpSpPr>
        <p:grpSpPr>
          <a:xfrm>
            <a:off x="0" y="0"/>
            <a:ext cx="9063737" cy="6858000"/>
            <a:chOff x="0" y="0"/>
            <a:chExt cx="9063737" cy="6858000"/>
          </a:xfrm>
        </p:grpSpPr>
        <p:pic>
          <p:nvPicPr>
            <p:cNvPr id="2" name="Picture 1" descr="A blue hexagon with white and black triangles&#10;&#10;Description automatically generated">
              <a:extLst>
                <a:ext uri="{FF2B5EF4-FFF2-40B4-BE49-F238E27FC236}">
                  <a16:creationId xmlns:a16="http://schemas.microsoft.com/office/drawing/2014/main" id="{0242F2DB-7187-113E-5E98-8D22B99E4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610C0DAF-B3D2-7616-13E8-60141E11776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6CF8DBB5-8136-6BED-9C59-00BA0812744E}"/>
                </a:ext>
              </a:extLst>
            </p:cNvPr>
            <p:cNvSpPr txBox="1"/>
            <p:nvPr/>
          </p:nvSpPr>
          <p:spPr>
            <a:xfrm>
              <a:off x="479475" y="1571625"/>
              <a:ext cx="2477386" cy="261610"/>
            </a:xfrm>
            <a:prstGeom prst="rect">
              <a:avLst/>
            </a:prstGeom>
            <a:noFill/>
          </p:spPr>
          <p:txBody>
            <a:bodyPr wrap="square" rtlCol="0">
              <a:spAutoFit/>
            </a:bodyPr>
            <a:lstStyle/>
            <a:p>
              <a:pPr algn="just"/>
              <a:r>
                <a:rPr lang="en-GB" sz="1100" dirty="0"/>
                <a:t>Quartiles of FEV1%: PORTUGAL</a:t>
              </a:r>
            </a:p>
          </p:txBody>
        </p:sp>
        <p:sp>
          <p:nvSpPr>
            <p:cNvPr id="16" name="CuadroTexto 15">
              <a:extLst>
                <a:ext uri="{FF2B5EF4-FFF2-40B4-BE49-F238E27FC236}">
                  <a16:creationId xmlns:a16="http://schemas.microsoft.com/office/drawing/2014/main" id="{253E5703-50F2-BDEE-F0ED-B30D27824D2B}"/>
                </a:ext>
              </a:extLst>
            </p:cNvPr>
            <p:cNvSpPr txBox="1"/>
            <p:nvPr/>
          </p:nvSpPr>
          <p:spPr>
            <a:xfrm>
              <a:off x="6271903" y="3666715"/>
              <a:ext cx="2477386" cy="261610"/>
            </a:xfrm>
            <a:prstGeom prst="rect">
              <a:avLst/>
            </a:prstGeom>
            <a:noFill/>
          </p:spPr>
          <p:txBody>
            <a:bodyPr wrap="square" rtlCol="0">
              <a:spAutoFit/>
            </a:bodyPr>
            <a:lstStyle/>
            <a:p>
              <a:pPr algn="just"/>
              <a:r>
                <a:rPr lang="en-GB" sz="1100" dirty="0"/>
                <a:t>Quartiles of FEV1%: SLOVENIA</a:t>
              </a:r>
            </a:p>
          </p:txBody>
        </p:sp>
        <p:sp>
          <p:nvSpPr>
            <p:cNvPr id="17" name="CuadroTexto 16">
              <a:extLst>
                <a:ext uri="{FF2B5EF4-FFF2-40B4-BE49-F238E27FC236}">
                  <a16:creationId xmlns:a16="http://schemas.microsoft.com/office/drawing/2014/main" id="{BFDA5A82-0F41-234C-F3C0-D0D46FA673E0}"/>
                </a:ext>
              </a:extLst>
            </p:cNvPr>
            <p:cNvSpPr txBox="1"/>
            <p:nvPr/>
          </p:nvSpPr>
          <p:spPr>
            <a:xfrm>
              <a:off x="3300816" y="3674665"/>
              <a:ext cx="2477386" cy="261610"/>
            </a:xfrm>
            <a:prstGeom prst="rect">
              <a:avLst/>
            </a:prstGeom>
            <a:noFill/>
          </p:spPr>
          <p:txBody>
            <a:bodyPr wrap="square" rtlCol="0">
              <a:spAutoFit/>
            </a:bodyPr>
            <a:lstStyle/>
            <a:p>
              <a:pPr algn="just"/>
              <a:r>
                <a:rPr lang="en-GB" sz="1100" dirty="0"/>
                <a:t>Quartiles of FEV1%: SLOVAK REPUBLIC</a:t>
              </a:r>
            </a:p>
          </p:txBody>
        </p:sp>
        <p:sp>
          <p:nvSpPr>
            <p:cNvPr id="18" name="CuadroTexto 17">
              <a:extLst>
                <a:ext uri="{FF2B5EF4-FFF2-40B4-BE49-F238E27FC236}">
                  <a16:creationId xmlns:a16="http://schemas.microsoft.com/office/drawing/2014/main" id="{C5DB9DAB-83C4-C2D8-08CC-FB5EF65D0BB9}"/>
                </a:ext>
              </a:extLst>
            </p:cNvPr>
            <p:cNvSpPr txBox="1"/>
            <p:nvPr/>
          </p:nvSpPr>
          <p:spPr>
            <a:xfrm>
              <a:off x="6258722" y="1568361"/>
              <a:ext cx="2672521" cy="261610"/>
            </a:xfrm>
            <a:prstGeom prst="rect">
              <a:avLst/>
            </a:prstGeom>
            <a:noFill/>
          </p:spPr>
          <p:txBody>
            <a:bodyPr wrap="square" rtlCol="0">
              <a:spAutoFit/>
            </a:bodyPr>
            <a:lstStyle/>
            <a:p>
              <a:pPr algn="just"/>
              <a:r>
                <a:rPr lang="en-GB" sz="1100" dirty="0"/>
                <a:t>Quartiles of FEV1%: RUSSIAN FEDERATION</a:t>
              </a:r>
            </a:p>
          </p:txBody>
        </p:sp>
        <p:sp>
          <p:nvSpPr>
            <p:cNvPr id="19" name="CuadroTexto 18">
              <a:extLst>
                <a:ext uri="{FF2B5EF4-FFF2-40B4-BE49-F238E27FC236}">
                  <a16:creationId xmlns:a16="http://schemas.microsoft.com/office/drawing/2014/main" id="{94A15FA1-20FB-9645-EB2F-60A81BF7B424}"/>
                </a:ext>
              </a:extLst>
            </p:cNvPr>
            <p:cNvSpPr txBox="1"/>
            <p:nvPr/>
          </p:nvSpPr>
          <p:spPr>
            <a:xfrm>
              <a:off x="3285242" y="1571625"/>
              <a:ext cx="2477386" cy="261610"/>
            </a:xfrm>
            <a:prstGeom prst="rect">
              <a:avLst/>
            </a:prstGeom>
            <a:noFill/>
          </p:spPr>
          <p:txBody>
            <a:bodyPr wrap="square" rtlCol="0">
              <a:spAutoFit/>
            </a:bodyPr>
            <a:lstStyle/>
            <a:p>
              <a:pPr algn="just"/>
              <a:r>
                <a:rPr lang="en-GB" sz="1100" dirty="0"/>
                <a:t>Quartiles of FEV1%: ROMANIA</a:t>
              </a:r>
            </a:p>
          </p:txBody>
        </p:sp>
        <p:sp>
          <p:nvSpPr>
            <p:cNvPr id="20" name="CuadroTexto 19">
              <a:extLst>
                <a:ext uri="{FF2B5EF4-FFF2-40B4-BE49-F238E27FC236}">
                  <a16:creationId xmlns:a16="http://schemas.microsoft.com/office/drawing/2014/main" id="{503114E9-6D30-FFE1-D92B-762A3242DEF4}"/>
                </a:ext>
              </a:extLst>
            </p:cNvPr>
            <p:cNvSpPr txBox="1"/>
            <p:nvPr/>
          </p:nvSpPr>
          <p:spPr>
            <a:xfrm>
              <a:off x="384896" y="3674665"/>
              <a:ext cx="2477386" cy="261610"/>
            </a:xfrm>
            <a:prstGeom prst="rect">
              <a:avLst/>
            </a:prstGeom>
            <a:noFill/>
          </p:spPr>
          <p:txBody>
            <a:bodyPr wrap="square" rtlCol="0">
              <a:spAutoFit/>
            </a:bodyPr>
            <a:lstStyle/>
            <a:p>
              <a:pPr algn="just"/>
              <a:r>
                <a:rPr lang="en-GB" sz="1100" dirty="0"/>
                <a:t>Quartiles of FEV1%: SERBIA</a:t>
              </a:r>
            </a:p>
          </p:txBody>
        </p:sp>
        <p:pic>
          <p:nvPicPr>
            <p:cNvPr id="4" name="Immagine 967428958">
              <a:extLst>
                <a:ext uri="{FF2B5EF4-FFF2-40B4-BE49-F238E27FC236}">
                  <a16:creationId xmlns:a16="http://schemas.microsoft.com/office/drawing/2014/main" id="{9AC93E0F-B87B-F854-864B-E21FD981D2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08" y="1831965"/>
              <a:ext cx="2915920" cy="1572895"/>
            </a:xfrm>
            <a:prstGeom prst="rect">
              <a:avLst/>
            </a:prstGeom>
            <a:noFill/>
            <a:ln>
              <a:noFill/>
            </a:ln>
          </p:spPr>
        </p:pic>
        <p:pic>
          <p:nvPicPr>
            <p:cNvPr id="9" name="Immagine 967428959">
              <a:extLst>
                <a:ext uri="{FF2B5EF4-FFF2-40B4-BE49-F238E27FC236}">
                  <a16:creationId xmlns:a16="http://schemas.microsoft.com/office/drawing/2014/main" id="{95A04798-7BB3-5FEF-443D-94BB4B0D30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128" y="1854365"/>
              <a:ext cx="2937510" cy="1572895"/>
            </a:xfrm>
            <a:prstGeom prst="rect">
              <a:avLst/>
            </a:prstGeom>
            <a:noFill/>
            <a:ln>
              <a:noFill/>
            </a:ln>
          </p:spPr>
        </p:pic>
        <p:pic>
          <p:nvPicPr>
            <p:cNvPr id="21" name="Immagine 967428960">
              <a:extLst>
                <a:ext uri="{FF2B5EF4-FFF2-40B4-BE49-F238E27FC236}">
                  <a16:creationId xmlns:a16="http://schemas.microsoft.com/office/drawing/2014/main" id="{5A463C4B-2CBB-CFC9-B397-E79D99F8F3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636" y="1854364"/>
              <a:ext cx="2915920" cy="1572895"/>
            </a:xfrm>
            <a:prstGeom prst="rect">
              <a:avLst/>
            </a:prstGeom>
            <a:noFill/>
            <a:ln>
              <a:noFill/>
            </a:ln>
          </p:spPr>
        </p:pic>
        <p:pic>
          <p:nvPicPr>
            <p:cNvPr id="22" name="Immagine 967428961">
              <a:extLst>
                <a:ext uri="{FF2B5EF4-FFF2-40B4-BE49-F238E27FC236}">
                  <a16:creationId xmlns:a16="http://schemas.microsoft.com/office/drawing/2014/main" id="{F5B04C93-720F-3AF2-4BFD-2B715A2A82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208" y="3906890"/>
              <a:ext cx="2915920" cy="1572895"/>
            </a:xfrm>
            <a:prstGeom prst="rect">
              <a:avLst/>
            </a:prstGeom>
            <a:noFill/>
            <a:ln>
              <a:noFill/>
            </a:ln>
          </p:spPr>
        </p:pic>
        <p:pic>
          <p:nvPicPr>
            <p:cNvPr id="23" name="Immagine 967428962">
              <a:extLst>
                <a:ext uri="{FF2B5EF4-FFF2-40B4-BE49-F238E27FC236}">
                  <a16:creationId xmlns:a16="http://schemas.microsoft.com/office/drawing/2014/main" id="{301A9990-0571-4A81-21CF-2EE886C760A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6716" y="3920641"/>
              <a:ext cx="2915920" cy="1572895"/>
            </a:xfrm>
            <a:prstGeom prst="rect">
              <a:avLst/>
            </a:prstGeom>
            <a:noFill/>
            <a:ln>
              <a:noFill/>
            </a:ln>
          </p:spPr>
        </p:pic>
        <p:pic>
          <p:nvPicPr>
            <p:cNvPr id="24" name="Immagine 967428963">
              <a:extLst>
                <a:ext uri="{FF2B5EF4-FFF2-40B4-BE49-F238E27FC236}">
                  <a16:creationId xmlns:a16="http://schemas.microsoft.com/office/drawing/2014/main" id="{0F970A6F-209B-7787-F4F4-27EDE19AD8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6227" y="3920640"/>
              <a:ext cx="2937510" cy="1572895"/>
            </a:xfrm>
            <a:prstGeom prst="rect">
              <a:avLst/>
            </a:prstGeom>
            <a:noFill/>
            <a:ln>
              <a:noFill/>
            </a:ln>
          </p:spPr>
        </p:pic>
        <p:sp>
          <p:nvSpPr>
            <p:cNvPr id="8" name="TextBox 7">
              <a:extLst>
                <a:ext uri="{FF2B5EF4-FFF2-40B4-BE49-F238E27FC236}">
                  <a16:creationId xmlns:a16="http://schemas.microsoft.com/office/drawing/2014/main" id="{058EA292-A99C-9CDF-80D1-2A46AB483C56}"/>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6210F40E-C571-CEEE-A89A-DBBEE01BF861}"/>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12" name="TextBox 11">
              <a:extLst>
                <a:ext uri="{FF2B5EF4-FFF2-40B4-BE49-F238E27FC236}">
                  <a16:creationId xmlns:a16="http://schemas.microsoft.com/office/drawing/2014/main" id="{48A4F8A6-266A-BFC8-F9F4-FB23FEEAD2D6}"/>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grpSp>
    </p:spTree>
    <p:extLst>
      <p:ext uri="{BB962C8B-B14F-4D97-AF65-F5344CB8AC3E}">
        <p14:creationId xmlns:p14="http://schemas.microsoft.com/office/powerpoint/2010/main" val="3974999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35EA-6C25-E981-D942-7BBE8E05FAB3}"/>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CBE6788A-1216-B398-D2D3-899D559AB768}"/>
              </a:ext>
            </a:extLst>
          </p:cNvPr>
          <p:cNvGrpSpPr/>
          <p:nvPr/>
        </p:nvGrpSpPr>
        <p:grpSpPr>
          <a:xfrm>
            <a:off x="0" y="0"/>
            <a:ext cx="9057232" cy="6858000"/>
            <a:chOff x="0" y="0"/>
            <a:chExt cx="9057232" cy="6858000"/>
          </a:xfrm>
        </p:grpSpPr>
        <p:pic>
          <p:nvPicPr>
            <p:cNvPr id="2" name="Picture 1" descr="A blue hexagon with white and black triangles&#10;&#10;Description automatically generated">
              <a:extLst>
                <a:ext uri="{FF2B5EF4-FFF2-40B4-BE49-F238E27FC236}">
                  <a16:creationId xmlns:a16="http://schemas.microsoft.com/office/drawing/2014/main" id="{82D6DEE1-52F5-F669-50C9-F0B78D03A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63A9C77-8172-8881-0ED8-25520DA47D7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E00EF371-70F0-9CE3-117B-55D9C4D93B1D}"/>
                </a:ext>
              </a:extLst>
            </p:cNvPr>
            <p:cNvSpPr txBox="1"/>
            <p:nvPr/>
          </p:nvSpPr>
          <p:spPr>
            <a:xfrm>
              <a:off x="299281" y="1571625"/>
              <a:ext cx="2477386" cy="261610"/>
            </a:xfrm>
            <a:prstGeom prst="rect">
              <a:avLst/>
            </a:prstGeom>
            <a:noFill/>
          </p:spPr>
          <p:txBody>
            <a:bodyPr wrap="square" rtlCol="0">
              <a:spAutoFit/>
            </a:bodyPr>
            <a:lstStyle/>
            <a:p>
              <a:pPr algn="just"/>
              <a:r>
                <a:rPr lang="en-GB" sz="1100" dirty="0"/>
                <a:t>Quartiles of FEV1%: SPAIN</a:t>
              </a:r>
            </a:p>
          </p:txBody>
        </p:sp>
        <p:sp>
          <p:nvSpPr>
            <p:cNvPr id="16" name="CuadroTexto 15">
              <a:extLst>
                <a:ext uri="{FF2B5EF4-FFF2-40B4-BE49-F238E27FC236}">
                  <a16:creationId xmlns:a16="http://schemas.microsoft.com/office/drawing/2014/main" id="{3D3A8CFC-7FC5-7E61-A1F1-BA7DC9AC509D}"/>
                </a:ext>
              </a:extLst>
            </p:cNvPr>
            <p:cNvSpPr txBox="1"/>
            <p:nvPr/>
          </p:nvSpPr>
          <p:spPr>
            <a:xfrm>
              <a:off x="6091709" y="3666715"/>
              <a:ext cx="2477386" cy="261610"/>
            </a:xfrm>
            <a:prstGeom prst="rect">
              <a:avLst/>
            </a:prstGeom>
            <a:noFill/>
          </p:spPr>
          <p:txBody>
            <a:bodyPr wrap="square" rtlCol="0">
              <a:spAutoFit/>
            </a:bodyPr>
            <a:lstStyle/>
            <a:p>
              <a:pPr algn="just"/>
              <a:r>
                <a:rPr lang="en-GB" sz="1100" dirty="0"/>
                <a:t>Quartiles of FEV1%: UNITED KIGNDOM</a:t>
              </a:r>
            </a:p>
          </p:txBody>
        </p:sp>
        <p:sp>
          <p:nvSpPr>
            <p:cNvPr id="17" name="CuadroTexto 16">
              <a:extLst>
                <a:ext uri="{FF2B5EF4-FFF2-40B4-BE49-F238E27FC236}">
                  <a16:creationId xmlns:a16="http://schemas.microsoft.com/office/drawing/2014/main" id="{835F2D82-021E-6B21-ABAF-3118DE046E26}"/>
                </a:ext>
              </a:extLst>
            </p:cNvPr>
            <p:cNvSpPr txBox="1"/>
            <p:nvPr/>
          </p:nvSpPr>
          <p:spPr>
            <a:xfrm>
              <a:off x="3120622" y="3674665"/>
              <a:ext cx="2477386" cy="261610"/>
            </a:xfrm>
            <a:prstGeom prst="rect">
              <a:avLst/>
            </a:prstGeom>
            <a:noFill/>
          </p:spPr>
          <p:txBody>
            <a:bodyPr wrap="square" rtlCol="0">
              <a:spAutoFit/>
            </a:bodyPr>
            <a:lstStyle/>
            <a:p>
              <a:pPr algn="just"/>
              <a:r>
                <a:rPr lang="en-GB" sz="1100" dirty="0"/>
                <a:t>Quartiles of FEV1%: UKRAINE</a:t>
              </a:r>
            </a:p>
          </p:txBody>
        </p:sp>
        <p:sp>
          <p:nvSpPr>
            <p:cNvPr id="18" name="CuadroTexto 17">
              <a:extLst>
                <a:ext uri="{FF2B5EF4-FFF2-40B4-BE49-F238E27FC236}">
                  <a16:creationId xmlns:a16="http://schemas.microsoft.com/office/drawing/2014/main" id="{3F4B9CA5-2869-285C-A4DE-985DAAC22D00}"/>
                </a:ext>
              </a:extLst>
            </p:cNvPr>
            <p:cNvSpPr txBox="1"/>
            <p:nvPr/>
          </p:nvSpPr>
          <p:spPr>
            <a:xfrm>
              <a:off x="6078528" y="1568361"/>
              <a:ext cx="2672521" cy="261610"/>
            </a:xfrm>
            <a:prstGeom prst="rect">
              <a:avLst/>
            </a:prstGeom>
            <a:noFill/>
          </p:spPr>
          <p:txBody>
            <a:bodyPr wrap="square" rtlCol="0">
              <a:spAutoFit/>
            </a:bodyPr>
            <a:lstStyle/>
            <a:p>
              <a:pPr algn="just"/>
              <a:r>
                <a:rPr lang="en-GB" sz="1100" dirty="0"/>
                <a:t>Quartiles of FEV1%: SWITZERLAND</a:t>
              </a:r>
            </a:p>
          </p:txBody>
        </p:sp>
        <p:sp>
          <p:nvSpPr>
            <p:cNvPr id="19" name="CuadroTexto 18">
              <a:extLst>
                <a:ext uri="{FF2B5EF4-FFF2-40B4-BE49-F238E27FC236}">
                  <a16:creationId xmlns:a16="http://schemas.microsoft.com/office/drawing/2014/main" id="{1A44F165-D53F-60D7-7513-7B42CD35B02A}"/>
                </a:ext>
              </a:extLst>
            </p:cNvPr>
            <p:cNvSpPr txBox="1"/>
            <p:nvPr/>
          </p:nvSpPr>
          <p:spPr>
            <a:xfrm>
              <a:off x="3105048" y="1571625"/>
              <a:ext cx="2477386" cy="261610"/>
            </a:xfrm>
            <a:prstGeom prst="rect">
              <a:avLst/>
            </a:prstGeom>
            <a:noFill/>
          </p:spPr>
          <p:txBody>
            <a:bodyPr wrap="square" rtlCol="0">
              <a:spAutoFit/>
            </a:bodyPr>
            <a:lstStyle/>
            <a:p>
              <a:pPr algn="just"/>
              <a:r>
                <a:rPr lang="en-GB" sz="1100" dirty="0"/>
                <a:t>Quartiles of FEV1%: SWEDEN</a:t>
              </a:r>
            </a:p>
          </p:txBody>
        </p:sp>
        <p:sp>
          <p:nvSpPr>
            <p:cNvPr id="20" name="CuadroTexto 19">
              <a:extLst>
                <a:ext uri="{FF2B5EF4-FFF2-40B4-BE49-F238E27FC236}">
                  <a16:creationId xmlns:a16="http://schemas.microsoft.com/office/drawing/2014/main" id="{64D0AFB7-A142-0D66-61F8-27B074844F04}"/>
                </a:ext>
              </a:extLst>
            </p:cNvPr>
            <p:cNvSpPr txBox="1"/>
            <p:nvPr/>
          </p:nvSpPr>
          <p:spPr>
            <a:xfrm>
              <a:off x="204702" y="3674665"/>
              <a:ext cx="2477386" cy="261610"/>
            </a:xfrm>
            <a:prstGeom prst="rect">
              <a:avLst/>
            </a:prstGeom>
            <a:noFill/>
          </p:spPr>
          <p:txBody>
            <a:bodyPr wrap="square" rtlCol="0">
              <a:spAutoFit/>
            </a:bodyPr>
            <a:lstStyle/>
            <a:p>
              <a:pPr algn="just"/>
              <a:r>
                <a:rPr lang="en-GB" sz="1100" dirty="0"/>
                <a:t>Quartiles of FEV1%: TÜRKIYE</a:t>
              </a:r>
            </a:p>
          </p:txBody>
        </p:sp>
        <p:pic>
          <p:nvPicPr>
            <p:cNvPr id="8" name="Immagine 967428964">
              <a:extLst>
                <a:ext uri="{FF2B5EF4-FFF2-40B4-BE49-F238E27FC236}">
                  <a16:creationId xmlns:a16="http://schemas.microsoft.com/office/drawing/2014/main" id="{6CE21B92-2842-868A-4E07-64E845714B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81" y="1868116"/>
              <a:ext cx="2915920" cy="1572895"/>
            </a:xfrm>
            <a:prstGeom prst="rect">
              <a:avLst/>
            </a:prstGeom>
            <a:noFill/>
            <a:ln>
              <a:noFill/>
            </a:ln>
          </p:spPr>
        </p:pic>
        <p:pic>
          <p:nvPicPr>
            <p:cNvPr id="10" name="Immagine 967428965">
              <a:extLst>
                <a:ext uri="{FF2B5EF4-FFF2-40B4-BE49-F238E27FC236}">
                  <a16:creationId xmlns:a16="http://schemas.microsoft.com/office/drawing/2014/main" id="{048AFF52-141A-4757-A50D-FCEBAE4B39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622" y="1888680"/>
              <a:ext cx="2915920" cy="1572895"/>
            </a:xfrm>
            <a:prstGeom prst="rect">
              <a:avLst/>
            </a:prstGeom>
            <a:noFill/>
            <a:ln>
              <a:noFill/>
            </a:ln>
          </p:spPr>
        </p:pic>
        <p:pic>
          <p:nvPicPr>
            <p:cNvPr id="11" name="Immagine 967428967">
              <a:extLst>
                <a:ext uri="{FF2B5EF4-FFF2-40B4-BE49-F238E27FC236}">
                  <a16:creationId xmlns:a16="http://schemas.microsoft.com/office/drawing/2014/main" id="{5594ADCC-6B02-0A36-9A47-A9F085FDED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6033" y="1919626"/>
              <a:ext cx="2944355" cy="1622349"/>
            </a:xfrm>
            <a:prstGeom prst="rect">
              <a:avLst/>
            </a:prstGeom>
            <a:noFill/>
            <a:ln>
              <a:noFill/>
            </a:ln>
          </p:spPr>
        </p:pic>
        <p:pic>
          <p:nvPicPr>
            <p:cNvPr id="12" name="Immagine 967428968">
              <a:extLst>
                <a:ext uri="{FF2B5EF4-FFF2-40B4-BE49-F238E27FC236}">
                  <a16:creationId xmlns:a16="http://schemas.microsoft.com/office/drawing/2014/main" id="{D2BAEFB7-E1EB-F7C9-0D3C-F17160EBC24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81" y="3928325"/>
              <a:ext cx="2915920" cy="1576705"/>
            </a:xfrm>
            <a:prstGeom prst="rect">
              <a:avLst/>
            </a:prstGeom>
            <a:noFill/>
            <a:ln>
              <a:noFill/>
            </a:ln>
          </p:spPr>
        </p:pic>
        <p:pic>
          <p:nvPicPr>
            <p:cNvPr id="13" name="Immagine 967428969">
              <a:extLst>
                <a:ext uri="{FF2B5EF4-FFF2-40B4-BE49-F238E27FC236}">
                  <a16:creationId xmlns:a16="http://schemas.microsoft.com/office/drawing/2014/main" id="{D36AFFE3-6D10-0707-8BFD-B6C4A862FE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0622" y="3913655"/>
              <a:ext cx="2919095" cy="1579880"/>
            </a:xfrm>
            <a:prstGeom prst="rect">
              <a:avLst/>
            </a:prstGeom>
            <a:noFill/>
            <a:ln>
              <a:noFill/>
            </a:ln>
          </p:spPr>
        </p:pic>
        <p:pic>
          <p:nvPicPr>
            <p:cNvPr id="14" name="Immagine 967428970">
              <a:extLst>
                <a:ext uri="{FF2B5EF4-FFF2-40B4-BE49-F238E27FC236}">
                  <a16:creationId xmlns:a16="http://schemas.microsoft.com/office/drawing/2014/main" id="{AFB472BA-BE85-0012-5059-A0C40A3787E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4468" y="3936275"/>
              <a:ext cx="2915920" cy="1572895"/>
            </a:xfrm>
            <a:prstGeom prst="rect">
              <a:avLst/>
            </a:prstGeom>
            <a:noFill/>
            <a:ln>
              <a:noFill/>
            </a:ln>
          </p:spPr>
        </p:pic>
        <p:sp>
          <p:nvSpPr>
            <p:cNvPr id="25" name="TextBox 13">
              <a:extLst>
                <a:ext uri="{FF2B5EF4-FFF2-40B4-BE49-F238E27FC236}">
                  <a16:creationId xmlns:a16="http://schemas.microsoft.com/office/drawing/2014/main" id="{1DBAED6A-0577-3B84-C90D-586A0F7BEAB6}"/>
                </a:ext>
              </a:extLst>
            </p:cNvPr>
            <p:cNvSpPr txBox="1"/>
            <p:nvPr/>
          </p:nvSpPr>
          <p:spPr>
            <a:xfrm>
              <a:off x="66746" y="5700710"/>
              <a:ext cx="8990486" cy="769441"/>
            </a:xfrm>
            <a:prstGeom prst="rect">
              <a:avLst/>
            </a:prstGeom>
            <a:noFill/>
          </p:spPr>
          <p:txBody>
            <a:bodyPr wrap="square">
              <a:spAutoFit/>
            </a:bodyPr>
            <a:lstStyle/>
            <a:p>
              <a:pPr marL="360363" indent="-360363" algn="just"/>
              <a:r>
                <a:rPr lang="en-GB" sz="1100" dirty="0">
                  <a:solidFill>
                    <a:srgbClr val="55C2D2"/>
                  </a:solidFill>
                  <a:latin typeface="+mj-lt"/>
                </a:rPr>
                <a:t>Note: Finland and Sweden  report the best FEV1pp in the 12 months prior to the annual review which means, in some cases, that the value can be from the previous calendar year.</a:t>
              </a:r>
            </a:p>
            <a:p>
              <a:pPr marL="360363" algn="just"/>
              <a:r>
                <a:rPr lang="en-GB" sz="1100" dirty="0">
                  <a:solidFill>
                    <a:srgbClr val="55C2D2"/>
                  </a:solidFill>
                  <a:latin typeface="+mj-lt"/>
                </a:rPr>
                <a:t>The UK reports the best FEV1pp from the period between annual reviews which means, in some cases, that the value can be from the previous calendar year.  </a:t>
              </a:r>
            </a:p>
          </p:txBody>
        </p:sp>
        <p:sp>
          <p:nvSpPr>
            <p:cNvPr id="9" name="TextBox 8">
              <a:extLst>
                <a:ext uri="{FF2B5EF4-FFF2-40B4-BE49-F238E27FC236}">
                  <a16:creationId xmlns:a16="http://schemas.microsoft.com/office/drawing/2014/main" id="{2E808D37-F2A2-CA82-2B99-435D66301615}"/>
                </a:ext>
              </a:extLst>
            </p:cNvPr>
            <p:cNvSpPr txBox="1"/>
            <p:nvPr/>
          </p:nvSpPr>
          <p:spPr>
            <a:xfrm>
              <a:off x="1303200" y="28334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EAA5E5DE-54C5-1434-BD58-64D79D1BE4EB}"/>
                </a:ext>
              </a:extLst>
            </p:cNvPr>
            <p:cNvSpPr txBox="1"/>
            <p:nvPr/>
          </p:nvSpPr>
          <p:spPr>
            <a:xfrm>
              <a:off x="1303200" y="93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22" name="TextBox 21">
              <a:extLst>
                <a:ext uri="{FF2B5EF4-FFF2-40B4-BE49-F238E27FC236}">
                  <a16:creationId xmlns:a16="http://schemas.microsoft.com/office/drawing/2014/main" id="{AA885A07-752E-FF04-C85C-38D2D48A562C}"/>
                </a:ext>
              </a:extLst>
            </p:cNvPr>
            <p:cNvSpPr txBox="1"/>
            <p:nvPr/>
          </p:nvSpPr>
          <p:spPr>
            <a:xfrm>
              <a:off x="628985" y="552426"/>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grpSp>
    </p:spTree>
    <p:extLst>
      <p:ext uri="{BB962C8B-B14F-4D97-AF65-F5344CB8AC3E}">
        <p14:creationId xmlns:p14="http://schemas.microsoft.com/office/powerpoint/2010/main" val="3702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19DFDF3D-77CF-148F-F1F6-9A9AA6BEE5F0}"/>
              </a:ext>
            </a:extLst>
          </p:cNvPr>
          <p:cNvGrpSpPr>
            <a:grpSpLocks/>
          </p:cNvGrpSpPr>
          <p:nvPr/>
        </p:nvGrpSpPr>
        <p:grpSpPr>
          <a:xfrm>
            <a:off x="0" y="0"/>
            <a:ext cx="8206318" cy="6903142"/>
            <a:chOff x="0" y="0"/>
            <a:chExt cx="8206318" cy="6903142"/>
          </a:xfrm>
        </p:grpSpPr>
        <p:pic>
          <p:nvPicPr>
            <p:cNvPr id="3" name="Picture 2" descr="A blue hexagon with white and black triangles&#10;&#10;Description automatically generated">
              <a:extLst>
                <a:ext uri="{FF2B5EF4-FFF2-40B4-BE49-F238E27FC236}">
                  <a16:creationId xmlns:a16="http://schemas.microsoft.com/office/drawing/2014/main" id="{007967F9-68DE-9B6A-0530-2EA2A86E6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2798679" y="6684571"/>
              <a:ext cx="3546642"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1A806116-3061-CA1F-2E89-5033E454FA4A}"/>
                </a:ext>
              </a:extLst>
            </p:cNvPr>
            <p:cNvSpPr txBox="1">
              <a:spLocks/>
            </p:cNvSpPr>
            <p:nvPr/>
          </p:nvSpPr>
          <p:spPr>
            <a:xfrm>
              <a:off x="1571625" y="274794"/>
              <a:ext cx="536161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Map of countries that contributed data to the ECFSPR for the year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a:spLocks/>
            </p:cNvSpPr>
            <p:nvPr/>
          </p:nvSpPr>
          <p:spPr>
            <a:xfrm>
              <a:off x="1571625" y="89705"/>
              <a:ext cx="100873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a:t>
              </a:r>
            </a:p>
          </p:txBody>
        </p:sp>
        <p:sp>
          <p:nvSpPr>
            <p:cNvPr id="8" name="TextBox 7">
              <a:extLst>
                <a:ext uri="{FF2B5EF4-FFF2-40B4-BE49-F238E27FC236}">
                  <a16:creationId xmlns:a16="http://schemas.microsoft.com/office/drawing/2014/main" id="{F1C616C4-0DCB-4F30-92E7-6402D540035E}"/>
                </a:ext>
              </a:extLst>
            </p:cNvPr>
            <p:cNvSpPr txBox="1">
              <a:spLocks/>
            </p:cNvSpPr>
            <p:nvPr/>
          </p:nvSpPr>
          <p:spPr>
            <a:xfrm>
              <a:off x="1372139" y="6172368"/>
              <a:ext cx="6834179" cy="495007"/>
            </a:xfrm>
            <a:prstGeom prst="rect">
              <a:avLst/>
            </a:prstGeom>
            <a:noFill/>
          </p:spPr>
          <p:txBody>
            <a:bodyPr wrap="square">
              <a:spAutoFit/>
            </a:bodyPr>
            <a:lstStyle/>
            <a:p>
              <a:pPr algn="just">
                <a:spcAft>
                  <a:spcPts val="450"/>
                </a:spcAft>
              </a:pPr>
              <a:r>
                <a:rPr lang="en-GB" sz="1100" dirty="0">
                  <a:latin typeface="Calibri Light" panose="020F0302020204030204" pitchFamily="34" charset="0"/>
                  <a:ea typeface="Calibri" panose="020F0502020204030204" pitchFamily="34" charset="0"/>
                </a:rPr>
                <a:t>Marked in turquoise are the countries that contributed 2023 data.</a:t>
              </a:r>
              <a:endParaRPr lang="en-GB" sz="1100" dirty="0">
                <a:solidFill>
                  <a:srgbClr val="55C2D2"/>
                </a:solidFill>
                <a:latin typeface="+mj-lt"/>
              </a:endParaRPr>
            </a:p>
            <a:p>
              <a:pPr algn="just"/>
              <a:r>
                <a:rPr lang="en-GB" sz="1100" i="1" dirty="0">
                  <a:solidFill>
                    <a:srgbClr val="55C2D2"/>
                  </a:solidFill>
                  <a:latin typeface="+mj-lt"/>
                </a:rPr>
                <a:t>Note: </a:t>
              </a:r>
              <a:r>
                <a:rPr lang="en-GB" sz="1100" i="1" dirty="0">
                  <a:solidFill>
                    <a:srgbClr val="55C2D2"/>
                  </a:solidFill>
                  <a:latin typeface="+mj-lt"/>
                  <a:ea typeface="Calibri" panose="020F0502020204030204" pitchFamily="34" charset="0"/>
                  <a:cs typeface="Calibri Light" panose="020F0302020204030204" pitchFamily="34" charset="0"/>
                </a:rPr>
                <a:t>BE could not provide data due to internal technical software issues and is marked in light blue.</a:t>
              </a:r>
            </a:p>
          </p:txBody>
        </p:sp>
        <p:pic>
          <p:nvPicPr>
            <p:cNvPr id="5" name="Immagine 18">
              <a:extLst>
                <a:ext uri="{FF2B5EF4-FFF2-40B4-BE49-F238E27FC236}">
                  <a16:creationId xmlns:a16="http://schemas.microsoft.com/office/drawing/2014/main" id="{039E1BB1-6C12-5774-09F9-26CFF7684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562166"/>
              <a:ext cx="6435208" cy="5654562"/>
            </a:xfrm>
            <a:prstGeom prst="rect">
              <a:avLst/>
            </a:prstGeom>
          </p:spPr>
        </p:pic>
      </p:grpSp>
    </p:spTree>
    <p:extLst>
      <p:ext uri="{BB962C8B-B14F-4D97-AF65-F5344CB8AC3E}">
        <p14:creationId xmlns:p14="http://schemas.microsoft.com/office/powerpoint/2010/main" val="352911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6D67975-8AAE-7952-0C63-0069D2BDE098}"/>
              </a:ext>
            </a:extLst>
          </p:cNvPr>
          <p:cNvGrpSpPr/>
          <p:nvPr/>
        </p:nvGrpSpPr>
        <p:grpSpPr>
          <a:xfrm>
            <a:off x="0" y="0"/>
            <a:ext cx="8021806" cy="6858000"/>
            <a:chOff x="0" y="0"/>
            <a:chExt cx="8021806" cy="6858000"/>
          </a:xfrm>
        </p:grpSpPr>
        <p:pic>
          <p:nvPicPr>
            <p:cNvPr id="4" name="Immagine 1995855332">
              <a:extLst>
                <a:ext uri="{FF2B5EF4-FFF2-40B4-BE49-F238E27FC236}">
                  <a16:creationId xmlns:a16="http://schemas.microsoft.com/office/drawing/2014/main" id="{B69E2C97-F55E-07A9-928E-9F3205DFA38A}"/>
                </a:ext>
              </a:extLst>
            </p:cNvPr>
            <p:cNvPicPr>
              <a:picLocks noChangeAspect="1"/>
            </p:cNvPicPr>
            <p:nvPr/>
          </p:nvPicPr>
          <p:blipFill>
            <a:blip r:embed="rId3">
              <a:extLst>
                <a:ext uri="{28A0092B-C50C-407E-A947-70E740481C1C}">
                  <a14:useLocalDpi xmlns:a14="http://schemas.microsoft.com/office/drawing/2010/main" val="0"/>
                </a:ext>
              </a:extLst>
            </a:blip>
            <a:srcRect t="6996" b="3441"/>
            <a:stretch>
              <a:fillRect/>
            </a:stretch>
          </p:blipFill>
          <p:spPr bwMode="auto">
            <a:xfrm>
              <a:off x="2087209" y="1243809"/>
              <a:ext cx="5317428" cy="543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386846" y="240875"/>
              <a:ext cx="663496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majority of all children and adolescents with CF in Europe have a FEV1 of &gt;80% predicted.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2423"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4.5</a:t>
              </a:r>
            </a:p>
          </p:txBody>
        </p:sp>
        <p:sp>
          <p:nvSpPr>
            <p:cNvPr id="3" name="TextBox 2">
              <a:extLst>
                <a:ext uri="{FF2B5EF4-FFF2-40B4-BE49-F238E27FC236}">
                  <a16:creationId xmlns:a16="http://schemas.microsoft.com/office/drawing/2014/main" id="{A865EFFA-0A6A-C5EE-3189-32D41E6E3F44}"/>
                </a:ext>
              </a:extLst>
            </p:cNvPr>
            <p:cNvSpPr txBox="1"/>
            <p:nvPr/>
          </p:nvSpPr>
          <p:spPr>
            <a:xfrm>
              <a:off x="730052" y="559318"/>
              <a:ext cx="7291750"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Children and adolescents with CF aged 6 – 17 years who have never had a lung/liver transplant.</a:t>
              </a:r>
            </a:p>
          </p:txBody>
        </p:sp>
        <p:pic>
          <p:nvPicPr>
            <p:cNvPr id="2" name="Picture 1" descr="A blue hexagon with white and black triangles&#10;&#10;Description automatically generated">
              <a:extLst>
                <a:ext uri="{FF2B5EF4-FFF2-40B4-BE49-F238E27FC236}">
                  <a16:creationId xmlns:a16="http://schemas.microsoft.com/office/drawing/2014/main" id="{E17ED2DE-8D51-B70A-583C-384A7E957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E1BEAA5F-AACE-85A9-2AA0-C4439058E1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9" name="TextBox 13">
              <a:extLst>
                <a:ext uri="{FF2B5EF4-FFF2-40B4-BE49-F238E27FC236}">
                  <a16:creationId xmlns:a16="http://schemas.microsoft.com/office/drawing/2014/main" id="{E08B652D-8B3F-B6D4-9BD9-771553F63E3C}"/>
                </a:ext>
              </a:extLst>
            </p:cNvPr>
            <p:cNvSpPr txBox="1"/>
            <p:nvPr/>
          </p:nvSpPr>
          <p:spPr>
            <a:xfrm>
              <a:off x="144828" y="1822767"/>
              <a:ext cx="1692000" cy="3485570"/>
            </a:xfrm>
            <a:prstGeom prst="rect">
              <a:avLst/>
            </a:prstGeom>
            <a:noFill/>
          </p:spPr>
          <p:txBody>
            <a:bodyPr wrap="square">
              <a:spAutoFit/>
            </a:bodyPr>
            <a:lstStyle/>
            <a:p>
              <a:pPr marL="265510" indent="-265510" algn="just"/>
              <a:r>
                <a:rPr lang="en-GB" sz="1050" dirty="0">
                  <a:solidFill>
                    <a:srgbClr val="55C2D2"/>
                  </a:solidFill>
                  <a:latin typeface="+mj-lt"/>
                </a:rPr>
                <a:t>Notes: </a:t>
              </a:r>
            </a:p>
            <a:p>
              <a:pPr algn="just"/>
              <a:r>
                <a:rPr lang="en-GB" sz="1050" dirty="0">
                  <a:solidFill>
                    <a:srgbClr val="55C2D2"/>
                  </a:solidFill>
                  <a:latin typeface="+mj-lt"/>
                </a:rPr>
                <a:t>Cyprus and Kazakhstan have &lt;5 people with CF aged 6-17 years at FEV1 measurement and are excluded from the graph.</a:t>
              </a:r>
            </a:p>
            <a:p>
              <a:pPr algn="just"/>
              <a:endParaRPr lang="en-GB" sz="1050" dirty="0">
                <a:solidFill>
                  <a:srgbClr val="55C2D2"/>
                </a:solidFill>
                <a:latin typeface="+mj-lt"/>
              </a:endParaRPr>
            </a:p>
            <a:p>
              <a:pPr algn="just"/>
              <a:r>
                <a:rPr lang="en-GB" sz="1050" dirty="0">
                  <a:solidFill>
                    <a:srgbClr val="55C2D2"/>
                  </a:solidFill>
                  <a:latin typeface="+mj-lt"/>
                </a:rPr>
                <a:t>Finland and Sweden  report the best FEV1pp in the 12 months prior to the annual review which means, in some cases, that the value can be from the previous calendar year.</a:t>
              </a:r>
            </a:p>
            <a:p>
              <a:pPr algn="just"/>
              <a:endParaRPr lang="en-GB" sz="1050" dirty="0">
                <a:solidFill>
                  <a:srgbClr val="55C2D2"/>
                </a:solidFill>
                <a:latin typeface="+mj-lt"/>
              </a:endParaRPr>
            </a:p>
            <a:p>
              <a:pPr algn="just"/>
              <a:r>
                <a:rPr lang="en-GB" sz="1050" dirty="0">
                  <a:solidFill>
                    <a:srgbClr val="55C2D2"/>
                  </a:solidFill>
                  <a:latin typeface="+mj-lt"/>
                </a:rPr>
                <a:t>UK reports the best FEV1pp from the period between annual reviews which means, in some cases, that the value can be from the previous calendar year.  </a:t>
              </a:r>
            </a:p>
          </p:txBody>
        </p:sp>
        <p:pic>
          <p:nvPicPr>
            <p:cNvPr id="5" name="Immagine 1995855332">
              <a:extLst>
                <a:ext uri="{FF2B5EF4-FFF2-40B4-BE49-F238E27FC236}">
                  <a16:creationId xmlns:a16="http://schemas.microsoft.com/office/drawing/2014/main" id="{654F69F3-F10E-2849-0FD3-9D9F9CB76CA4}"/>
                </a:ext>
              </a:extLst>
            </p:cNvPr>
            <p:cNvPicPr>
              <a:picLocks noChangeAspect="1"/>
            </p:cNvPicPr>
            <p:nvPr/>
          </p:nvPicPr>
          <p:blipFill>
            <a:blip r:embed="rId3">
              <a:extLst>
                <a:ext uri="{28A0092B-C50C-407E-A947-70E740481C1C}">
                  <a14:useLocalDpi xmlns:a14="http://schemas.microsoft.com/office/drawing/2010/main" val="0"/>
                </a:ext>
              </a:extLst>
            </a:blip>
            <a:srcRect b="97254"/>
            <a:stretch>
              <a:fillRect/>
            </a:stretch>
          </p:blipFill>
          <p:spPr bwMode="auto">
            <a:xfrm>
              <a:off x="1938599" y="970662"/>
              <a:ext cx="5743706" cy="180000"/>
            </a:xfrm>
            <a:prstGeom prst="rect">
              <a:avLst/>
            </a:prstGeom>
            <a:noFill/>
            <a:ln>
              <a:noFill/>
            </a:ln>
          </p:spPr>
        </p:pic>
      </p:grpSp>
    </p:spTree>
    <p:extLst>
      <p:ext uri="{BB962C8B-B14F-4D97-AF65-F5344CB8AC3E}">
        <p14:creationId xmlns:p14="http://schemas.microsoft.com/office/powerpoint/2010/main" val="275630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399031" y="246451"/>
            <a:ext cx="687205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the proportion of young adults with CF with a FEV1% of predicted below 40% is less than 10%.</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9033"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4.6</a:t>
            </a:r>
          </a:p>
        </p:txBody>
      </p:sp>
      <p:sp>
        <p:nvSpPr>
          <p:cNvPr id="3" name="TextBox 2">
            <a:extLst>
              <a:ext uri="{FF2B5EF4-FFF2-40B4-BE49-F238E27FC236}">
                <a16:creationId xmlns:a16="http://schemas.microsoft.com/office/drawing/2014/main" id="{A865EFFA-0A6A-C5EE-3189-32D41E6E3F44}"/>
              </a:ext>
            </a:extLst>
          </p:cNvPr>
          <p:cNvSpPr txBox="1"/>
          <p:nvPr/>
        </p:nvSpPr>
        <p:spPr>
          <a:xfrm>
            <a:off x="732001" y="654224"/>
            <a:ext cx="753908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Adults with CF aged 18 – 29 years who have never had a transplant.</a:t>
            </a:r>
          </a:p>
        </p:txBody>
      </p:sp>
      <p:pic>
        <p:nvPicPr>
          <p:cNvPr id="5" name="Picture 4" descr="A blue hexagon with white and black triangles&#10;&#10;Description automatically generated">
            <a:extLst>
              <a:ext uri="{FF2B5EF4-FFF2-40B4-BE49-F238E27FC236}">
                <a16:creationId xmlns:a16="http://schemas.microsoft.com/office/drawing/2014/main" id="{24C8D4E5-A8B8-DE7D-5D65-744C9656F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53659183-243D-B11B-B244-696FDDAA1A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1995855333">
            <a:extLst>
              <a:ext uri="{FF2B5EF4-FFF2-40B4-BE49-F238E27FC236}">
                <a16:creationId xmlns:a16="http://schemas.microsoft.com/office/drawing/2014/main" id="{4436E1C3-11B5-03CF-AFF4-BFD97C74DC36}"/>
              </a:ext>
            </a:extLst>
          </p:cNvPr>
          <p:cNvPicPr>
            <a:picLocks noChangeAspect="1"/>
          </p:cNvPicPr>
          <p:nvPr/>
        </p:nvPicPr>
        <p:blipFill>
          <a:blip r:embed="rId4">
            <a:extLst>
              <a:ext uri="{28A0092B-C50C-407E-A947-70E740481C1C}">
                <a14:useLocalDpi xmlns:a14="http://schemas.microsoft.com/office/drawing/2010/main" val="0"/>
              </a:ext>
            </a:extLst>
          </a:blip>
          <a:srcRect t="6564" b="4262"/>
          <a:stretch>
            <a:fillRect/>
          </a:stretch>
        </p:blipFill>
        <p:spPr bwMode="auto">
          <a:xfrm>
            <a:off x="2098728" y="1274773"/>
            <a:ext cx="5272949" cy="5364000"/>
          </a:xfrm>
          <a:prstGeom prst="rect">
            <a:avLst/>
          </a:prstGeom>
          <a:noFill/>
          <a:ln>
            <a:noFill/>
          </a:ln>
        </p:spPr>
      </p:pic>
      <p:sp>
        <p:nvSpPr>
          <p:cNvPr id="11" name="TextBox 13">
            <a:extLst>
              <a:ext uri="{FF2B5EF4-FFF2-40B4-BE49-F238E27FC236}">
                <a16:creationId xmlns:a16="http://schemas.microsoft.com/office/drawing/2014/main" id="{E4467AF8-FB74-0BF7-CEFF-7CF1F6AB252B}"/>
              </a:ext>
            </a:extLst>
          </p:cNvPr>
          <p:cNvSpPr txBox="1"/>
          <p:nvPr/>
        </p:nvSpPr>
        <p:spPr>
          <a:xfrm>
            <a:off x="92447" y="1901809"/>
            <a:ext cx="1688400" cy="3647152"/>
          </a:xfrm>
          <a:prstGeom prst="rect">
            <a:avLst/>
          </a:prstGeom>
          <a:noFill/>
        </p:spPr>
        <p:txBody>
          <a:bodyPr wrap="square">
            <a:spAutoFit/>
          </a:bodyPr>
          <a:lstStyle/>
          <a:p>
            <a:pPr>
              <a:tabLst>
                <a:tab pos="360363" algn="l"/>
              </a:tabLst>
            </a:pPr>
            <a:r>
              <a:rPr lang="en-GB" sz="1050" dirty="0">
                <a:solidFill>
                  <a:srgbClr val="55C2D2"/>
                </a:solidFill>
                <a:latin typeface="+mj-lt"/>
              </a:rPr>
              <a:t>Note: 	Albania, Belarus, Georgia, Iceland and Luxembourg have &lt;5 people aged 18-29 years with FEV1 measurement and are excluded from the graph.</a:t>
            </a:r>
          </a:p>
          <a:p>
            <a:endParaRPr lang="en-GB" sz="1050" dirty="0">
              <a:solidFill>
                <a:srgbClr val="55C2D2"/>
              </a:solidFill>
              <a:latin typeface="+mj-lt"/>
            </a:endParaRPr>
          </a:p>
          <a:p>
            <a:r>
              <a:rPr lang="en-GB" sz="1050" dirty="0">
                <a:solidFill>
                  <a:srgbClr val="55C2D2"/>
                </a:solidFill>
                <a:latin typeface="+mj-lt"/>
              </a:rPr>
              <a:t>Finland and Sweden  report the best FEV1pp in the 12 months prior to the annual review which means, in some cases, that the value can be from the previous calendar year.</a:t>
            </a:r>
          </a:p>
          <a:p>
            <a:endParaRPr lang="en-GB" sz="1050" dirty="0">
              <a:solidFill>
                <a:srgbClr val="55C2D2"/>
              </a:solidFill>
              <a:latin typeface="+mj-lt"/>
            </a:endParaRPr>
          </a:p>
          <a:p>
            <a:r>
              <a:rPr lang="en-GB" sz="1050" dirty="0">
                <a:solidFill>
                  <a:srgbClr val="55C2D2"/>
                </a:solidFill>
                <a:latin typeface="+mj-lt"/>
              </a:rPr>
              <a:t>UK reports the best FEV1pp from the period between annual reviews which means, in some cases, that the value can be from the previous calendar year.  </a:t>
            </a:r>
          </a:p>
        </p:txBody>
      </p:sp>
      <p:pic>
        <p:nvPicPr>
          <p:cNvPr id="4" name="Immagine 1995855333">
            <a:extLst>
              <a:ext uri="{FF2B5EF4-FFF2-40B4-BE49-F238E27FC236}">
                <a16:creationId xmlns:a16="http://schemas.microsoft.com/office/drawing/2014/main" id="{7A5F5139-A498-01CF-FE9B-62F2C822752B}"/>
              </a:ext>
            </a:extLst>
          </p:cNvPr>
          <p:cNvPicPr>
            <a:picLocks noChangeAspect="1"/>
          </p:cNvPicPr>
          <p:nvPr/>
        </p:nvPicPr>
        <p:blipFill>
          <a:blip r:embed="rId4">
            <a:extLst>
              <a:ext uri="{28A0092B-C50C-407E-A947-70E740481C1C}">
                <a14:useLocalDpi xmlns:a14="http://schemas.microsoft.com/office/drawing/2010/main" val="0"/>
              </a:ext>
            </a:extLst>
          </a:blip>
          <a:srcRect b="96406"/>
          <a:stretch>
            <a:fillRect/>
          </a:stretch>
        </p:blipFill>
        <p:spPr bwMode="auto">
          <a:xfrm>
            <a:off x="1867336" y="1027723"/>
            <a:ext cx="5268417" cy="216000"/>
          </a:xfrm>
          <a:prstGeom prst="rect">
            <a:avLst/>
          </a:prstGeom>
          <a:noFill/>
          <a:ln>
            <a:noFill/>
          </a:ln>
        </p:spPr>
      </p:pic>
    </p:spTree>
    <p:extLst>
      <p:ext uri="{BB962C8B-B14F-4D97-AF65-F5344CB8AC3E}">
        <p14:creationId xmlns:p14="http://schemas.microsoft.com/office/powerpoint/2010/main" val="1541180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5536C6E-4969-FA4E-BE96-326FBC0E800C}"/>
              </a:ext>
            </a:extLst>
          </p:cNvPr>
          <p:cNvGrpSpPr/>
          <p:nvPr/>
        </p:nvGrpSpPr>
        <p:grpSpPr>
          <a:xfrm>
            <a:off x="0" y="0"/>
            <a:ext cx="8757755" cy="6858000"/>
            <a:chOff x="0" y="0"/>
            <a:chExt cx="875775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070" y="252023"/>
              <a:ext cx="7357685"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most countries, most adults with CF aged 30 or older have a FEV1% of predicted between 40% and 80%.</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071" y="57600"/>
              <a:ext cx="483145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4.7</a:t>
              </a:r>
            </a:p>
          </p:txBody>
        </p:sp>
        <p:sp>
          <p:nvSpPr>
            <p:cNvPr id="3" name="TextBox 2">
              <a:extLst>
                <a:ext uri="{FF2B5EF4-FFF2-40B4-BE49-F238E27FC236}">
                  <a16:creationId xmlns:a16="http://schemas.microsoft.com/office/drawing/2014/main" id="{A865EFFA-0A6A-C5EE-3189-32D41E6E3F44}"/>
                </a:ext>
              </a:extLst>
            </p:cNvPr>
            <p:cNvSpPr txBox="1"/>
            <p:nvPr/>
          </p:nvSpPr>
          <p:spPr>
            <a:xfrm>
              <a:off x="710387" y="558987"/>
              <a:ext cx="804736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and overall. Adults with CF aged 30 years or older who have never had a transplant.</a:t>
              </a:r>
            </a:p>
          </p:txBody>
        </p:sp>
        <p:pic>
          <p:nvPicPr>
            <p:cNvPr id="5" name="Picture 4" descr="A blue hexagon with white and black triangles&#10;&#10;Description automatically generated">
              <a:extLst>
                <a:ext uri="{FF2B5EF4-FFF2-40B4-BE49-F238E27FC236}">
                  <a16:creationId xmlns:a16="http://schemas.microsoft.com/office/drawing/2014/main" id="{68C2959C-9FBF-F13C-9595-291C4137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10C4C4D6-609A-E263-EECD-DFB726DF4F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1995855334">
              <a:extLst>
                <a:ext uri="{FF2B5EF4-FFF2-40B4-BE49-F238E27FC236}">
                  <a16:creationId xmlns:a16="http://schemas.microsoft.com/office/drawing/2014/main" id="{2B8BC76C-D7B3-4B3F-9AA7-679A5C33E27C}"/>
                </a:ext>
              </a:extLst>
            </p:cNvPr>
            <p:cNvPicPr>
              <a:picLocks noChangeAspect="1"/>
            </p:cNvPicPr>
            <p:nvPr/>
          </p:nvPicPr>
          <p:blipFill>
            <a:blip r:embed="rId4">
              <a:extLst>
                <a:ext uri="{28A0092B-C50C-407E-A947-70E740481C1C}">
                  <a14:useLocalDpi xmlns:a14="http://schemas.microsoft.com/office/drawing/2010/main" val="0"/>
                </a:ext>
              </a:extLst>
            </a:blip>
            <a:srcRect t="6897" b="5811"/>
            <a:stretch>
              <a:fillRect/>
            </a:stretch>
          </p:blipFill>
          <p:spPr bwMode="auto">
            <a:xfrm>
              <a:off x="2079207" y="1279671"/>
              <a:ext cx="5307710" cy="5292000"/>
            </a:xfrm>
            <a:prstGeom prst="rect">
              <a:avLst/>
            </a:prstGeom>
            <a:noFill/>
            <a:ln>
              <a:noFill/>
            </a:ln>
          </p:spPr>
        </p:pic>
        <p:sp>
          <p:nvSpPr>
            <p:cNvPr id="4" name="TextBox 13">
              <a:extLst>
                <a:ext uri="{FF2B5EF4-FFF2-40B4-BE49-F238E27FC236}">
                  <a16:creationId xmlns:a16="http://schemas.microsoft.com/office/drawing/2014/main" id="{5C479BC6-CB96-23D5-76AB-99E03B506FF9}"/>
                </a:ext>
              </a:extLst>
            </p:cNvPr>
            <p:cNvSpPr txBox="1"/>
            <p:nvPr/>
          </p:nvSpPr>
          <p:spPr>
            <a:xfrm>
              <a:off x="193103" y="1795723"/>
              <a:ext cx="1688400" cy="4131900"/>
            </a:xfrm>
            <a:prstGeom prst="rect">
              <a:avLst/>
            </a:prstGeom>
            <a:noFill/>
          </p:spPr>
          <p:txBody>
            <a:bodyPr wrap="square">
              <a:spAutoFit/>
            </a:bodyPr>
            <a:lstStyle/>
            <a:p>
              <a:r>
                <a:rPr lang="en-GB" sz="1050" dirty="0">
                  <a:solidFill>
                    <a:srgbClr val="55C2D2"/>
                  </a:solidFill>
                  <a:latin typeface="+mj-lt"/>
                </a:rPr>
                <a:t>Notes: </a:t>
              </a:r>
            </a:p>
            <a:p>
              <a:r>
                <a:rPr lang="en-GB" sz="1050" dirty="0">
                  <a:solidFill>
                    <a:srgbClr val="55C2D2"/>
                  </a:solidFill>
                  <a:latin typeface="+mj-lt"/>
                </a:rPr>
                <a:t>Albania, Armenia, Belarus, Georgia, Iceland , Kazakhstan, Latvia, Luxembourg and Montenegro have &lt;5 people aged 30 years or more with FEV1 measurement and are excluded from the graph.</a:t>
              </a:r>
            </a:p>
            <a:p>
              <a:endParaRPr lang="en-GB" sz="1050" dirty="0">
                <a:solidFill>
                  <a:srgbClr val="55C2D2"/>
                </a:solidFill>
                <a:latin typeface="+mj-lt"/>
              </a:endParaRPr>
            </a:p>
            <a:p>
              <a:r>
                <a:rPr lang="en-GB" sz="1050" dirty="0">
                  <a:solidFill>
                    <a:srgbClr val="55C2D2"/>
                  </a:solidFill>
                  <a:latin typeface="+mj-lt"/>
                </a:rPr>
                <a:t>Finland and Sweden report the best FEV1pp in the 12 months prior to the annual review which means, in some cases, that the value can be from the previous calendar year.</a:t>
              </a:r>
            </a:p>
            <a:p>
              <a:endParaRPr lang="en-GB" sz="1050" dirty="0">
                <a:solidFill>
                  <a:srgbClr val="55C2D2"/>
                </a:solidFill>
                <a:latin typeface="+mj-lt"/>
              </a:endParaRPr>
            </a:p>
            <a:p>
              <a:r>
                <a:rPr lang="en-GB" sz="1050" dirty="0">
                  <a:solidFill>
                    <a:srgbClr val="55C2D2"/>
                  </a:solidFill>
                  <a:latin typeface="+mj-lt"/>
                </a:rPr>
                <a:t>UK reports the best FEV1pp from the period between annual reviews which means, in some cases, that the value can be from the previous calendar year.  </a:t>
              </a:r>
            </a:p>
          </p:txBody>
        </p:sp>
        <p:pic>
          <p:nvPicPr>
            <p:cNvPr id="8" name="Immagine 1995855334">
              <a:extLst>
                <a:ext uri="{FF2B5EF4-FFF2-40B4-BE49-F238E27FC236}">
                  <a16:creationId xmlns:a16="http://schemas.microsoft.com/office/drawing/2014/main" id="{4A0F2E3D-E860-BD04-1F9D-DB753C11DD98}"/>
                </a:ext>
              </a:extLst>
            </p:cNvPr>
            <p:cNvPicPr>
              <a:picLocks noChangeAspect="1"/>
            </p:cNvPicPr>
            <p:nvPr/>
          </p:nvPicPr>
          <p:blipFill>
            <a:blip r:embed="rId4">
              <a:extLst>
                <a:ext uri="{28A0092B-C50C-407E-A947-70E740481C1C}">
                  <a14:useLocalDpi xmlns:a14="http://schemas.microsoft.com/office/drawing/2010/main" val="0"/>
                </a:ext>
              </a:extLst>
            </a:blip>
            <a:srcRect b="96227"/>
            <a:stretch>
              <a:fillRect/>
            </a:stretch>
          </p:blipFill>
          <p:spPr bwMode="auto">
            <a:xfrm>
              <a:off x="1648337" y="992342"/>
              <a:ext cx="5847325" cy="252000"/>
            </a:xfrm>
            <a:prstGeom prst="rect">
              <a:avLst/>
            </a:prstGeom>
            <a:noFill/>
            <a:ln>
              <a:noFill/>
            </a:ln>
          </p:spPr>
        </p:pic>
      </p:grpSp>
    </p:spTree>
    <p:extLst>
      <p:ext uri="{BB962C8B-B14F-4D97-AF65-F5344CB8AC3E}">
        <p14:creationId xmlns:p14="http://schemas.microsoft.com/office/powerpoint/2010/main" val="288040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F35DDE5B-760C-54FA-661E-FA86FF68EBDC}"/>
              </a:ext>
            </a:extLst>
          </p:cNvPr>
          <p:cNvGrpSpPr/>
          <p:nvPr/>
        </p:nvGrpSpPr>
        <p:grpSpPr>
          <a:xfrm>
            <a:off x="0" y="-11743"/>
            <a:ext cx="8739962" cy="6869743"/>
            <a:chOff x="0" y="-11743"/>
            <a:chExt cx="8739962" cy="6869743"/>
          </a:xfrm>
        </p:grpSpPr>
        <p:sp>
          <p:nvSpPr>
            <p:cNvPr id="6" name="TextBox 5">
              <a:extLst>
                <a:ext uri="{FF2B5EF4-FFF2-40B4-BE49-F238E27FC236}">
                  <a16:creationId xmlns:a16="http://schemas.microsoft.com/office/drawing/2014/main" id="{1A806116-3061-CA1F-2E89-5033E454FA4A}"/>
                </a:ext>
              </a:extLst>
            </p:cNvPr>
            <p:cNvSpPr txBox="1"/>
            <p:nvPr/>
          </p:nvSpPr>
          <p:spPr>
            <a:xfrm>
              <a:off x="1414053" y="247263"/>
              <a:ext cx="732590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Pulmonary function, expressed as FEV1% of predicted, has been increasing over the years in all age groups, with a clear improvement since the introduction of CFTR modulators.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4.8</a:t>
              </a:r>
            </a:p>
          </p:txBody>
        </p:sp>
        <p:sp>
          <p:nvSpPr>
            <p:cNvPr id="3" name="TextBox 2">
              <a:extLst>
                <a:ext uri="{FF2B5EF4-FFF2-40B4-BE49-F238E27FC236}">
                  <a16:creationId xmlns:a16="http://schemas.microsoft.com/office/drawing/2014/main" id="{A865EFFA-0A6A-C5EE-3189-32D41E6E3F44}"/>
                </a:ext>
              </a:extLst>
            </p:cNvPr>
            <p:cNvSpPr txBox="1"/>
            <p:nvPr/>
          </p:nvSpPr>
          <p:spPr>
            <a:xfrm>
              <a:off x="745431" y="733506"/>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in 2013, 2018 and 2023.</a:t>
              </a:r>
            </a:p>
          </p:txBody>
        </p:sp>
        <p:pic>
          <p:nvPicPr>
            <p:cNvPr id="5" name="Picture 4" descr="A blue hexagon with white and black triangles&#10;&#10;Description automatically generated">
              <a:extLst>
                <a:ext uri="{FF2B5EF4-FFF2-40B4-BE49-F238E27FC236}">
                  <a16:creationId xmlns:a16="http://schemas.microsoft.com/office/drawing/2014/main" id="{0F7CE395-08A9-0444-73C7-E48BD39B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3"/>
              <a:ext cx="1571625" cy="1571625"/>
            </a:xfrm>
            <a:prstGeom prst="rect">
              <a:avLst/>
            </a:prstGeom>
          </p:spPr>
        </p:pic>
        <p:sp>
          <p:nvSpPr>
            <p:cNvPr id="8" name="TextBox 7">
              <a:extLst>
                <a:ext uri="{FF2B5EF4-FFF2-40B4-BE49-F238E27FC236}">
                  <a16:creationId xmlns:a16="http://schemas.microsoft.com/office/drawing/2014/main" id="{CCD937C4-46E4-8C44-12D5-544308026CD5}"/>
                </a:ext>
              </a:extLst>
            </p:cNvPr>
            <p:cNvSpPr txBox="1"/>
            <p:nvPr/>
          </p:nvSpPr>
          <p:spPr>
            <a:xfrm>
              <a:off x="1414054" y="6377819"/>
              <a:ext cx="7325908" cy="261610"/>
            </a:xfrm>
            <a:prstGeom prst="rect">
              <a:avLst/>
            </a:prstGeom>
            <a:noFill/>
          </p:spPr>
          <p:txBody>
            <a:bodyPr wrap="square">
              <a:spAutoFit/>
            </a:bodyPr>
            <a:lstStyle/>
            <a:p>
              <a:pPr marL="201216" indent="-201216" algn="just"/>
              <a:r>
                <a:rPr lang="en-GB" sz="1100" dirty="0">
                  <a:solidFill>
                    <a:srgbClr val="55C2D2"/>
                  </a:solidFill>
                  <a:latin typeface="+mj-lt"/>
                </a:rPr>
                <a:t>Note: People with CF aged 6 years or more at lung function measurement, who have never had a lung or liver transplant.</a:t>
              </a:r>
              <a:endParaRPr lang="en-GB" sz="1100" dirty="0">
                <a:solidFill>
                  <a:srgbClr val="55C2D2"/>
                </a:solidFill>
                <a:latin typeface="+mj-lt"/>
                <a:ea typeface="Calibri" panose="020F0502020204030204" pitchFamily="34" charset="0"/>
                <a:cs typeface="Calibri Light" panose="020F0302020204030204" pitchFamily="34" charset="0"/>
              </a:endParaRPr>
            </a:p>
          </p:txBody>
        </p:sp>
        <p:sp>
          <p:nvSpPr>
            <p:cNvPr id="2" name="Text Placeholder 8">
              <a:extLst>
                <a:ext uri="{FF2B5EF4-FFF2-40B4-BE49-F238E27FC236}">
                  <a16:creationId xmlns:a16="http://schemas.microsoft.com/office/drawing/2014/main" id="{C824B243-997B-1B6A-C349-798400B540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36">
              <a:extLst>
                <a:ext uri="{FF2B5EF4-FFF2-40B4-BE49-F238E27FC236}">
                  <a16:creationId xmlns:a16="http://schemas.microsoft.com/office/drawing/2014/main" id="{2A718A06-EBA7-36FE-C892-4994C1DDF3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8770" y="1185098"/>
              <a:ext cx="7166460" cy="4974150"/>
            </a:xfrm>
            <a:prstGeom prst="rect">
              <a:avLst/>
            </a:prstGeom>
            <a:noFill/>
            <a:ln>
              <a:noFill/>
            </a:ln>
          </p:spPr>
        </p:pic>
      </p:grpSp>
    </p:spTree>
    <p:extLst>
      <p:ext uri="{BB962C8B-B14F-4D97-AF65-F5344CB8AC3E}">
        <p14:creationId xmlns:p14="http://schemas.microsoft.com/office/powerpoint/2010/main" val="4253416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3109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5</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MICROBIOLOGY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5891D528-EEAB-42C4-A3ED-2F8FCB7F9DD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7AE9F6A-D5F0-DBD3-580A-F07DEB1C7FFB}"/>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A24BCD4-3305-C331-31BC-E9C7D6EEFC05}"/>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773F6E6-4AFE-711A-C9FE-08CBDE9940AF}"/>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8779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99D1F2D-2EDA-5B01-378A-EB37EA8D39B8}"/>
              </a:ext>
            </a:extLst>
          </p:cNvPr>
          <p:cNvGrpSpPr/>
          <p:nvPr/>
        </p:nvGrpSpPr>
        <p:grpSpPr>
          <a:xfrm>
            <a:off x="0" y="0"/>
            <a:ext cx="8675063" cy="6858000"/>
            <a:chOff x="0" y="0"/>
            <a:chExt cx="867506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5837"/>
              <a:ext cx="7274663"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Pseudomonas aeruginosa, together with Staphylococcus aureus and Haemophilus influenzae, is the predominant respiratory pathogen in people with CF, though prevalence varies between age and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5.1</a:t>
              </a:r>
            </a:p>
          </p:txBody>
        </p:sp>
        <p:sp>
          <p:nvSpPr>
            <p:cNvPr id="3" name="TextBox 2">
              <a:extLst>
                <a:ext uri="{FF2B5EF4-FFF2-40B4-BE49-F238E27FC236}">
                  <a16:creationId xmlns:a16="http://schemas.microsoft.com/office/drawing/2014/main" id="{A865EFFA-0A6A-C5EE-3189-32D41E6E3F44}"/>
                </a:ext>
              </a:extLst>
            </p:cNvPr>
            <p:cNvSpPr txBox="1"/>
            <p:nvPr/>
          </p:nvSpPr>
          <p:spPr>
            <a:xfrm>
              <a:off x="743363" y="759952"/>
              <a:ext cx="785945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Pseudomonas aeruginosa in people with CF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02234" y="1976689"/>
              <a:ext cx="1688400" cy="3785652"/>
            </a:xfrm>
            <a:prstGeom prst="rect">
              <a:avLst/>
            </a:prstGeom>
            <a:noFill/>
          </p:spPr>
          <p:txBody>
            <a:bodyPr wrap="square">
              <a:spAutoFit/>
            </a:bodyPr>
            <a:lstStyle/>
            <a:p>
              <a:pPr algn="just"/>
              <a:r>
                <a:rPr lang="en-GB" sz="1000" dirty="0">
                  <a:solidFill>
                    <a:srgbClr val="55C2D2"/>
                  </a:solidFill>
                  <a:latin typeface="+mj-lt"/>
                </a:rPr>
                <a:t>Note: </a:t>
              </a:r>
            </a:p>
            <a:p>
              <a:r>
                <a:rPr lang="en-GB" sz="1000" dirty="0">
                  <a:solidFill>
                    <a:srgbClr val="55C2D2"/>
                  </a:solidFill>
                  <a:latin typeface="+mj-lt"/>
                </a:rPr>
                <a:t>We excluded from the graph the countries for which the information is missing for more than 10% of the children/adults. Albania and Georgia have &lt;5 adults seen in 2023 and are excluded from the graph for adults. </a:t>
              </a:r>
            </a:p>
            <a:p>
              <a:endParaRPr lang="en-GB" sz="1000" dirty="0">
                <a:solidFill>
                  <a:srgbClr val="55C2D2"/>
                </a:solidFill>
                <a:latin typeface="+mj-lt"/>
              </a:endParaRPr>
            </a:p>
            <a:p>
              <a:r>
                <a:rPr lang="en-GB" sz="1000" dirty="0">
                  <a:solidFill>
                    <a:srgbClr val="55C2D2"/>
                  </a:solidFill>
                  <a:latin typeface="+mj-lt"/>
                </a:rPr>
                <a:t>Ireland and Italy: chronicity for Pseudomonas aeruginosa is defined as: at least 3 or more positive isolates during the last 12 months preceding the last reported culture in 2023. The </a:t>
              </a:r>
            </a:p>
            <a:p>
              <a:endParaRPr lang="en-GB" sz="1000" dirty="0">
                <a:solidFill>
                  <a:srgbClr val="55C2D2"/>
                </a:solidFill>
                <a:latin typeface="+mj-lt"/>
              </a:endParaRPr>
            </a:p>
            <a:p>
              <a:r>
                <a:rPr lang="en-GB" sz="1000" dirty="0">
                  <a:solidFill>
                    <a:srgbClr val="55C2D2"/>
                  </a:solidFill>
                  <a:latin typeface="+mj-lt"/>
                </a:rPr>
                <a:t>United Kingdom: chronicity for Pseudomonas aeruginosa is defined as: 3 or more positive isolates during the 12 months preceding the last annual review.</a:t>
              </a:r>
            </a:p>
          </p:txBody>
        </p:sp>
        <p:pic>
          <p:nvPicPr>
            <p:cNvPr id="5" name="Picture 4" descr="A blue hexagon with white and black triangles&#10;&#10;Description automatically generated">
              <a:extLst>
                <a:ext uri="{FF2B5EF4-FFF2-40B4-BE49-F238E27FC236}">
                  <a16:creationId xmlns:a16="http://schemas.microsoft.com/office/drawing/2014/main" id="{F315D5B0-8FC8-1656-09D8-2B017BDE8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83944152-9B66-72B3-B62C-A09D05A27A6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1995855337">
              <a:extLst>
                <a:ext uri="{FF2B5EF4-FFF2-40B4-BE49-F238E27FC236}">
                  <a16:creationId xmlns:a16="http://schemas.microsoft.com/office/drawing/2014/main" id="{7B2C9DD2-6F3E-FB2E-E43B-9567322F8F5D}"/>
                </a:ext>
              </a:extLst>
            </p:cNvPr>
            <p:cNvPicPr>
              <a:picLocks noChangeAspect="1"/>
            </p:cNvPicPr>
            <p:nvPr/>
          </p:nvPicPr>
          <p:blipFill>
            <a:blip r:embed="rId4">
              <a:extLst>
                <a:ext uri="{28A0092B-C50C-407E-A947-70E740481C1C}">
                  <a14:useLocalDpi xmlns:a14="http://schemas.microsoft.com/office/drawing/2010/main" val="0"/>
                </a:ext>
              </a:extLst>
            </a:blip>
            <a:srcRect b="1383"/>
            <a:stretch/>
          </p:blipFill>
          <p:spPr bwMode="auto">
            <a:xfrm>
              <a:off x="2055858" y="1031098"/>
              <a:ext cx="5701456" cy="5616000"/>
            </a:xfrm>
            <a:prstGeom prst="rect">
              <a:avLst/>
            </a:prstGeom>
            <a:noFill/>
            <a:ln>
              <a:noFill/>
            </a:ln>
          </p:spPr>
        </p:pic>
      </p:grpSp>
    </p:spTree>
    <p:extLst>
      <p:ext uri="{BB962C8B-B14F-4D97-AF65-F5344CB8AC3E}">
        <p14:creationId xmlns:p14="http://schemas.microsoft.com/office/powerpoint/2010/main" val="53348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FF42A0C-8EB5-9716-0826-C167FB093A51}"/>
              </a:ext>
            </a:extLst>
          </p:cNvPr>
          <p:cNvGrpSpPr/>
          <p:nvPr/>
        </p:nvGrpSpPr>
        <p:grpSpPr>
          <a:xfrm>
            <a:off x="0" y="0"/>
            <a:ext cx="8703077" cy="6858000"/>
            <a:chOff x="0" y="0"/>
            <a:chExt cx="870307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5359"/>
              <a:ext cx="730267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Burkholderia cepacia complex species belong to the emerging respiratory pathogens, with a prevalence of &gt;5% in some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795338"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5.2</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067" y="739993"/>
              <a:ext cx="792146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Burkholderia cepacia complex species in people with CF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28770" y="2013384"/>
              <a:ext cx="1688400" cy="3647152"/>
            </a:xfrm>
            <a:prstGeom prst="rect">
              <a:avLst/>
            </a:prstGeom>
            <a:noFill/>
          </p:spPr>
          <p:txBody>
            <a:bodyPr wrap="square">
              <a:spAutoFit/>
            </a:bodyPr>
            <a:lstStyle/>
            <a:p>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endParaRPr lang="en-GB" sz="1050" dirty="0">
                <a:solidFill>
                  <a:srgbClr val="55C2D2"/>
                </a:solidFill>
                <a:latin typeface="+mj-lt"/>
              </a:endParaRPr>
            </a:p>
            <a:p>
              <a:r>
                <a:rPr lang="en-GB" sz="1050" dirty="0">
                  <a:solidFill>
                    <a:srgbClr val="55C2D2"/>
                  </a:solidFill>
                  <a:latin typeface="+mj-lt"/>
                </a:rPr>
                <a:t>Ireland and Italy: chronicity for Burkholderia cepacia complex is defined as: at least 3 or more positive isolates during the last 12 months preceding the last reported culture in 2023. </a:t>
              </a:r>
            </a:p>
            <a:p>
              <a:endParaRPr lang="en-GB" sz="1050" dirty="0">
                <a:solidFill>
                  <a:srgbClr val="55C2D2"/>
                </a:solidFill>
                <a:latin typeface="+mj-lt"/>
              </a:endParaRPr>
            </a:p>
            <a:p>
              <a:r>
                <a:rPr lang="en-GB" sz="1050" dirty="0">
                  <a:solidFill>
                    <a:srgbClr val="55C2D2"/>
                  </a:solidFill>
                  <a:latin typeface="+mj-lt"/>
                </a:rPr>
                <a:t>The United Kingdom: chronicity for Burkholderia cepacia complex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8FBAC928-3C4C-DE1C-34F6-BFE6053A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31662BC1-D8C8-AB1C-3AC0-50A32D6BFAE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3">
              <a:extLst>
                <a:ext uri="{FF2B5EF4-FFF2-40B4-BE49-F238E27FC236}">
                  <a16:creationId xmlns:a16="http://schemas.microsoft.com/office/drawing/2014/main" id="{6FA319B1-1E36-4C36-6AC9-6FEB471C3C8B}"/>
                </a:ext>
              </a:extLst>
            </p:cNvPr>
            <p:cNvPicPr>
              <a:picLocks noChangeAspect="1"/>
            </p:cNvPicPr>
            <p:nvPr/>
          </p:nvPicPr>
          <p:blipFill>
            <a:blip r:embed="rId4">
              <a:extLst>
                <a:ext uri="{28A0092B-C50C-407E-A947-70E740481C1C}">
                  <a14:useLocalDpi xmlns:a14="http://schemas.microsoft.com/office/drawing/2010/main" val="0"/>
                </a:ext>
              </a:extLst>
            </a:blip>
            <a:srcRect b="1930"/>
            <a:stretch/>
          </p:blipFill>
          <p:spPr bwMode="auto">
            <a:xfrm>
              <a:off x="2091104" y="1128849"/>
              <a:ext cx="5610990" cy="5508000"/>
            </a:xfrm>
            <a:prstGeom prst="rect">
              <a:avLst/>
            </a:prstGeom>
            <a:noFill/>
            <a:ln>
              <a:noFill/>
            </a:ln>
          </p:spPr>
        </p:pic>
      </p:grpSp>
    </p:spTree>
    <p:extLst>
      <p:ext uri="{BB962C8B-B14F-4D97-AF65-F5344CB8AC3E}">
        <p14:creationId xmlns:p14="http://schemas.microsoft.com/office/powerpoint/2010/main" val="1725978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A075B84-7598-165C-41AD-C5FE1BF2C2C0}"/>
              </a:ext>
            </a:extLst>
          </p:cNvPr>
          <p:cNvGrpSpPr/>
          <p:nvPr/>
        </p:nvGrpSpPr>
        <p:grpSpPr>
          <a:xfrm>
            <a:off x="0" y="0"/>
            <a:ext cx="8845379" cy="6858000"/>
            <a:chOff x="0" y="0"/>
            <a:chExt cx="884537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0767"/>
              <a:ext cx="7295929"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Haemophilus influenzae, together with Pseudomonas aeruginosa and Staphylococcus aureus, is the predominant respiratory pathogen in people with CF, though prevalence varies between age and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5.3</a:t>
              </a:r>
            </a:p>
          </p:txBody>
        </p:sp>
        <p:sp>
          <p:nvSpPr>
            <p:cNvPr id="3" name="TextBox 2">
              <a:extLst>
                <a:ext uri="{FF2B5EF4-FFF2-40B4-BE49-F238E27FC236}">
                  <a16:creationId xmlns:a16="http://schemas.microsoft.com/office/drawing/2014/main" id="{A865EFFA-0A6A-C5EE-3189-32D41E6E3F44}"/>
                </a:ext>
              </a:extLst>
            </p:cNvPr>
            <p:cNvSpPr txBox="1"/>
            <p:nvPr/>
          </p:nvSpPr>
          <p:spPr>
            <a:xfrm>
              <a:off x="741375" y="751622"/>
              <a:ext cx="8104004"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Haemophilus influenzae (detected at least one) in people with CF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54362" y="1968485"/>
              <a:ext cx="1688400" cy="3647152"/>
            </a:xfrm>
            <a:prstGeom prst="rect">
              <a:avLst/>
            </a:prstGeom>
            <a:noFill/>
          </p:spPr>
          <p:txBody>
            <a:bodyPr wrap="square">
              <a:spAutoFit/>
            </a:bodyPr>
            <a:lstStyle/>
            <a:p>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endParaRPr lang="en-GB" sz="1050" dirty="0">
                <a:solidFill>
                  <a:srgbClr val="55C2D2"/>
                </a:solidFill>
                <a:latin typeface="+mj-lt"/>
              </a:endParaRPr>
            </a:p>
            <a:p>
              <a:r>
                <a:rPr lang="en-GB" sz="1050" dirty="0">
                  <a:solidFill>
                    <a:srgbClr val="55C2D2"/>
                  </a:solidFill>
                  <a:latin typeface="+mj-lt"/>
                </a:rPr>
                <a:t>France and United Kingdom: chronicity for Haemophilus influenza is not collected. </a:t>
              </a:r>
            </a:p>
            <a:p>
              <a:endParaRPr lang="en-GB" sz="1050" dirty="0">
                <a:solidFill>
                  <a:srgbClr val="55C2D2"/>
                </a:solidFill>
                <a:latin typeface="+mj-lt"/>
              </a:endParaRPr>
            </a:p>
            <a:p>
              <a:r>
                <a:rPr lang="en-GB" sz="1050" dirty="0">
                  <a:solidFill>
                    <a:srgbClr val="55C2D2"/>
                  </a:solidFill>
                  <a:latin typeface="+mj-lt"/>
                </a:rPr>
                <a:t>Ireland and Italy: chronicity for Haemophilus influenzae is defined as: at least 3 or more positive isolates during the last 12 months preceding the last reported culture in 2023.</a:t>
              </a:r>
            </a:p>
          </p:txBody>
        </p:sp>
        <p:pic>
          <p:nvPicPr>
            <p:cNvPr id="5" name="Picture 4" descr="A blue hexagon with white and black triangles&#10;&#10;Description automatically generated">
              <a:extLst>
                <a:ext uri="{FF2B5EF4-FFF2-40B4-BE49-F238E27FC236}">
                  <a16:creationId xmlns:a16="http://schemas.microsoft.com/office/drawing/2014/main" id="{640D3951-B541-7A68-E87C-4130FF61E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20DAEC98-2C8B-4CFC-62E2-0A39EC93501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39">
              <a:extLst>
                <a:ext uri="{FF2B5EF4-FFF2-40B4-BE49-F238E27FC236}">
                  <a16:creationId xmlns:a16="http://schemas.microsoft.com/office/drawing/2014/main" id="{757F47FF-5EC8-DC06-C77F-40BFC442B7DE}"/>
                </a:ext>
              </a:extLst>
            </p:cNvPr>
            <p:cNvPicPr>
              <a:picLocks noChangeAspect="1"/>
            </p:cNvPicPr>
            <p:nvPr/>
          </p:nvPicPr>
          <p:blipFill>
            <a:blip r:embed="rId4">
              <a:extLst>
                <a:ext uri="{28A0092B-C50C-407E-A947-70E740481C1C}">
                  <a14:useLocalDpi xmlns:a14="http://schemas.microsoft.com/office/drawing/2010/main" val="0"/>
                </a:ext>
              </a:extLst>
            </a:blip>
            <a:srcRect b="1928"/>
            <a:stretch/>
          </p:blipFill>
          <p:spPr bwMode="auto">
            <a:xfrm>
              <a:off x="2082501" y="1066587"/>
              <a:ext cx="5586169" cy="5472000"/>
            </a:xfrm>
            <a:prstGeom prst="rect">
              <a:avLst/>
            </a:prstGeom>
            <a:noFill/>
            <a:ln>
              <a:noFill/>
            </a:ln>
          </p:spPr>
        </p:pic>
      </p:grpSp>
    </p:spTree>
    <p:extLst>
      <p:ext uri="{BB962C8B-B14F-4D97-AF65-F5344CB8AC3E}">
        <p14:creationId xmlns:p14="http://schemas.microsoft.com/office/powerpoint/2010/main" val="247404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17B647E5-7131-1715-90D9-093B8BF7ADA3}"/>
              </a:ext>
            </a:extLst>
          </p:cNvPr>
          <p:cNvGrpSpPr/>
          <p:nvPr/>
        </p:nvGrpSpPr>
        <p:grpSpPr>
          <a:xfrm>
            <a:off x="0" y="0"/>
            <a:ext cx="8897349" cy="6858000"/>
            <a:chOff x="0" y="0"/>
            <a:chExt cx="8897349" cy="6858000"/>
          </a:xfrm>
        </p:grpSpPr>
        <p:pic>
          <p:nvPicPr>
            <p:cNvPr id="10" name="Immagine 1995855340">
              <a:extLst>
                <a:ext uri="{FF2B5EF4-FFF2-40B4-BE49-F238E27FC236}">
                  <a16:creationId xmlns:a16="http://schemas.microsoft.com/office/drawing/2014/main" id="{17EF4291-FB49-8453-F28A-E69D7A5E72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518" y="1149878"/>
              <a:ext cx="5514520" cy="5508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0400" y="273071"/>
              <a:ext cx="7496949"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Staphylococcus aureus, together with Pseudomonas aeruginosa and Haemophilus influenzae, is the predominant respiratory pathogen in people with CF, though prevalence varies by age and between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8238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5.4</a:t>
              </a:r>
            </a:p>
          </p:txBody>
        </p:sp>
        <p:sp>
          <p:nvSpPr>
            <p:cNvPr id="3" name="TextBox 2">
              <a:extLst>
                <a:ext uri="{FF2B5EF4-FFF2-40B4-BE49-F238E27FC236}">
                  <a16:creationId xmlns:a16="http://schemas.microsoft.com/office/drawing/2014/main" id="{A865EFFA-0A6A-C5EE-3189-32D41E6E3F44}"/>
                </a:ext>
              </a:extLst>
            </p:cNvPr>
            <p:cNvSpPr txBox="1"/>
            <p:nvPr/>
          </p:nvSpPr>
          <p:spPr>
            <a:xfrm>
              <a:off x="723316" y="759116"/>
              <a:ext cx="729592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methicillin-sensitive Staphylococcus aureus (MSSA)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4230E9CE-B4BB-55C5-5518-D484A78AC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E886003B-BEC6-C0B5-2A15-D07D8F2F7B4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340F29D0-6683-ACD1-6E1F-7E9EA663B40D}"/>
                </a:ext>
              </a:extLst>
            </p:cNvPr>
            <p:cNvSpPr txBox="1"/>
            <p:nvPr/>
          </p:nvSpPr>
          <p:spPr>
            <a:xfrm>
              <a:off x="161176" y="2029790"/>
              <a:ext cx="1688400" cy="3970318"/>
            </a:xfrm>
            <a:prstGeom prst="rect">
              <a:avLst/>
            </a:prstGeom>
            <a:noFill/>
          </p:spPr>
          <p:txBody>
            <a:bodyPr wrap="square">
              <a:spAutoFit/>
            </a:bodyPr>
            <a:lstStyle/>
            <a:p>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endParaRPr lang="en-GB" sz="1050" dirty="0">
                <a:solidFill>
                  <a:srgbClr val="55C2D2"/>
                </a:solidFill>
                <a:latin typeface="+mj-lt"/>
              </a:endParaRPr>
            </a:p>
            <a:p>
              <a:r>
                <a:rPr lang="en-GB" sz="1050" dirty="0">
                  <a:solidFill>
                    <a:srgbClr val="55C2D2"/>
                  </a:solidFill>
                  <a:latin typeface="+mj-lt"/>
                </a:rPr>
                <a:t>Ireland and Italy: chronicity for Staphylococcus aureus is defined as: at least 3 or more positive isolates during the last 12 months preceding the last reported culture in 2023. </a:t>
              </a:r>
            </a:p>
            <a:p>
              <a:endParaRPr lang="en-GB" sz="1050" dirty="0">
                <a:solidFill>
                  <a:srgbClr val="55C2D2"/>
                </a:solidFill>
                <a:latin typeface="+mj-lt"/>
              </a:endParaRPr>
            </a:p>
            <a:p>
              <a:r>
                <a:rPr lang="en-GB" sz="1050" dirty="0">
                  <a:solidFill>
                    <a:srgbClr val="55C2D2"/>
                  </a:solidFill>
                  <a:latin typeface="+mj-lt"/>
                </a:rPr>
                <a:t>United Kingdom: chronicity for Staphylococcus aureus is defined as: 3 or more positives isolates during the 12 months preceding the last annual review. </a:t>
              </a:r>
            </a:p>
          </p:txBody>
        </p:sp>
      </p:grpSp>
    </p:spTree>
    <p:extLst>
      <p:ext uri="{BB962C8B-B14F-4D97-AF65-F5344CB8AC3E}">
        <p14:creationId xmlns:p14="http://schemas.microsoft.com/office/powerpoint/2010/main" val="3290302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F48BBAE-8D18-6CD6-1112-90EC416E555C}"/>
              </a:ext>
            </a:extLst>
          </p:cNvPr>
          <p:cNvGrpSpPr/>
          <p:nvPr/>
        </p:nvGrpSpPr>
        <p:grpSpPr>
          <a:xfrm>
            <a:off x="0" y="0"/>
            <a:ext cx="8748385" cy="6858000"/>
            <a:chOff x="0" y="0"/>
            <a:chExt cx="8748385" cy="6858000"/>
          </a:xfrm>
        </p:grpSpPr>
        <p:pic>
          <p:nvPicPr>
            <p:cNvPr id="10" name="Immagine 1995855341">
              <a:extLst>
                <a:ext uri="{FF2B5EF4-FFF2-40B4-BE49-F238E27FC236}">
                  <a16:creationId xmlns:a16="http://schemas.microsoft.com/office/drawing/2014/main" id="{A684CD6B-CBD6-3179-3ED1-F3F6EC1093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682" y="1128791"/>
              <a:ext cx="5550562" cy="5544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0400" y="273071"/>
              <a:ext cx="7338460"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Prevalence of methicillin-resistant Staphylococcus aureus (MRSA) in the airways is very heterogeneous in people with CF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82380"/>
              <a:ext cx="4818835"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5.5</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404" y="750355"/>
              <a:ext cx="800398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methicillin-resistant Staphylococcus aureus (MRSA)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4580E42E-B317-8221-7C06-C76C5CDA2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B990788B-8211-877C-016E-86260263B5C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C07AD58C-7542-F07C-D15C-CEB654EBABD6}"/>
                </a:ext>
              </a:extLst>
            </p:cNvPr>
            <p:cNvSpPr txBox="1"/>
            <p:nvPr/>
          </p:nvSpPr>
          <p:spPr>
            <a:xfrm>
              <a:off x="200938" y="1913115"/>
              <a:ext cx="1688400" cy="4154984"/>
            </a:xfrm>
            <a:prstGeom prst="rect">
              <a:avLst/>
            </a:prstGeom>
            <a:noFill/>
          </p:spPr>
          <p:txBody>
            <a:bodyPr wrap="square">
              <a:spAutoFit/>
            </a:bodyPr>
            <a:lstStyle/>
            <a:p>
              <a:r>
                <a:rPr lang="en-GB" sz="1100" dirty="0">
                  <a:solidFill>
                    <a:srgbClr val="55C2D2"/>
                  </a:solidFill>
                  <a:latin typeface="+mj-lt"/>
                </a:rPr>
                <a:t>Note: We excluded from the graph the countries for which the information is missing for more than 10% of the children/ adults. Albania and Georgia have &lt;5 adults seen in 2023 and are excluded from the graph for adults.</a:t>
              </a:r>
            </a:p>
            <a:p>
              <a:endParaRPr lang="en-GB" sz="1100" dirty="0">
                <a:solidFill>
                  <a:srgbClr val="55C2D2"/>
                </a:solidFill>
                <a:latin typeface="+mj-lt"/>
              </a:endParaRPr>
            </a:p>
            <a:p>
              <a:r>
                <a:rPr lang="en-GB" sz="1100" dirty="0">
                  <a:solidFill>
                    <a:srgbClr val="55C2D2"/>
                  </a:solidFill>
                  <a:latin typeface="+mj-lt"/>
                </a:rPr>
                <a:t>Ireland and Italy: chronicity for methicillin-resistant Staphylococcus aureus is defined as: at least 3 or more positive isolates during the last 12 months preceding the last reported culture in 2023. </a:t>
              </a:r>
            </a:p>
            <a:p>
              <a:endParaRPr lang="en-GB" sz="1100" dirty="0">
                <a:solidFill>
                  <a:srgbClr val="55C2D2"/>
                </a:solidFill>
                <a:latin typeface="+mj-lt"/>
              </a:endParaRPr>
            </a:p>
            <a:p>
              <a:r>
                <a:rPr lang="en-GB" sz="1100" dirty="0">
                  <a:solidFill>
                    <a:srgbClr val="55C2D2"/>
                  </a:solidFill>
                  <a:latin typeface="+mj-lt"/>
                </a:rPr>
                <a:t>United Kingdom: chronicity for methicillin-resistant Staphylococcus aureus is not collected. </a:t>
              </a:r>
            </a:p>
          </p:txBody>
        </p:sp>
      </p:grpSp>
    </p:spTree>
    <p:extLst>
      <p:ext uri="{BB962C8B-B14F-4D97-AF65-F5344CB8AC3E}">
        <p14:creationId xmlns:p14="http://schemas.microsoft.com/office/powerpoint/2010/main" val="359476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A4BD174-4A5F-AF1A-F5CA-C671E60F3123}"/>
              </a:ext>
            </a:extLst>
          </p:cNvPr>
          <p:cNvGrpSpPr/>
          <p:nvPr/>
        </p:nvGrpSpPr>
        <p:grpSpPr>
          <a:xfrm>
            <a:off x="0" y="3360"/>
            <a:ext cx="8826884" cy="6854640"/>
            <a:chOff x="0" y="3360"/>
            <a:chExt cx="8826884" cy="6854640"/>
          </a:xfrm>
        </p:grpSpPr>
        <p:pic>
          <p:nvPicPr>
            <p:cNvPr id="2" name="Picture 1" descr="A blue hexagon with white and black triangles&#10;&#10;Description automatically generated">
              <a:extLst>
                <a:ext uri="{FF2B5EF4-FFF2-40B4-BE49-F238E27FC236}">
                  <a16:creationId xmlns:a16="http://schemas.microsoft.com/office/drawing/2014/main" id="{249300EB-D681-7B3F-92C3-D7CE1F1F6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of people with CF registered in the ECFSPR varies across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6090" y="558011"/>
              <a:ext cx="4171992" cy="261610"/>
            </a:xfrm>
            <a:prstGeom prst="rect">
              <a:avLst/>
            </a:prstGeom>
            <a:noFill/>
          </p:spPr>
          <p:txBody>
            <a:bodyPr wrap="square">
              <a:spAutoFit/>
            </a:bodyPr>
            <a:lstStyle/>
            <a:p>
              <a:pPr marL="674370">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registered in the ECFSR in 2023.</a:t>
              </a:r>
            </a:p>
          </p:txBody>
        </p:sp>
        <p:sp>
          <p:nvSpPr>
            <p:cNvPr id="8" name="Text Placeholder 8">
              <a:extLst>
                <a:ext uri="{FF2B5EF4-FFF2-40B4-BE49-F238E27FC236}">
                  <a16:creationId xmlns:a16="http://schemas.microsoft.com/office/drawing/2014/main" id="{93C0510C-6294-DD4B-FE07-F4BC32AA2C2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ctr">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1">
              <a:extLst>
                <a:ext uri="{FF2B5EF4-FFF2-40B4-BE49-F238E27FC236}">
                  <a16:creationId xmlns:a16="http://schemas.microsoft.com/office/drawing/2014/main" id="{CF415BA2-C750-28B8-93ED-F9C3213C48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15" y="1574985"/>
              <a:ext cx="8509769" cy="4066434"/>
            </a:xfrm>
            <a:prstGeom prst="rect">
              <a:avLst/>
            </a:prstGeom>
            <a:noFill/>
            <a:ln>
              <a:noFill/>
            </a:ln>
          </p:spPr>
        </p:pic>
      </p:grpSp>
    </p:spTree>
    <p:extLst>
      <p:ext uri="{BB962C8B-B14F-4D97-AF65-F5344CB8AC3E}">
        <p14:creationId xmlns:p14="http://schemas.microsoft.com/office/powerpoint/2010/main" val="305718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94165728-5130-98C6-379A-DA10DCCE2E4D}"/>
              </a:ext>
            </a:extLst>
          </p:cNvPr>
          <p:cNvGrpSpPr/>
          <p:nvPr/>
        </p:nvGrpSpPr>
        <p:grpSpPr>
          <a:xfrm>
            <a:off x="0" y="0"/>
            <a:ext cx="8620513" cy="6858000"/>
            <a:chOff x="0" y="0"/>
            <a:chExt cx="8620513" cy="6858000"/>
          </a:xfrm>
        </p:grpSpPr>
        <p:pic>
          <p:nvPicPr>
            <p:cNvPr id="10" name="Immagine 1995855342">
              <a:extLst>
                <a:ext uri="{FF2B5EF4-FFF2-40B4-BE49-F238E27FC236}">
                  <a16:creationId xmlns:a16="http://schemas.microsoft.com/office/drawing/2014/main" id="{ADE3EB77-78F6-6356-D73D-86F33F281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5871" y="1115101"/>
              <a:ext cx="5586606" cy="5580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0400" y="250039"/>
              <a:ext cx="7220113"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Stenotrophomonas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maltophilia</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is found in less than 10% in children and adults with CF.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741122"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5.6</a:t>
              </a:r>
            </a:p>
          </p:txBody>
        </p:sp>
        <p:sp>
          <p:nvSpPr>
            <p:cNvPr id="3" name="TextBox 2">
              <a:extLst>
                <a:ext uri="{FF2B5EF4-FFF2-40B4-BE49-F238E27FC236}">
                  <a16:creationId xmlns:a16="http://schemas.microsoft.com/office/drawing/2014/main" id="{A865EFFA-0A6A-C5EE-3189-32D41E6E3F44}"/>
                </a:ext>
              </a:extLst>
            </p:cNvPr>
            <p:cNvSpPr txBox="1"/>
            <p:nvPr/>
          </p:nvSpPr>
          <p:spPr>
            <a:xfrm>
              <a:off x="731421" y="661133"/>
              <a:ext cx="7858067"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Stenotrophomonas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maltophilia</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E4A7DFE9-3CB0-FDE5-7CF8-EF44BD9C9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91F3157D-ED27-4DF5-38FA-DC3D4A906EC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76D17DC1-7F45-6D63-EEAE-E76B971A1F96}"/>
                </a:ext>
              </a:extLst>
            </p:cNvPr>
            <p:cNvSpPr txBox="1"/>
            <p:nvPr/>
          </p:nvSpPr>
          <p:spPr>
            <a:xfrm>
              <a:off x="155353" y="1802557"/>
              <a:ext cx="1688400" cy="4324261"/>
            </a:xfrm>
            <a:prstGeom prst="rect">
              <a:avLst/>
            </a:prstGeom>
            <a:noFill/>
          </p:spPr>
          <p:txBody>
            <a:bodyPr wrap="square">
              <a:spAutoFit/>
            </a:bodyPr>
            <a:lstStyle/>
            <a:p>
              <a:r>
                <a:rPr lang="en-GB" sz="110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endParaRPr lang="en-GB" sz="1100" dirty="0">
                <a:solidFill>
                  <a:srgbClr val="55C2D2"/>
                </a:solidFill>
                <a:latin typeface="+mj-lt"/>
              </a:endParaRPr>
            </a:p>
            <a:p>
              <a:r>
                <a:rPr lang="en-GB" sz="1100" dirty="0">
                  <a:solidFill>
                    <a:srgbClr val="55C2D2"/>
                  </a:solidFill>
                  <a:latin typeface="+mj-lt"/>
                </a:rPr>
                <a:t>Ireland and Italy: chronicity for Stenotrophomonas maltophilia is defined as: at least 3 or more positive isolates during the last 12 months preceding the last reported culture in 2023. </a:t>
              </a:r>
            </a:p>
            <a:p>
              <a:endParaRPr lang="en-GB" sz="1100" dirty="0">
                <a:solidFill>
                  <a:srgbClr val="55C2D2"/>
                </a:solidFill>
                <a:latin typeface="+mj-lt"/>
              </a:endParaRPr>
            </a:p>
            <a:p>
              <a:r>
                <a:rPr lang="en-GB" sz="1100" dirty="0">
                  <a:solidFill>
                    <a:srgbClr val="55C2D2"/>
                  </a:solidFill>
                  <a:latin typeface="+mj-lt"/>
                </a:rPr>
                <a:t>United Kingdom: chronicity for Stenotrophomonas maltophilia is not collected. </a:t>
              </a:r>
            </a:p>
          </p:txBody>
        </p:sp>
      </p:grpSp>
    </p:spTree>
    <p:extLst>
      <p:ext uri="{BB962C8B-B14F-4D97-AF65-F5344CB8AC3E}">
        <p14:creationId xmlns:p14="http://schemas.microsoft.com/office/powerpoint/2010/main" val="2852133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8BA021E0-E125-4E56-A17C-EF2B6DBE4883}"/>
              </a:ext>
            </a:extLst>
          </p:cNvPr>
          <p:cNvGrpSpPr/>
          <p:nvPr/>
        </p:nvGrpSpPr>
        <p:grpSpPr>
          <a:xfrm>
            <a:off x="0" y="0"/>
            <a:ext cx="8825352" cy="6858000"/>
            <a:chOff x="0" y="0"/>
            <a:chExt cx="8825352" cy="6858000"/>
          </a:xfrm>
        </p:grpSpPr>
        <p:pic>
          <p:nvPicPr>
            <p:cNvPr id="10" name="Immagine 1995855343">
              <a:extLst>
                <a:ext uri="{FF2B5EF4-FFF2-40B4-BE49-F238E27FC236}">
                  <a16:creationId xmlns:a16="http://schemas.microsoft.com/office/drawing/2014/main" id="{517489A0-FCE1-EE0B-7C84-CC00B56DF7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2708" y="1054574"/>
              <a:ext cx="5622647" cy="561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0400" y="246451"/>
              <a:ext cx="742495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Achromobacter species can be found in up to 20% of the airways of people with CF, with a higher prevalence in adults.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5.7</a:t>
              </a:r>
            </a:p>
          </p:txBody>
        </p:sp>
        <p:sp>
          <p:nvSpPr>
            <p:cNvPr id="3" name="TextBox 2">
              <a:extLst>
                <a:ext uri="{FF2B5EF4-FFF2-40B4-BE49-F238E27FC236}">
                  <a16:creationId xmlns:a16="http://schemas.microsoft.com/office/drawing/2014/main" id="{A865EFFA-0A6A-C5EE-3189-32D41E6E3F44}"/>
                </a:ext>
              </a:extLst>
            </p:cNvPr>
            <p:cNvSpPr txBox="1"/>
            <p:nvPr/>
          </p:nvSpPr>
          <p:spPr>
            <a:xfrm>
              <a:off x="751732" y="659727"/>
              <a:ext cx="807110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Achromobacter species infection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060CBF01-6FE7-F8CD-6C6A-9A46974B0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61F86B30-BC07-9651-6DEE-853DF165480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07DA8E49-EAFC-5210-C033-5F86C5F234B7}"/>
                </a:ext>
              </a:extLst>
            </p:cNvPr>
            <p:cNvSpPr txBox="1"/>
            <p:nvPr/>
          </p:nvSpPr>
          <p:spPr>
            <a:xfrm>
              <a:off x="128771" y="1785045"/>
              <a:ext cx="1688400" cy="4154984"/>
            </a:xfrm>
            <a:prstGeom prst="rect">
              <a:avLst/>
            </a:prstGeom>
            <a:noFill/>
          </p:spPr>
          <p:txBody>
            <a:bodyPr wrap="square">
              <a:spAutoFit/>
            </a:bodyPr>
            <a:lstStyle/>
            <a:p>
              <a:r>
                <a:rPr lang="en-GB" sz="1100" dirty="0">
                  <a:solidFill>
                    <a:srgbClr val="55C2D2"/>
                  </a:solidFill>
                  <a:latin typeface="+mj-lt"/>
                </a:rPr>
                <a:t>Note: We excluded from the graph the countries for which the information is missing for more than 10% of the children/ adults. Albania and Georgia have &lt;5 adults seen in 2023 and are excluded from the graph for adults.</a:t>
              </a:r>
            </a:p>
            <a:p>
              <a:endParaRPr lang="en-GB" sz="1100" dirty="0">
                <a:solidFill>
                  <a:srgbClr val="55C2D2"/>
                </a:solidFill>
                <a:latin typeface="+mj-lt"/>
              </a:endParaRPr>
            </a:p>
            <a:p>
              <a:r>
                <a:rPr lang="en-GB" sz="1100" dirty="0">
                  <a:solidFill>
                    <a:srgbClr val="55C2D2"/>
                  </a:solidFill>
                  <a:latin typeface="+mj-lt"/>
                </a:rPr>
                <a:t>Ireland and Italy: chronicity for Achromobacter species is defined as: at least 3 or more positive isolates during the last 12 months preceding the last reported culture in 2023. </a:t>
              </a:r>
            </a:p>
            <a:p>
              <a:endParaRPr lang="en-GB" sz="1100" dirty="0">
                <a:solidFill>
                  <a:srgbClr val="55C2D2"/>
                </a:solidFill>
                <a:latin typeface="+mj-lt"/>
              </a:endParaRPr>
            </a:p>
            <a:p>
              <a:r>
                <a:rPr lang="en-GB" sz="1100" dirty="0">
                  <a:solidFill>
                    <a:srgbClr val="55C2D2"/>
                  </a:solidFill>
                  <a:latin typeface="+mj-lt"/>
                </a:rPr>
                <a:t>United Kingdom: chronicity for Achromobacter species  is not collected. </a:t>
              </a:r>
            </a:p>
          </p:txBody>
        </p:sp>
      </p:grpSp>
    </p:spTree>
    <p:extLst>
      <p:ext uri="{BB962C8B-B14F-4D97-AF65-F5344CB8AC3E}">
        <p14:creationId xmlns:p14="http://schemas.microsoft.com/office/powerpoint/2010/main" val="398830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9771C11-59D3-1BD4-E954-F02766F79527}"/>
              </a:ext>
            </a:extLst>
          </p:cNvPr>
          <p:cNvGrpSpPr/>
          <p:nvPr/>
        </p:nvGrpSpPr>
        <p:grpSpPr>
          <a:xfrm>
            <a:off x="0" y="0"/>
            <a:ext cx="8457453" cy="6858000"/>
            <a:chOff x="0" y="0"/>
            <a:chExt cx="845745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1390"/>
              <a:ext cx="695568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chronic Pseudomonas aeruginosa infection has decreased in the CF population in Europe since increased availability of CFTR modulators.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67485"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5.8</a:t>
              </a:r>
            </a:p>
          </p:txBody>
        </p:sp>
        <p:sp>
          <p:nvSpPr>
            <p:cNvPr id="3" name="TextBox 2">
              <a:extLst>
                <a:ext uri="{FF2B5EF4-FFF2-40B4-BE49-F238E27FC236}">
                  <a16:creationId xmlns:a16="http://schemas.microsoft.com/office/drawing/2014/main" id="{A865EFFA-0A6A-C5EE-3189-32D41E6E3F44}"/>
                </a:ext>
              </a:extLst>
            </p:cNvPr>
            <p:cNvSpPr txBox="1"/>
            <p:nvPr/>
          </p:nvSpPr>
          <p:spPr>
            <a:xfrm>
              <a:off x="747203" y="715957"/>
              <a:ext cx="714656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Pseudomonas aeruginosa infection in people with CF, by age group, in 2013, 2018 and 2023.</a:t>
              </a:r>
            </a:p>
          </p:txBody>
        </p:sp>
        <p:pic>
          <p:nvPicPr>
            <p:cNvPr id="2" name="Picture 1" descr="A blue hexagon with white and black triangles&#10;&#10;Description automatically generated">
              <a:extLst>
                <a:ext uri="{FF2B5EF4-FFF2-40B4-BE49-F238E27FC236}">
                  <a16:creationId xmlns:a16="http://schemas.microsoft.com/office/drawing/2014/main" id="{A570898A-0E66-A8C3-DCA1-940E0D297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4A0DB58-8A0E-317E-429B-727554373B3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4">
              <a:extLst>
                <a:ext uri="{FF2B5EF4-FFF2-40B4-BE49-F238E27FC236}">
                  <a16:creationId xmlns:a16="http://schemas.microsoft.com/office/drawing/2014/main" id="{B2371576-D3A0-FFE7-6C7B-8D8EC7A80D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019" y="1217851"/>
              <a:ext cx="7576434" cy="5421578"/>
            </a:xfrm>
            <a:prstGeom prst="rect">
              <a:avLst/>
            </a:prstGeom>
            <a:noFill/>
            <a:ln>
              <a:noFill/>
            </a:ln>
          </p:spPr>
        </p:pic>
      </p:grpSp>
    </p:spTree>
    <p:extLst>
      <p:ext uri="{BB962C8B-B14F-4D97-AF65-F5344CB8AC3E}">
        <p14:creationId xmlns:p14="http://schemas.microsoft.com/office/powerpoint/2010/main" val="191850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74408"/>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6</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NUTRITION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1E46EDD5-4167-2CAF-2A18-8B166DE28F3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D710E25-9722-8799-625E-30490BAB6D48}"/>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AA3A0B6F-C1AB-66C8-A8F4-D14422075437}"/>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37D0B7E7-6392-E291-15FF-38730B1D91A2}"/>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7005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B457040A-A72E-A8CA-1C20-B75658962F7D}"/>
              </a:ext>
            </a:extLst>
          </p:cNvPr>
          <p:cNvGrpSpPr/>
          <p:nvPr/>
        </p:nvGrpSpPr>
        <p:grpSpPr>
          <a:xfrm>
            <a:off x="0" y="0"/>
            <a:ext cx="7771296" cy="6858000"/>
            <a:chOff x="0" y="0"/>
            <a:chExt cx="7771296"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7387"/>
              <a:ext cx="637089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more than 80% of the people with CF are pancreatic insufficient.</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395132"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6.1</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232" y="514086"/>
              <a:ext cx="6816076"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pancreatic enzymes in 2023 for all people with CF who have never had a transplant, by country.</a:t>
              </a:r>
            </a:p>
          </p:txBody>
        </p:sp>
        <p:pic>
          <p:nvPicPr>
            <p:cNvPr id="2" name="Picture 1" descr="A blue hexagon with white and black triangles&#10;&#10;Description automatically generated">
              <a:extLst>
                <a:ext uri="{FF2B5EF4-FFF2-40B4-BE49-F238E27FC236}">
                  <a16:creationId xmlns:a16="http://schemas.microsoft.com/office/drawing/2014/main" id="{954D9488-0C77-E454-0C7F-8A929339D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89EF9D54-0024-E5AA-5277-6C5F6E47173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5">
              <a:extLst>
                <a:ext uri="{FF2B5EF4-FFF2-40B4-BE49-F238E27FC236}">
                  <a16:creationId xmlns:a16="http://schemas.microsoft.com/office/drawing/2014/main" id="{B4163409-2502-7837-37F6-033470318369}"/>
                </a:ext>
              </a:extLst>
            </p:cNvPr>
            <p:cNvPicPr>
              <a:picLocks noChangeAspect="1"/>
            </p:cNvPicPr>
            <p:nvPr/>
          </p:nvPicPr>
          <p:blipFill>
            <a:blip r:embed="rId4">
              <a:extLst>
                <a:ext uri="{28A0092B-C50C-407E-A947-70E740481C1C}">
                  <a14:useLocalDpi xmlns:a14="http://schemas.microsoft.com/office/drawing/2010/main" val="0"/>
                </a:ext>
              </a:extLst>
            </a:blip>
            <a:srcRect t="8427" b="2268"/>
            <a:stretch>
              <a:fillRect/>
            </a:stretch>
          </p:blipFill>
          <p:spPr bwMode="auto">
            <a:xfrm>
              <a:off x="1463710" y="995903"/>
              <a:ext cx="5966734" cy="5580000"/>
            </a:xfrm>
            <a:prstGeom prst="rect">
              <a:avLst/>
            </a:prstGeom>
            <a:noFill/>
            <a:ln>
              <a:noFill/>
            </a:ln>
          </p:spPr>
        </p:pic>
      </p:grpSp>
      <p:pic>
        <p:nvPicPr>
          <p:cNvPr id="8" name="Immagine 1995855345">
            <a:extLst>
              <a:ext uri="{FF2B5EF4-FFF2-40B4-BE49-F238E27FC236}">
                <a16:creationId xmlns:a16="http://schemas.microsoft.com/office/drawing/2014/main" id="{6E206331-E6CC-F835-7696-BDF33473EE6A}"/>
              </a:ext>
            </a:extLst>
          </p:cNvPr>
          <p:cNvPicPr>
            <a:picLocks noChangeAspect="1"/>
          </p:cNvPicPr>
          <p:nvPr/>
        </p:nvPicPr>
        <p:blipFill>
          <a:blip r:embed="rId4">
            <a:extLst>
              <a:ext uri="{28A0092B-C50C-407E-A947-70E740481C1C}">
                <a14:useLocalDpi xmlns:a14="http://schemas.microsoft.com/office/drawing/2010/main" val="0"/>
              </a:ext>
            </a:extLst>
          </a:blip>
          <a:srcRect b="96420"/>
          <a:stretch>
            <a:fillRect/>
          </a:stretch>
        </p:blipFill>
        <p:spPr bwMode="auto">
          <a:xfrm>
            <a:off x="913794" y="743903"/>
            <a:ext cx="6722814" cy="252000"/>
          </a:xfrm>
          <a:prstGeom prst="rect">
            <a:avLst/>
          </a:prstGeom>
          <a:noFill/>
          <a:ln>
            <a:noFill/>
          </a:ln>
        </p:spPr>
      </p:pic>
    </p:spTree>
    <p:extLst>
      <p:ext uri="{BB962C8B-B14F-4D97-AF65-F5344CB8AC3E}">
        <p14:creationId xmlns:p14="http://schemas.microsoft.com/office/powerpoint/2010/main" val="4052019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D4ED1EF2-5F81-1A68-00E5-B35B3731E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8" name="Group 7">
            <a:extLst>
              <a:ext uri="{FF2B5EF4-FFF2-40B4-BE49-F238E27FC236}">
                <a16:creationId xmlns:a16="http://schemas.microsoft.com/office/drawing/2014/main" id="{387F6852-1299-E366-962B-F3D926A8ABD2}"/>
              </a:ext>
            </a:extLst>
          </p:cNvPr>
          <p:cNvGrpSpPr/>
          <p:nvPr/>
        </p:nvGrpSpPr>
        <p:grpSpPr>
          <a:xfrm>
            <a:off x="741124" y="57600"/>
            <a:ext cx="7540535" cy="6800400"/>
            <a:chOff x="741124" y="57600"/>
            <a:chExt cx="7540535" cy="68004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51447"/>
              <a:ext cx="688125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While the median BMI z-score for children and adolescents with CF in Europe is close to normal for all age groups, a lot of variation amongst the countries can be observed.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18611"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6.2</a:t>
              </a:r>
            </a:p>
          </p:txBody>
        </p:sp>
        <p:sp>
          <p:nvSpPr>
            <p:cNvPr id="3" name="TextBox 2">
              <a:extLst>
                <a:ext uri="{FF2B5EF4-FFF2-40B4-BE49-F238E27FC236}">
                  <a16:creationId xmlns:a16="http://schemas.microsoft.com/office/drawing/2014/main" id="{A865EFFA-0A6A-C5EE-3189-32D41E6E3F44}"/>
                </a:ext>
              </a:extLst>
            </p:cNvPr>
            <p:cNvSpPr txBox="1"/>
            <p:nvPr/>
          </p:nvSpPr>
          <p:spPr>
            <a:xfrm>
              <a:off x="741124" y="715358"/>
              <a:ext cx="752218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and by country. Children and adolescents with CF aged 2-17 years in 2023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742023" y="6183795"/>
              <a:ext cx="5661919" cy="261610"/>
            </a:xfrm>
            <a:prstGeom prst="rect">
              <a:avLst/>
            </a:prstGeom>
            <a:noFill/>
          </p:spPr>
          <p:txBody>
            <a:bodyPr wrap="square">
              <a:spAutoFit/>
            </a:bodyPr>
            <a:lstStyle/>
            <a:p>
              <a:pPr algn="ctr"/>
              <a:r>
                <a:rPr lang="en-GB" sz="1100" dirty="0">
                  <a:solidFill>
                    <a:srgbClr val="55C2D2"/>
                  </a:solidFill>
                  <a:latin typeface="+mj-lt"/>
                </a:rPr>
                <a:t>Note: We excluded from the graph those age groups where the number of individuals was &lt;10.</a:t>
              </a:r>
            </a:p>
          </p:txBody>
        </p:sp>
        <p:sp>
          <p:nvSpPr>
            <p:cNvPr id="5" name="Text Placeholder 8">
              <a:extLst>
                <a:ext uri="{FF2B5EF4-FFF2-40B4-BE49-F238E27FC236}">
                  <a16:creationId xmlns:a16="http://schemas.microsoft.com/office/drawing/2014/main" id="{19798441-8BD4-0990-9405-9B7F35C2E93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6">
              <a:extLst>
                <a:ext uri="{FF2B5EF4-FFF2-40B4-BE49-F238E27FC236}">
                  <a16:creationId xmlns:a16="http://schemas.microsoft.com/office/drawing/2014/main" id="{8258324D-7FD7-84F1-9305-ED4D6C7271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405" y="1391450"/>
              <a:ext cx="7169275" cy="4670206"/>
            </a:xfrm>
            <a:prstGeom prst="rect">
              <a:avLst/>
            </a:prstGeom>
            <a:noFill/>
            <a:ln>
              <a:noFill/>
            </a:ln>
          </p:spPr>
        </p:pic>
      </p:grpSp>
    </p:spTree>
    <p:extLst>
      <p:ext uri="{BB962C8B-B14F-4D97-AF65-F5344CB8AC3E}">
        <p14:creationId xmlns:p14="http://schemas.microsoft.com/office/powerpoint/2010/main" val="2026668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C72B-233C-9E24-5BE4-882E29C3CE3D}"/>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FBD5EBD7-5102-6008-1847-06F20C870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D356B867-0359-9433-3B00-8965D4ACEF6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89A1C693-72F6-A455-D20C-A51DE60613EE}"/>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ALBANIA</a:t>
            </a:r>
          </a:p>
        </p:txBody>
      </p:sp>
      <p:sp>
        <p:nvSpPr>
          <p:cNvPr id="16" name="CuadroTexto 15">
            <a:extLst>
              <a:ext uri="{FF2B5EF4-FFF2-40B4-BE49-F238E27FC236}">
                <a16:creationId xmlns:a16="http://schemas.microsoft.com/office/drawing/2014/main" id="{B716305E-D1E5-9CD8-0BF2-62153F5DE06F}"/>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CROATIA</a:t>
            </a:r>
          </a:p>
        </p:txBody>
      </p:sp>
      <p:sp>
        <p:nvSpPr>
          <p:cNvPr id="17" name="CuadroTexto 16">
            <a:extLst>
              <a:ext uri="{FF2B5EF4-FFF2-40B4-BE49-F238E27FC236}">
                <a16:creationId xmlns:a16="http://schemas.microsoft.com/office/drawing/2014/main" id="{04693AE0-EA7F-B4B3-1E91-872CEA74FDF8}"/>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BULGARIA</a:t>
            </a:r>
          </a:p>
        </p:txBody>
      </p:sp>
      <p:sp>
        <p:nvSpPr>
          <p:cNvPr id="18" name="CuadroTexto 17">
            <a:extLst>
              <a:ext uri="{FF2B5EF4-FFF2-40B4-BE49-F238E27FC236}">
                <a16:creationId xmlns:a16="http://schemas.microsoft.com/office/drawing/2014/main" id="{7277CA56-770D-1C3E-3C2D-DFEBCE1BF789}"/>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AUSTRIA</a:t>
            </a:r>
          </a:p>
        </p:txBody>
      </p:sp>
      <p:sp>
        <p:nvSpPr>
          <p:cNvPr id="19" name="CuadroTexto 18">
            <a:extLst>
              <a:ext uri="{FF2B5EF4-FFF2-40B4-BE49-F238E27FC236}">
                <a16:creationId xmlns:a16="http://schemas.microsoft.com/office/drawing/2014/main" id="{5A8FEB2D-6678-E4E5-71F5-62E4C1C83CD9}"/>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ARMENIA</a:t>
            </a:r>
          </a:p>
        </p:txBody>
      </p:sp>
      <p:sp>
        <p:nvSpPr>
          <p:cNvPr id="20" name="CuadroTexto 19">
            <a:extLst>
              <a:ext uri="{FF2B5EF4-FFF2-40B4-BE49-F238E27FC236}">
                <a16:creationId xmlns:a16="http://schemas.microsoft.com/office/drawing/2014/main" id="{44E24B9C-CF63-CE9E-F661-76966D4DD8DA}"/>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BELARUS</a:t>
            </a:r>
          </a:p>
        </p:txBody>
      </p:sp>
      <p:sp>
        <p:nvSpPr>
          <p:cNvPr id="4" name="TextBox 5">
            <a:extLst>
              <a:ext uri="{FF2B5EF4-FFF2-40B4-BE49-F238E27FC236}">
                <a16:creationId xmlns:a16="http://schemas.microsoft.com/office/drawing/2014/main" id="{F6F1A90B-1309-F564-130B-24C3A4DF457F}"/>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258D2614-BB1B-635E-43E4-5621EA93F43C}"/>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2E15D6DE-69AF-C2CE-05C6-D18A78B51D62}"/>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pic>
        <p:nvPicPr>
          <p:cNvPr id="22" name="Immagine 31">
            <a:extLst>
              <a:ext uri="{FF2B5EF4-FFF2-40B4-BE49-F238E27FC236}">
                <a16:creationId xmlns:a16="http://schemas.microsoft.com/office/drawing/2014/main" id="{05EDEC33-697B-94C5-4883-74E29EDC94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32" y="1801369"/>
            <a:ext cx="2868930" cy="1724025"/>
          </a:xfrm>
          <a:prstGeom prst="rect">
            <a:avLst/>
          </a:prstGeom>
          <a:noFill/>
          <a:ln>
            <a:noFill/>
          </a:ln>
        </p:spPr>
      </p:pic>
      <p:pic>
        <p:nvPicPr>
          <p:cNvPr id="23" name="Immagine 58">
            <a:extLst>
              <a:ext uri="{FF2B5EF4-FFF2-40B4-BE49-F238E27FC236}">
                <a16:creationId xmlns:a16="http://schemas.microsoft.com/office/drawing/2014/main" id="{479B4D0D-AB47-D13B-8330-0D15E1EFF6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343" y="1801369"/>
            <a:ext cx="2868930" cy="1724025"/>
          </a:xfrm>
          <a:prstGeom prst="rect">
            <a:avLst/>
          </a:prstGeom>
          <a:noFill/>
          <a:ln>
            <a:noFill/>
          </a:ln>
        </p:spPr>
      </p:pic>
      <p:pic>
        <p:nvPicPr>
          <p:cNvPr id="24" name="Immagine 967428974">
            <a:extLst>
              <a:ext uri="{FF2B5EF4-FFF2-40B4-BE49-F238E27FC236}">
                <a16:creationId xmlns:a16="http://schemas.microsoft.com/office/drawing/2014/main" id="{00CC2222-60D3-AE5E-19E0-0AB2556D40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9" y="1833235"/>
            <a:ext cx="2868930" cy="1724025"/>
          </a:xfrm>
          <a:prstGeom prst="rect">
            <a:avLst/>
          </a:prstGeom>
          <a:noFill/>
          <a:ln>
            <a:noFill/>
          </a:ln>
        </p:spPr>
      </p:pic>
      <p:pic>
        <p:nvPicPr>
          <p:cNvPr id="25" name="Immagine 967428975">
            <a:extLst>
              <a:ext uri="{FF2B5EF4-FFF2-40B4-BE49-F238E27FC236}">
                <a16:creationId xmlns:a16="http://schemas.microsoft.com/office/drawing/2014/main" id="{E3E1FFA5-DC0A-3BEE-A398-1B6655AFB9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542" y="3936274"/>
            <a:ext cx="2868930" cy="1724025"/>
          </a:xfrm>
          <a:prstGeom prst="rect">
            <a:avLst/>
          </a:prstGeom>
          <a:noFill/>
          <a:ln>
            <a:noFill/>
          </a:ln>
        </p:spPr>
      </p:pic>
      <p:pic>
        <p:nvPicPr>
          <p:cNvPr id="26" name="Immagine 967428976">
            <a:extLst>
              <a:ext uri="{FF2B5EF4-FFF2-40B4-BE49-F238E27FC236}">
                <a16:creationId xmlns:a16="http://schemas.microsoft.com/office/drawing/2014/main" id="{8182A3B1-ACC7-3596-2CC2-B13E8672BB7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7535" y="3936274"/>
            <a:ext cx="2868930" cy="1724025"/>
          </a:xfrm>
          <a:prstGeom prst="rect">
            <a:avLst/>
          </a:prstGeom>
          <a:noFill/>
          <a:ln>
            <a:noFill/>
          </a:ln>
        </p:spPr>
      </p:pic>
      <p:pic>
        <p:nvPicPr>
          <p:cNvPr id="27" name="Immagine 967428977">
            <a:extLst>
              <a:ext uri="{FF2B5EF4-FFF2-40B4-BE49-F238E27FC236}">
                <a16:creationId xmlns:a16="http://schemas.microsoft.com/office/drawing/2014/main" id="{B84057C0-302B-A739-C806-AB2892AD26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7853" y="3936274"/>
            <a:ext cx="2868930" cy="1724025"/>
          </a:xfrm>
          <a:prstGeom prst="rect">
            <a:avLst/>
          </a:prstGeom>
          <a:noFill/>
          <a:ln>
            <a:noFill/>
          </a:ln>
        </p:spPr>
      </p:pic>
    </p:spTree>
    <p:extLst>
      <p:ext uri="{BB962C8B-B14F-4D97-AF65-F5344CB8AC3E}">
        <p14:creationId xmlns:p14="http://schemas.microsoft.com/office/powerpoint/2010/main" val="3213258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CA75-AD38-9B1F-510E-4D43C91267FB}"/>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674EE593-83A1-F138-59BB-FD0D65003FE3}"/>
              </a:ext>
            </a:extLst>
          </p:cNvPr>
          <p:cNvGrpSpPr/>
          <p:nvPr/>
        </p:nvGrpSpPr>
        <p:grpSpPr>
          <a:xfrm>
            <a:off x="0" y="-5576"/>
            <a:ext cx="9068340" cy="6858000"/>
            <a:chOff x="0" y="0"/>
            <a:chExt cx="9068340" cy="6858000"/>
          </a:xfrm>
        </p:grpSpPr>
        <p:pic>
          <p:nvPicPr>
            <p:cNvPr id="2" name="Picture 1" descr="A blue hexagon with white and black triangles&#10;&#10;Description automatically generated">
              <a:extLst>
                <a:ext uri="{FF2B5EF4-FFF2-40B4-BE49-F238E27FC236}">
                  <a16:creationId xmlns:a16="http://schemas.microsoft.com/office/drawing/2014/main" id="{D9B50D0E-F23F-0C92-F112-85E0B1F22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0357A884-9270-5C44-BED5-E0003314EB2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779C96F8-46F6-FD94-A035-A32B05BAD951}"/>
                </a:ext>
              </a:extLst>
            </p:cNvPr>
            <p:cNvSpPr txBox="1"/>
            <p:nvPr/>
          </p:nvSpPr>
          <p:spPr>
            <a:xfrm>
              <a:off x="247671" y="1582397"/>
              <a:ext cx="2868930" cy="261610"/>
            </a:xfrm>
            <a:prstGeom prst="rect">
              <a:avLst/>
            </a:prstGeom>
            <a:noFill/>
          </p:spPr>
          <p:txBody>
            <a:bodyPr wrap="square" rtlCol="0">
              <a:spAutoFit/>
            </a:bodyPr>
            <a:lstStyle/>
            <a:p>
              <a:pPr algn="just"/>
              <a:r>
                <a:rPr lang="en-GB" sz="1100" dirty="0"/>
                <a:t>Quartiles of z-scores for BMI:CZECH REPUBLIC</a:t>
              </a:r>
            </a:p>
          </p:txBody>
        </p:sp>
        <p:sp>
          <p:nvSpPr>
            <p:cNvPr id="16" name="CuadroTexto 15">
              <a:extLst>
                <a:ext uri="{FF2B5EF4-FFF2-40B4-BE49-F238E27FC236}">
                  <a16:creationId xmlns:a16="http://schemas.microsoft.com/office/drawing/2014/main" id="{743EF1BD-E7C6-CB85-B61D-A2C38F82F758}"/>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GEORGIA</a:t>
              </a:r>
            </a:p>
          </p:txBody>
        </p:sp>
        <p:sp>
          <p:nvSpPr>
            <p:cNvPr id="17" name="CuadroTexto 16">
              <a:extLst>
                <a:ext uri="{FF2B5EF4-FFF2-40B4-BE49-F238E27FC236}">
                  <a16:creationId xmlns:a16="http://schemas.microsoft.com/office/drawing/2014/main" id="{58E7233B-71B1-C4BD-DC82-2DF7880BC3EA}"/>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FRANCE</a:t>
              </a:r>
            </a:p>
          </p:txBody>
        </p:sp>
        <p:sp>
          <p:nvSpPr>
            <p:cNvPr id="18" name="CuadroTexto 17">
              <a:extLst>
                <a:ext uri="{FF2B5EF4-FFF2-40B4-BE49-F238E27FC236}">
                  <a16:creationId xmlns:a16="http://schemas.microsoft.com/office/drawing/2014/main" id="{A3406D1A-C67E-97ED-D130-666A71E5531D}"/>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ESTONIA</a:t>
              </a:r>
            </a:p>
          </p:txBody>
        </p:sp>
        <p:sp>
          <p:nvSpPr>
            <p:cNvPr id="19" name="CuadroTexto 18">
              <a:extLst>
                <a:ext uri="{FF2B5EF4-FFF2-40B4-BE49-F238E27FC236}">
                  <a16:creationId xmlns:a16="http://schemas.microsoft.com/office/drawing/2014/main" id="{EA5937D7-D203-5CD0-7899-CB4B8C6B251C}"/>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DENMARK</a:t>
              </a:r>
            </a:p>
          </p:txBody>
        </p:sp>
        <p:sp>
          <p:nvSpPr>
            <p:cNvPr id="20" name="CuadroTexto 19">
              <a:extLst>
                <a:ext uri="{FF2B5EF4-FFF2-40B4-BE49-F238E27FC236}">
                  <a16:creationId xmlns:a16="http://schemas.microsoft.com/office/drawing/2014/main" id="{2CDB8E3D-B1F4-1C69-75AA-C3437F2884F3}"/>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FINLAND</a:t>
              </a:r>
            </a:p>
          </p:txBody>
        </p:sp>
        <p:pic>
          <p:nvPicPr>
            <p:cNvPr id="3" name="Immagine 967428978">
              <a:extLst>
                <a:ext uri="{FF2B5EF4-FFF2-40B4-BE49-F238E27FC236}">
                  <a16:creationId xmlns:a16="http://schemas.microsoft.com/office/drawing/2014/main" id="{68472FBE-CFB0-6265-E0FA-9C9858914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262" y="1845518"/>
              <a:ext cx="2847340" cy="1720215"/>
            </a:xfrm>
            <a:prstGeom prst="rect">
              <a:avLst/>
            </a:prstGeom>
            <a:noFill/>
            <a:ln>
              <a:noFill/>
            </a:ln>
          </p:spPr>
        </p:pic>
        <p:pic>
          <p:nvPicPr>
            <p:cNvPr id="6" name="Immagine 967428979">
              <a:extLst>
                <a:ext uri="{FF2B5EF4-FFF2-40B4-BE49-F238E27FC236}">
                  <a16:creationId xmlns:a16="http://schemas.microsoft.com/office/drawing/2014/main" id="{0114A4F7-224B-6EEC-1722-996350F3AF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472" y="1844007"/>
              <a:ext cx="2851150" cy="1724025"/>
            </a:xfrm>
            <a:prstGeom prst="rect">
              <a:avLst/>
            </a:prstGeom>
            <a:noFill/>
            <a:ln>
              <a:noFill/>
            </a:ln>
          </p:spPr>
        </p:pic>
        <p:pic>
          <p:nvPicPr>
            <p:cNvPr id="7" name="Immagine 967428980">
              <a:extLst>
                <a:ext uri="{FF2B5EF4-FFF2-40B4-BE49-F238E27FC236}">
                  <a16:creationId xmlns:a16="http://schemas.microsoft.com/office/drawing/2014/main" id="{77D91DC0-21A2-3458-F9F2-1411F23F59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105" y="1844007"/>
              <a:ext cx="2851150" cy="1724025"/>
            </a:xfrm>
            <a:prstGeom prst="rect">
              <a:avLst/>
            </a:prstGeom>
            <a:noFill/>
            <a:ln>
              <a:noFill/>
            </a:ln>
          </p:spPr>
        </p:pic>
        <p:pic>
          <p:nvPicPr>
            <p:cNvPr id="8" name="Immagine 967428981">
              <a:extLst>
                <a:ext uri="{FF2B5EF4-FFF2-40B4-BE49-F238E27FC236}">
                  <a16:creationId xmlns:a16="http://schemas.microsoft.com/office/drawing/2014/main" id="{6B93C6EA-A2D4-24B9-1F18-2602584FFC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069" y="3936273"/>
              <a:ext cx="2851150" cy="1724025"/>
            </a:xfrm>
            <a:prstGeom prst="rect">
              <a:avLst/>
            </a:prstGeom>
            <a:noFill/>
            <a:ln>
              <a:noFill/>
            </a:ln>
          </p:spPr>
        </p:pic>
        <p:pic>
          <p:nvPicPr>
            <p:cNvPr id="10" name="Immagine 967428982">
              <a:extLst>
                <a:ext uri="{FF2B5EF4-FFF2-40B4-BE49-F238E27FC236}">
                  <a16:creationId xmlns:a16="http://schemas.microsoft.com/office/drawing/2014/main" id="{CC9D56E5-82FD-A9BA-03F9-703811BD89C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461" y="3936272"/>
              <a:ext cx="2851150" cy="1724025"/>
            </a:xfrm>
            <a:prstGeom prst="rect">
              <a:avLst/>
            </a:prstGeom>
            <a:noFill/>
            <a:ln>
              <a:noFill/>
            </a:ln>
          </p:spPr>
        </p:pic>
        <p:pic>
          <p:nvPicPr>
            <p:cNvPr id="11" name="Immagine 967428983">
              <a:extLst>
                <a:ext uri="{FF2B5EF4-FFF2-40B4-BE49-F238E27FC236}">
                  <a16:creationId xmlns:a16="http://schemas.microsoft.com/office/drawing/2014/main" id="{EF9DE97A-4D3B-C125-D6C2-CFC792B0EC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190" y="3941588"/>
              <a:ext cx="2851150" cy="1724025"/>
            </a:xfrm>
            <a:prstGeom prst="rect">
              <a:avLst/>
            </a:prstGeom>
            <a:noFill/>
            <a:ln>
              <a:noFill/>
            </a:ln>
          </p:spPr>
        </p:pic>
        <p:sp>
          <p:nvSpPr>
            <p:cNvPr id="13" name="TextBox 5">
              <a:extLst>
                <a:ext uri="{FF2B5EF4-FFF2-40B4-BE49-F238E27FC236}">
                  <a16:creationId xmlns:a16="http://schemas.microsoft.com/office/drawing/2014/main" id="{54A12D3E-3E5E-76F3-FD25-763D7FF7CE3F}"/>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6">
              <a:extLst>
                <a:ext uri="{FF2B5EF4-FFF2-40B4-BE49-F238E27FC236}">
                  <a16:creationId xmlns:a16="http://schemas.microsoft.com/office/drawing/2014/main" id="{0E4D5D37-F341-61E7-2603-4B2CAC5A0623}"/>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2" name="TextBox 2">
              <a:extLst>
                <a:ext uri="{FF2B5EF4-FFF2-40B4-BE49-F238E27FC236}">
                  <a16:creationId xmlns:a16="http://schemas.microsoft.com/office/drawing/2014/main" id="{7F102140-5ABC-73C9-0873-99A7D0674D76}"/>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3790516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AE16-FED1-F37B-4CA8-C9DC8D2745A0}"/>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D21F8C1D-15BA-90B4-87C7-299A56189752}"/>
              </a:ext>
            </a:extLst>
          </p:cNvPr>
          <p:cNvGrpSpPr/>
          <p:nvPr/>
        </p:nvGrpSpPr>
        <p:grpSpPr>
          <a:xfrm>
            <a:off x="0" y="0"/>
            <a:ext cx="9068340" cy="6858000"/>
            <a:chOff x="0" y="0"/>
            <a:chExt cx="9068340" cy="6858000"/>
          </a:xfrm>
        </p:grpSpPr>
        <p:pic>
          <p:nvPicPr>
            <p:cNvPr id="2" name="Picture 1" descr="A blue hexagon with white and black triangles&#10;&#10;Description automatically generated">
              <a:extLst>
                <a:ext uri="{FF2B5EF4-FFF2-40B4-BE49-F238E27FC236}">
                  <a16:creationId xmlns:a16="http://schemas.microsoft.com/office/drawing/2014/main" id="{224EE086-E78D-CF14-209D-E52D8841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4BD34165-97C0-69B5-40B5-1EBC97DB0E8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7C2B6CF0-A19D-1D49-DEE7-C6BF81BAA610}"/>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GERMANY</a:t>
              </a:r>
            </a:p>
          </p:txBody>
        </p:sp>
        <p:sp>
          <p:nvSpPr>
            <p:cNvPr id="16" name="CuadroTexto 15">
              <a:extLst>
                <a:ext uri="{FF2B5EF4-FFF2-40B4-BE49-F238E27FC236}">
                  <a16:creationId xmlns:a16="http://schemas.microsoft.com/office/drawing/2014/main" id="{CF9A92E7-C755-88AA-8C46-0ACE5D13E190}"/>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ITALY</a:t>
              </a:r>
            </a:p>
          </p:txBody>
        </p:sp>
        <p:sp>
          <p:nvSpPr>
            <p:cNvPr id="17" name="CuadroTexto 16">
              <a:extLst>
                <a:ext uri="{FF2B5EF4-FFF2-40B4-BE49-F238E27FC236}">
                  <a16:creationId xmlns:a16="http://schemas.microsoft.com/office/drawing/2014/main" id="{71520EDE-24D6-7507-C6E9-568E1E56055D}"/>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ISRAEL</a:t>
              </a:r>
            </a:p>
          </p:txBody>
        </p:sp>
        <p:sp>
          <p:nvSpPr>
            <p:cNvPr id="18" name="CuadroTexto 17">
              <a:extLst>
                <a:ext uri="{FF2B5EF4-FFF2-40B4-BE49-F238E27FC236}">
                  <a16:creationId xmlns:a16="http://schemas.microsoft.com/office/drawing/2014/main" id="{38C50D2C-02EA-4DAB-3DB7-129F1B8F73DD}"/>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HUNGARY</a:t>
              </a:r>
            </a:p>
          </p:txBody>
        </p:sp>
        <p:sp>
          <p:nvSpPr>
            <p:cNvPr id="19" name="CuadroTexto 18">
              <a:extLst>
                <a:ext uri="{FF2B5EF4-FFF2-40B4-BE49-F238E27FC236}">
                  <a16:creationId xmlns:a16="http://schemas.microsoft.com/office/drawing/2014/main" id="{E84B34A1-6A42-6D09-4986-9F5B27828488}"/>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GREECE</a:t>
              </a:r>
            </a:p>
          </p:txBody>
        </p:sp>
        <p:sp>
          <p:nvSpPr>
            <p:cNvPr id="20" name="CuadroTexto 19">
              <a:extLst>
                <a:ext uri="{FF2B5EF4-FFF2-40B4-BE49-F238E27FC236}">
                  <a16:creationId xmlns:a16="http://schemas.microsoft.com/office/drawing/2014/main" id="{0B675330-CA63-9336-47F3-2ED981975DD4}"/>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IRELAND</a:t>
              </a:r>
            </a:p>
          </p:txBody>
        </p:sp>
        <p:pic>
          <p:nvPicPr>
            <p:cNvPr id="3" name="Immagine 967428984">
              <a:extLst>
                <a:ext uri="{FF2B5EF4-FFF2-40B4-BE49-F238E27FC236}">
                  <a16:creationId xmlns:a16="http://schemas.microsoft.com/office/drawing/2014/main" id="{4B4B36B1-A4FE-6BB4-ADAD-73A9C91B74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52" y="1833234"/>
              <a:ext cx="2851150" cy="1724025"/>
            </a:xfrm>
            <a:prstGeom prst="rect">
              <a:avLst/>
            </a:prstGeom>
            <a:noFill/>
            <a:ln>
              <a:noFill/>
            </a:ln>
          </p:spPr>
        </p:pic>
        <p:pic>
          <p:nvPicPr>
            <p:cNvPr id="6" name="Immagine 967428985">
              <a:extLst>
                <a:ext uri="{FF2B5EF4-FFF2-40B4-BE49-F238E27FC236}">
                  <a16:creationId xmlns:a16="http://schemas.microsoft.com/office/drawing/2014/main" id="{15A596F4-0366-9455-539B-D20271A60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425" y="1801369"/>
              <a:ext cx="2851150" cy="1724025"/>
            </a:xfrm>
            <a:prstGeom prst="rect">
              <a:avLst/>
            </a:prstGeom>
            <a:noFill/>
            <a:ln>
              <a:noFill/>
            </a:ln>
          </p:spPr>
        </p:pic>
        <p:pic>
          <p:nvPicPr>
            <p:cNvPr id="7" name="Immagine 967428986">
              <a:extLst>
                <a:ext uri="{FF2B5EF4-FFF2-40B4-BE49-F238E27FC236}">
                  <a16:creationId xmlns:a16="http://schemas.microsoft.com/office/drawing/2014/main" id="{149E1724-D2FD-3182-7EC3-801E5F8358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8" y="1828356"/>
              <a:ext cx="2851150" cy="1670050"/>
            </a:xfrm>
            <a:prstGeom prst="rect">
              <a:avLst/>
            </a:prstGeom>
            <a:noFill/>
            <a:ln>
              <a:noFill/>
            </a:ln>
          </p:spPr>
        </p:pic>
        <p:pic>
          <p:nvPicPr>
            <p:cNvPr id="8" name="Immagine 967428987">
              <a:extLst>
                <a:ext uri="{FF2B5EF4-FFF2-40B4-BE49-F238E27FC236}">
                  <a16:creationId xmlns:a16="http://schemas.microsoft.com/office/drawing/2014/main" id="{2AA9235B-94C3-1CC7-65F1-993A0E5F2A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069" y="3936273"/>
              <a:ext cx="2851150" cy="1670050"/>
            </a:xfrm>
            <a:prstGeom prst="rect">
              <a:avLst/>
            </a:prstGeom>
            <a:noFill/>
            <a:ln>
              <a:noFill/>
            </a:ln>
          </p:spPr>
        </p:pic>
        <p:pic>
          <p:nvPicPr>
            <p:cNvPr id="10" name="Immagine 967428988">
              <a:extLst>
                <a:ext uri="{FF2B5EF4-FFF2-40B4-BE49-F238E27FC236}">
                  <a16:creationId xmlns:a16="http://schemas.microsoft.com/office/drawing/2014/main" id="{C919FDA2-4672-169E-8D83-F120A76586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461" y="3936273"/>
              <a:ext cx="2851150" cy="1670050"/>
            </a:xfrm>
            <a:prstGeom prst="rect">
              <a:avLst/>
            </a:prstGeom>
            <a:noFill/>
            <a:ln>
              <a:noFill/>
            </a:ln>
          </p:spPr>
        </p:pic>
        <p:pic>
          <p:nvPicPr>
            <p:cNvPr id="11" name="Immagine 967428990">
              <a:extLst>
                <a:ext uri="{FF2B5EF4-FFF2-40B4-BE49-F238E27FC236}">
                  <a16:creationId xmlns:a16="http://schemas.microsoft.com/office/drawing/2014/main" id="{AC33AD50-5B1A-D155-9D76-022A6C082F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190" y="3936273"/>
              <a:ext cx="2851150" cy="1670050"/>
            </a:xfrm>
            <a:prstGeom prst="rect">
              <a:avLst/>
            </a:prstGeom>
            <a:noFill/>
            <a:ln>
              <a:noFill/>
            </a:ln>
          </p:spPr>
        </p:pic>
        <p:sp>
          <p:nvSpPr>
            <p:cNvPr id="13" name="TextBox 5">
              <a:extLst>
                <a:ext uri="{FF2B5EF4-FFF2-40B4-BE49-F238E27FC236}">
                  <a16:creationId xmlns:a16="http://schemas.microsoft.com/office/drawing/2014/main" id="{23F6CEEE-44FB-01AE-9306-179433A7C700}"/>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6">
              <a:extLst>
                <a:ext uri="{FF2B5EF4-FFF2-40B4-BE49-F238E27FC236}">
                  <a16:creationId xmlns:a16="http://schemas.microsoft.com/office/drawing/2014/main" id="{6EAA270B-94F6-1945-A1FC-6EC41C31A92C}"/>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2" name="TextBox 2">
              <a:extLst>
                <a:ext uri="{FF2B5EF4-FFF2-40B4-BE49-F238E27FC236}">
                  <a16:creationId xmlns:a16="http://schemas.microsoft.com/office/drawing/2014/main" id="{EFD4434B-4E0A-C5CF-5A9F-B7F75238D972}"/>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784901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FF099-D09C-C061-D1B5-E54515D337FD}"/>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8D6E5B08-C6C9-5CE5-266F-C78C71CDA09C}"/>
              </a:ext>
            </a:extLst>
          </p:cNvPr>
          <p:cNvGrpSpPr/>
          <p:nvPr/>
        </p:nvGrpSpPr>
        <p:grpSpPr>
          <a:xfrm>
            <a:off x="0" y="0"/>
            <a:ext cx="9189734" cy="6858000"/>
            <a:chOff x="0" y="0"/>
            <a:chExt cx="9189734" cy="6858000"/>
          </a:xfrm>
        </p:grpSpPr>
        <p:pic>
          <p:nvPicPr>
            <p:cNvPr id="2" name="Picture 1" descr="A blue hexagon with white and black triangles&#10;&#10;Description automatically generated">
              <a:extLst>
                <a:ext uri="{FF2B5EF4-FFF2-40B4-BE49-F238E27FC236}">
                  <a16:creationId xmlns:a16="http://schemas.microsoft.com/office/drawing/2014/main" id="{6F5F366A-794B-C2B1-D74A-7C86B07E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3E6F78A1-2B7C-9B70-6AB2-0FF0EB879DF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FB6EF15D-5FEB-5DBE-CABF-D7263B487BC8}"/>
                </a:ext>
              </a:extLst>
            </p:cNvPr>
            <p:cNvSpPr txBox="1"/>
            <p:nvPr/>
          </p:nvSpPr>
          <p:spPr>
            <a:xfrm>
              <a:off x="335739" y="1571625"/>
              <a:ext cx="2743604" cy="261610"/>
            </a:xfrm>
            <a:prstGeom prst="rect">
              <a:avLst/>
            </a:prstGeom>
            <a:noFill/>
          </p:spPr>
          <p:txBody>
            <a:bodyPr wrap="square" rtlCol="0">
              <a:spAutoFit/>
            </a:bodyPr>
            <a:lstStyle/>
            <a:p>
              <a:pPr algn="just"/>
              <a:r>
                <a:rPr lang="en-GB" sz="1100" dirty="0"/>
                <a:t>Quartiles of z-scores for BMI: KAZAKHSTAN</a:t>
              </a:r>
            </a:p>
          </p:txBody>
        </p:sp>
        <p:sp>
          <p:nvSpPr>
            <p:cNvPr id="16" name="CuadroTexto 15">
              <a:extLst>
                <a:ext uri="{FF2B5EF4-FFF2-40B4-BE49-F238E27FC236}">
                  <a16:creationId xmlns:a16="http://schemas.microsoft.com/office/drawing/2014/main" id="{914717B5-AF7A-8E23-BBB8-3C16CDE204D2}"/>
                </a:ext>
              </a:extLst>
            </p:cNvPr>
            <p:cNvSpPr txBox="1"/>
            <p:nvPr/>
          </p:nvSpPr>
          <p:spPr>
            <a:xfrm>
              <a:off x="6092905" y="3674664"/>
              <a:ext cx="3096829" cy="261610"/>
            </a:xfrm>
            <a:prstGeom prst="rect">
              <a:avLst/>
            </a:prstGeom>
            <a:noFill/>
          </p:spPr>
          <p:txBody>
            <a:bodyPr wrap="square" rtlCol="0">
              <a:spAutoFit/>
            </a:bodyPr>
            <a:lstStyle/>
            <a:p>
              <a:pPr algn="just"/>
              <a:r>
                <a:rPr lang="en-GB" sz="1100" dirty="0"/>
                <a:t>Quartiles of z-scores for BMI: NORTH MACEDONIA</a:t>
              </a:r>
            </a:p>
          </p:txBody>
        </p:sp>
        <p:sp>
          <p:nvSpPr>
            <p:cNvPr id="17" name="CuadroTexto 16">
              <a:extLst>
                <a:ext uri="{FF2B5EF4-FFF2-40B4-BE49-F238E27FC236}">
                  <a16:creationId xmlns:a16="http://schemas.microsoft.com/office/drawing/2014/main" id="{53A74391-E6B4-A8D6-A594-8A57B6354353}"/>
                </a:ext>
              </a:extLst>
            </p:cNvPr>
            <p:cNvSpPr txBox="1"/>
            <p:nvPr/>
          </p:nvSpPr>
          <p:spPr>
            <a:xfrm>
              <a:off x="3186889" y="3674665"/>
              <a:ext cx="3091858" cy="261610"/>
            </a:xfrm>
            <a:prstGeom prst="rect">
              <a:avLst/>
            </a:prstGeom>
            <a:noFill/>
          </p:spPr>
          <p:txBody>
            <a:bodyPr wrap="square" rtlCol="0">
              <a:spAutoFit/>
            </a:bodyPr>
            <a:lstStyle/>
            <a:p>
              <a:pPr algn="just"/>
              <a:r>
                <a:rPr lang="en-GB" sz="1100" dirty="0"/>
                <a:t>Quartiles of z-scores for BMI: THE NETHERLANDS</a:t>
              </a:r>
            </a:p>
          </p:txBody>
        </p:sp>
        <p:sp>
          <p:nvSpPr>
            <p:cNvPr id="18" name="CuadroTexto 17">
              <a:extLst>
                <a:ext uri="{FF2B5EF4-FFF2-40B4-BE49-F238E27FC236}">
                  <a16:creationId xmlns:a16="http://schemas.microsoft.com/office/drawing/2014/main" id="{65A58A65-C102-E5FA-4D31-8D08E0D013F6}"/>
                </a:ext>
              </a:extLst>
            </p:cNvPr>
            <p:cNvSpPr txBox="1"/>
            <p:nvPr/>
          </p:nvSpPr>
          <p:spPr>
            <a:xfrm>
              <a:off x="6064659" y="1566746"/>
              <a:ext cx="2907643" cy="261610"/>
            </a:xfrm>
            <a:prstGeom prst="rect">
              <a:avLst/>
            </a:prstGeom>
            <a:noFill/>
          </p:spPr>
          <p:txBody>
            <a:bodyPr wrap="square" rtlCol="0">
              <a:spAutoFit/>
            </a:bodyPr>
            <a:lstStyle/>
            <a:p>
              <a:pPr algn="just"/>
              <a:r>
                <a:rPr lang="en-GB" sz="1100" dirty="0"/>
                <a:t>Quartiles of z-scores for BMI: REP OF MOLDOVA</a:t>
              </a:r>
            </a:p>
          </p:txBody>
        </p:sp>
        <p:sp>
          <p:nvSpPr>
            <p:cNvPr id="19" name="CuadroTexto 18">
              <a:extLst>
                <a:ext uri="{FF2B5EF4-FFF2-40B4-BE49-F238E27FC236}">
                  <a16:creationId xmlns:a16="http://schemas.microsoft.com/office/drawing/2014/main" id="{AF20D73C-C1F9-FBB1-8FCF-BF295418F4C0}"/>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LATVIA</a:t>
              </a:r>
            </a:p>
          </p:txBody>
        </p:sp>
        <p:sp>
          <p:nvSpPr>
            <p:cNvPr id="20" name="CuadroTexto 19">
              <a:extLst>
                <a:ext uri="{FF2B5EF4-FFF2-40B4-BE49-F238E27FC236}">
                  <a16:creationId xmlns:a16="http://schemas.microsoft.com/office/drawing/2014/main" id="{16417D81-B2B9-D39A-931A-17793ECE8C94}"/>
                </a:ext>
              </a:extLst>
            </p:cNvPr>
            <p:cNvSpPr txBox="1"/>
            <p:nvPr/>
          </p:nvSpPr>
          <p:spPr>
            <a:xfrm>
              <a:off x="335739" y="3674664"/>
              <a:ext cx="2795733" cy="261610"/>
            </a:xfrm>
            <a:prstGeom prst="rect">
              <a:avLst/>
            </a:prstGeom>
            <a:noFill/>
          </p:spPr>
          <p:txBody>
            <a:bodyPr wrap="square" rtlCol="0">
              <a:spAutoFit/>
            </a:bodyPr>
            <a:lstStyle/>
            <a:p>
              <a:pPr algn="just"/>
              <a:r>
                <a:rPr lang="en-GB" sz="1100" dirty="0"/>
                <a:t>Quartiles of z-scores for BMI: MONTENEGRO</a:t>
              </a:r>
            </a:p>
          </p:txBody>
        </p:sp>
        <p:pic>
          <p:nvPicPr>
            <p:cNvPr id="3" name="Immagine 967428991">
              <a:extLst>
                <a:ext uri="{FF2B5EF4-FFF2-40B4-BE49-F238E27FC236}">
                  <a16:creationId xmlns:a16="http://schemas.microsoft.com/office/drawing/2014/main" id="{75ECD84D-69F8-3E8E-4B1D-9E8CB8FC7A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49" y="1828356"/>
              <a:ext cx="2851150" cy="1670050"/>
            </a:xfrm>
            <a:prstGeom prst="rect">
              <a:avLst/>
            </a:prstGeom>
            <a:noFill/>
            <a:ln>
              <a:noFill/>
            </a:ln>
          </p:spPr>
        </p:pic>
        <p:pic>
          <p:nvPicPr>
            <p:cNvPr id="6" name="Immagine 1995855296">
              <a:extLst>
                <a:ext uri="{FF2B5EF4-FFF2-40B4-BE49-F238E27FC236}">
                  <a16:creationId xmlns:a16="http://schemas.microsoft.com/office/drawing/2014/main" id="{75538E08-BCB5-B1E9-FB93-9DDD80F75F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535" y="1828356"/>
              <a:ext cx="2851150" cy="1670050"/>
            </a:xfrm>
            <a:prstGeom prst="rect">
              <a:avLst/>
            </a:prstGeom>
            <a:noFill/>
            <a:ln>
              <a:noFill/>
            </a:ln>
          </p:spPr>
        </p:pic>
        <p:pic>
          <p:nvPicPr>
            <p:cNvPr id="7" name="Immagine 1995855297">
              <a:extLst>
                <a:ext uri="{FF2B5EF4-FFF2-40B4-BE49-F238E27FC236}">
                  <a16:creationId xmlns:a16="http://schemas.microsoft.com/office/drawing/2014/main" id="{0C435D70-8E0E-2E7B-E1B4-3978DB3FFF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2905" y="1828356"/>
              <a:ext cx="2851150" cy="1670050"/>
            </a:xfrm>
            <a:prstGeom prst="rect">
              <a:avLst/>
            </a:prstGeom>
            <a:noFill/>
            <a:ln>
              <a:noFill/>
            </a:ln>
          </p:spPr>
        </p:pic>
        <p:pic>
          <p:nvPicPr>
            <p:cNvPr id="8" name="Immagine 1995855298">
              <a:extLst>
                <a:ext uri="{FF2B5EF4-FFF2-40B4-BE49-F238E27FC236}">
                  <a16:creationId xmlns:a16="http://schemas.microsoft.com/office/drawing/2014/main" id="{CE1F6AA6-FB12-E000-3217-30469DDB2C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591" y="3936273"/>
              <a:ext cx="2851150" cy="1670050"/>
            </a:xfrm>
            <a:prstGeom prst="rect">
              <a:avLst/>
            </a:prstGeom>
            <a:noFill/>
            <a:ln>
              <a:noFill/>
            </a:ln>
          </p:spPr>
        </p:pic>
        <p:pic>
          <p:nvPicPr>
            <p:cNvPr id="10" name="Immagine 1995855299">
              <a:extLst>
                <a:ext uri="{FF2B5EF4-FFF2-40B4-BE49-F238E27FC236}">
                  <a16:creationId xmlns:a16="http://schemas.microsoft.com/office/drawing/2014/main" id="{023FE3D3-FB3F-ED02-B8FE-093F5B8C18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3785" y="3936273"/>
              <a:ext cx="2851150" cy="1670050"/>
            </a:xfrm>
            <a:prstGeom prst="rect">
              <a:avLst/>
            </a:prstGeom>
            <a:noFill/>
            <a:ln>
              <a:noFill/>
            </a:ln>
          </p:spPr>
        </p:pic>
        <p:pic>
          <p:nvPicPr>
            <p:cNvPr id="11" name="Immagine 1995855300">
              <a:extLst>
                <a:ext uri="{FF2B5EF4-FFF2-40B4-BE49-F238E27FC236}">
                  <a16:creationId xmlns:a16="http://schemas.microsoft.com/office/drawing/2014/main" id="{06CEE372-DC50-3DD2-0D46-B5A83EDFAE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9823" y="3936273"/>
              <a:ext cx="2851150" cy="1670050"/>
            </a:xfrm>
            <a:prstGeom prst="rect">
              <a:avLst/>
            </a:prstGeom>
            <a:noFill/>
            <a:ln>
              <a:noFill/>
            </a:ln>
          </p:spPr>
        </p:pic>
        <p:sp>
          <p:nvSpPr>
            <p:cNvPr id="13" name="TextBox 5">
              <a:extLst>
                <a:ext uri="{FF2B5EF4-FFF2-40B4-BE49-F238E27FC236}">
                  <a16:creationId xmlns:a16="http://schemas.microsoft.com/office/drawing/2014/main" id="{365106D0-4DE9-D4C7-3E42-B601013F92B3}"/>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6">
              <a:extLst>
                <a:ext uri="{FF2B5EF4-FFF2-40B4-BE49-F238E27FC236}">
                  <a16:creationId xmlns:a16="http://schemas.microsoft.com/office/drawing/2014/main" id="{153908E5-44ED-2D50-DD1D-9345404C6DE6}"/>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2" name="TextBox 2">
              <a:extLst>
                <a:ext uri="{FF2B5EF4-FFF2-40B4-BE49-F238E27FC236}">
                  <a16:creationId xmlns:a16="http://schemas.microsoft.com/office/drawing/2014/main" id="{9B3E9D54-CC3B-FAAA-23FC-1510B5A0BDE8}"/>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37631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3DB57-5882-742B-030F-FA345453F2FB}"/>
            </a:ext>
          </a:extLst>
        </p:cNvPr>
        <p:cNvGrpSpPr/>
        <p:nvPr/>
      </p:nvGrpSpPr>
      <p:grpSpPr>
        <a:xfrm>
          <a:off x="0" y="0"/>
          <a:ext cx="0" cy="0"/>
          <a:chOff x="0" y="0"/>
          <a:chExt cx="0" cy="0"/>
        </a:xfrm>
      </p:grpSpPr>
      <p:pic>
        <p:nvPicPr>
          <p:cNvPr id="3" name="Picture 2" descr="A blue hexagon with white and black triangles&#10;&#10;Description automatically generated">
            <a:extLst>
              <a:ext uri="{FF2B5EF4-FFF2-40B4-BE49-F238E27FC236}">
                <a16:creationId xmlns:a16="http://schemas.microsoft.com/office/drawing/2014/main" id="{3074054B-0569-8E4D-7417-F91D7B3A0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4" name="Text Placeholder 8">
            <a:extLst>
              <a:ext uri="{FF2B5EF4-FFF2-40B4-BE49-F238E27FC236}">
                <a16:creationId xmlns:a16="http://schemas.microsoft.com/office/drawing/2014/main" id="{4894D7A4-27EB-BF33-365B-9D4E48CC7A1A}"/>
              </a:ext>
            </a:extLst>
          </p:cNvPr>
          <p:cNvSpPr txBox="1">
            <a:spLocks/>
          </p:cNvSpPr>
          <p:nvPr/>
        </p:nvSpPr>
        <p:spPr>
          <a:xfrm>
            <a:off x="2798679" y="6684571"/>
            <a:ext cx="3546642"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TextBox 1">
            <a:extLst>
              <a:ext uri="{FF2B5EF4-FFF2-40B4-BE49-F238E27FC236}">
                <a16:creationId xmlns:a16="http://schemas.microsoft.com/office/drawing/2014/main" id="{7FF0B8FB-0803-DE11-42DD-5DB2228AD7D2}"/>
              </a:ext>
            </a:extLst>
          </p:cNvPr>
          <p:cNvSpPr txBox="1"/>
          <p:nvPr/>
        </p:nvSpPr>
        <p:spPr>
          <a:xfrm>
            <a:off x="1573200" y="276144"/>
            <a:ext cx="6635083"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of countries and people with CF in the ECFSPR has risen continuously over the years.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E99BCA8-D84B-CDB0-340C-4D44FC82CD63}"/>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a:t>
            </a:r>
          </a:p>
        </p:txBody>
      </p:sp>
      <p:sp>
        <p:nvSpPr>
          <p:cNvPr id="11" name="TextBox 10">
            <a:extLst>
              <a:ext uri="{FF2B5EF4-FFF2-40B4-BE49-F238E27FC236}">
                <a16:creationId xmlns:a16="http://schemas.microsoft.com/office/drawing/2014/main" id="{DFDD943B-326F-6FEF-C6DF-00794B97A11F}"/>
              </a:ext>
            </a:extLst>
          </p:cNvPr>
          <p:cNvSpPr txBox="1"/>
          <p:nvPr/>
        </p:nvSpPr>
        <p:spPr>
          <a:xfrm>
            <a:off x="911386" y="560215"/>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and number of countries from 2008 to 2023.</a:t>
            </a:r>
          </a:p>
        </p:txBody>
      </p:sp>
      <p:pic>
        <p:nvPicPr>
          <p:cNvPr id="12" name="Immagine 15">
            <a:extLst>
              <a:ext uri="{FF2B5EF4-FFF2-40B4-BE49-F238E27FC236}">
                <a16:creationId xmlns:a16="http://schemas.microsoft.com/office/drawing/2014/main" id="{B6D0DBD2-715E-D45B-0494-D43582790E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807" y="1209242"/>
            <a:ext cx="7604257" cy="5454363"/>
          </a:xfrm>
          <a:prstGeom prst="rect">
            <a:avLst/>
          </a:prstGeom>
          <a:noFill/>
          <a:ln>
            <a:noFill/>
          </a:ln>
        </p:spPr>
      </p:pic>
    </p:spTree>
    <p:extLst>
      <p:ext uri="{BB962C8B-B14F-4D97-AF65-F5344CB8AC3E}">
        <p14:creationId xmlns:p14="http://schemas.microsoft.com/office/powerpoint/2010/main" val="10851444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69BE-05D5-D9A1-1EF3-F3437FF86D0B}"/>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1E3DF31A-831E-5FDD-A452-9D3F54542086}"/>
              </a:ext>
            </a:extLst>
          </p:cNvPr>
          <p:cNvGrpSpPr/>
          <p:nvPr/>
        </p:nvGrpSpPr>
        <p:grpSpPr>
          <a:xfrm>
            <a:off x="0" y="0"/>
            <a:ext cx="8928180" cy="6858000"/>
            <a:chOff x="0" y="0"/>
            <a:chExt cx="8928180" cy="6858000"/>
          </a:xfrm>
        </p:grpSpPr>
        <p:pic>
          <p:nvPicPr>
            <p:cNvPr id="2" name="Picture 1" descr="A blue hexagon with white and black triangles&#10;&#10;Description automatically generated">
              <a:extLst>
                <a:ext uri="{FF2B5EF4-FFF2-40B4-BE49-F238E27FC236}">
                  <a16:creationId xmlns:a16="http://schemas.microsoft.com/office/drawing/2014/main" id="{7C876F7E-BE9D-61F3-3A56-EE778D1D1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C98EC2CB-1A7C-0466-4376-67399A5300A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894A2387-0B3F-27E9-F12C-219BAE97A24D}"/>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NORWAY</a:t>
              </a:r>
            </a:p>
          </p:txBody>
        </p:sp>
        <p:sp>
          <p:nvSpPr>
            <p:cNvPr id="16" name="CuadroTexto 15">
              <a:extLst>
                <a:ext uri="{FF2B5EF4-FFF2-40B4-BE49-F238E27FC236}">
                  <a16:creationId xmlns:a16="http://schemas.microsoft.com/office/drawing/2014/main" id="{2972F6B4-1CA7-F4F6-1AF4-6818C593F16B}"/>
                </a:ext>
              </a:extLst>
            </p:cNvPr>
            <p:cNvSpPr txBox="1"/>
            <p:nvPr/>
          </p:nvSpPr>
          <p:spPr>
            <a:xfrm>
              <a:off x="6337331" y="3674665"/>
              <a:ext cx="2477386" cy="261610"/>
            </a:xfrm>
            <a:prstGeom prst="rect">
              <a:avLst/>
            </a:prstGeom>
            <a:noFill/>
          </p:spPr>
          <p:txBody>
            <a:bodyPr wrap="square" rtlCol="0">
              <a:spAutoFit/>
            </a:bodyPr>
            <a:lstStyle/>
            <a:p>
              <a:pPr algn="just"/>
              <a:r>
                <a:rPr lang="en-GB" sz="1100" dirty="0"/>
                <a:t>Quartiles of z-scores for BMI: SERBIA</a:t>
              </a:r>
            </a:p>
          </p:txBody>
        </p:sp>
        <p:sp>
          <p:nvSpPr>
            <p:cNvPr id="17" name="CuadroTexto 16">
              <a:extLst>
                <a:ext uri="{FF2B5EF4-FFF2-40B4-BE49-F238E27FC236}">
                  <a16:creationId xmlns:a16="http://schemas.microsoft.com/office/drawing/2014/main" id="{5144EF82-99EA-63CB-83C0-31392F6B4384}"/>
                </a:ext>
              </a:extLst>
            </p:cNvPr>
            <p:cNvSpPr txBox="1"/>
            <p:nvPr/>
          </p:nvSpPr>
          <p:spPr>
            <a:xfrm>
              <a:off x="3352513" y="3674665"/>
              <a:ext cx="3092356" cy="261610"/>
            </a:xfrm>
            <a:prstGeom prst="rect">
              <a:avLst/>
            </a:prstGeom>
            <a:noFill/>
          </p:spPr>
          <p:txBody>
            <a:bodyPr wrap="square" rtlCol="0">
              <a:spAutoFit/>
            </a:bodyPr>
            <a:lstStyle/>
            <a:p>
              <a:pPr algn="just"/>
              <a:r>
                <a:rPr lang="en-GB" sz="1100" dirty="0"/>
                <a:t>Quartiles of z-scores for BMI: RUSSIAN FED</a:t>
              </a:r>
            </a:p>
          </p:txBody>
        </p:sp>
        <p:sp>
          <p:nvSpPr>
            <p:cNvPr id="18" name="CuadroTexto 17">
              <a:extLst>
                <a:ext uri="{FF2B5EF4-FFF2-40B4-BE49-F238E27FC236}">
                  <a16:creationId xmlns:a16="http://schemas.microsoft.com/office/drawing/2014/main" id="{97812EEE-8F54-752E-8EC2-A048485679F5}"/>
                </a:ext>
              </a:extLst>
            </p:cNvPr>
            <p:cNvSpPr txBox="1"/>
            <p:nvPr/>
          </p:nvSpPr>
          <p:spPr>
            <a:xfrm>
              <a:off x="6137853" y="1539759"/>
              <a:ext cx="2598539" cy="261610"/>
            </a:xfrm>
            <a:prstGeom prst="rect">
              <a:avLst/>
            </a:prstGeom>
            <a:noFill/>
          </p:spPr>
          <p:txBody>
            <a:bodyPr wrap="square" rtlCol="0">
              <a:spAutoFit/>
            </a:bodyPr>
            <a:lstStyle/>
            <a:p>
              <a:pPr algn="just"/>
              <a:r>
                <a:rPr lang="en-GB" sz="1100" dirty="0"/>
                <a:t>Quartiles of z-scores for BMI: PORTUGAL</a:t>
              </a:r>
            </a:p>
          </p:txBody>
        </p:sp>
        <p:sp>
          <p:nvSpPr>
            <p:cNvPr id="19" name="CuadroTexto 18">
              <a:extLst>
                <a:ext uri="{FF2B5EF4-FFF2-40B4-BE49-F238E27FC236}">
                  <a16:creationId xmlns:a16="http://schemas.microsoft.com/office/drawing/2014/main" id="{6EF67F07-FD24-1525-E8E0-1F9E7E7B32CD}"/>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POLAND</a:t>
              </a:r>
            </a:p>
          </p:txBody>
        </p:sp>
        <p:sp>
          <p:nvSpPr>
            <p:cNvPr id="20" name="CuadroTexto 19">
              <a:extLst>
                <a:ext uri="{FF2B5EF4-FFF2-40B4-BE49-F238E27FC236}">
                  <a16:creationId xmlns:a16="http://schemas.microsoft.com/office/drawing/2014/main" id="{05B38AD1-A7D0-511A-479B-DBD9A4DD9AAE}"/>
                </a:ext>
              </a:extLst>
            </p:cNvPr>
            <p:cNvSpPr txBox="1"/>
            <p:nvPr/>
          </p:nvSpPr>
          <p:spPr>
            <a:xfrm>
              <a:off x="482043" y="3674665"/>
              <a:ext cx="2477386" cy="261610"/>
            </a:xfrm>
            <a:prstGeom prst="rect">
              <a:avLst/>
            </a:prstGeom>
            <a:noFill/>
          </p:spPr>
          <p:txBody>
            <a:bodyPr wrap="square" rtlCol="0">
              <a:spAutoFit/>
            </a:bodyPr>
            <a:lstStyle/>
            <a:p>
              <a:pPr algn="just"/>
              <a:r>
                <a:rPr lang="en-GB" sz="1100" dirty="0"/>
                <a:t>Quartiles of z-scores for BMI: ROMANIA</a:t>
              </a:r>
            </a:p>
          </p:txBody>
        </p:sp>
        <p:pic>
          <p:nvPicPr>
            <p:cNvPr id="3" name="Immagine 1995855301">
              <a:extLst>
                <a:ext uri="{FF2B5EF4-FFF2-40B4-BE49-F238E27FC236}">
                  <a16:creationId xmlns:a16="http://schemas.microsoft.com/office/drawing/2014/main" id="{5B4A3946-86C3-9979-CAC3-817F7774D0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87" y="1831655"/>
              <a:ext cx="2851150" cy="1670050"/>
            </a:xfrm>
            <a:prstGeom prst="rect">
              <a:avLst/>
            </a:prstGeom>
            <a:noFill/>
            <a:ln>
              <a:noFill/>
            </a:ln>
          </p:spPr>
        </p:pic>
        <p:pic>
          <p:nvPicPr>
            <p:cNvPr id="6" name="Immagine 1995855302">
              <a:extLst>
                <a:ext uri="{FF2B5EF4-FFF2-40B4-BE49-F238E27FC236}">
                  <a16:creationId xmlns:a16="http://schemas.microsoft.com/office/drawing/2014/main" id="{17A68F48-5977-F201-E309-AFB27532D2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029" y="1844007"/>
              <a:ext cx="2851150" cy="1670050"/>
            </a:xfrm>
            <a:prstGeom prst="rect">
              <a:avLst/>
            </a:prstGeom>
            <a:noFill/>
            <a:ln>
              <a:noFill/>
            </a:ln>
          </p:spPr>
        </p:pic>
        <p:pic>
          <p:nvPicPr>
            <p:cNvPr id="7" name="Immagine 1995855303">
              <a:extLst>
                <a:ext uri="{FF2B5EF4-FFF2-40B4-BE49-F238E27FC236}">
                  <a16:creationId xmlns:a16="http://schemas.microsoft.com/office/drawing/2014/main" id="{AB882621-2CE0-884E-3DF1-82C40DC438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3329" y="1844007"/>
              <a:ext cx="2851150" cy="1670050"/>
            </a:xfrm>
            <a:prstGeom prst="rect">
              <a:avLst/>
            </a:prstGeom>
            <a:noFill/>
            <a:ln>
              <a:noFill/>
            </a:ln>
          </p:spPr>
        </p:pic>
        <p:pic>
          <p:nvPicPr>
            <p:cNvPr id="8" name="Immagine 1995855304">
              <a:extLst>
                <a:ext uri="{FF2B5EF4-FFF2-40B4-BE49-F238E27FC236}">
                  <a16:creationId xmlns:a16="http://schemas.microsoft.com/office/drawing/2014/main" id="{85DD8E4E-78B6-D669-E3FA-7CF8EABAB3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32" y="3936274"/>
              <a:ext cx="2851150" cy="1670050"/>
            </a:xfrm>
            <a:prstGeom prst="rect">
              <a:avLst/>
            </a:prstGeom>
            <a:noFill/>
            <a:ln>
              <a:noFill/>
            </a:ln>
          </p:spPr>
        </p:pic>
        <p:pic>
          <p:nvPicPr>
            <p:cNvPr id="10" name="Immagine 1995855305">
              <a:extLst>
                <a:ext uri="{FF2B5EF4-FFF2-40B4-BE49-F238E27FC236}">
                  <a16:creationId xmlns:a16="http://schemas.microsoft.com/office/drawing/2014/main" id="{B4C0AAE9-209A-8B49-0323-35B6EE032CC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6425" y="3936274"/>
              <a:ext cx="2851150" cy="1670050"/>
            </a:xfrm>
            <a:prstGeom prst="rect">
              <a:avLst/>
            </a:prstGeom>
            <a:noFill/>
            <a:ln>
              <a:noFill/>
            </a:ln>
          </p:spPr>
        </p:pic>
        <p:pic>
          <p:nvPicPr>
            <p:cNvPr id="11" name="Immagine 1995855306">
              <a:extLst>
                <a:ext uri="{FF2B5EF4-FFF2-40B4-BE49-F238E27FC236}">
                  <a16:creationId xmlns:a16="http://schemas.microsoft.com/office/drawing/2014/main" id="{B453D696-0D40-793B-4E79-830F69E46CD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7030" y="3936274"/>
              <a:ext cx="2851150" cy="1670050"/>
            </a:xfrm>
            <a:prstGeom prst="rect">
              <a:avLst/>
            </a:prstGeom>
            <a:noFill/>
            <a:ln>
              <a:noFill/>
            </a:ln>
          </p:spPr>
        </p:pic>
        <p:sp>
          <p:nvSpPr>
            <p:cNvPr id="13" name="TextBox 5">
              <a:extLst>
                <a:ext uri="{FF2B5EF4-FFF2-40B4-BE49-F238E27FC236}">
                  <a16:creationId xmlns:a16="http://schemas.microsoft.com/office/drawing/2014/main" id="{2F32D086-882D-0EB7-2295-07B030041E7C}"/>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6">
              <a:extLst>
                <a:ext uri="{FF2B5EF4-FFF2-40B4-BE49-F238E27FC236}">
                  <a16:creationId xmlns:a16="http://schemas.microsoft.com/office/drawing/2014/main" id="{FC47445A-65C7-CABD-4117-34021DF76669}"/>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2" name="TextBox 2">
              <a:extLst>
                <a:ext uri="{FF2B5EF4-FFF2-40B4-BE49-F238E27FC236}">
                  <a16:creationId xmlns:a16="http://schemas.microsoft.com/office/drawing/2014/main" id="{46C6DD1E-7A8A-A787-53FB-5ACB198B8988}"/>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3845137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BD9D-F69B-58A0-AD32-07C981F20EF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3C8D5AA1-BA2B-373C-1F90-2E560E1EAE75}"/>
              </a:ext>
            </a:extLst>
          </p:cNvPr>
          <p:cNvGrpSpPr/>
          <p:nvPr/>
        </p:nvGrpSpPr>
        <p:grpSpPr>
          <a:xfrm>
            <a:off x="0" y="0"/>
            <a:ext cx="8923099" cy="6858000"/>
            <a:chOff x="0" y="0"/>
            <a:chExt cx="8923099" cy="6858000"/>
          </a:xfrm>
        </p:grpSpPr>
        <p:pic>
          <p:nvPicPr>
            <p:cNvPr id="2" name="Picture 1" descr="A blue hexagon with white and black triangles&#10;&#10;Description automatically generated">
              <a:extLst>
                <a:ext uri="{FF2B5EF4-FFF2-40B4-BE49-F238E27FC236}">
                  <a16:creationId xmlns:a16="http://schemas.microsoft.com/office/drawing/2014/main" id="{8415DAB8-F2D5-048E-BB37-B648867A0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0F1F4E24-9902-BB7B-5A40-02F6FA732AAA}"/>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05675FE0-6F1F-4E49-410F-D6D09B065636}"/>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SLOVAKIA</a:t>
              </a:r>
            </a:p>
          </p:txBody>
        </p:sp>
        <p:sp>
          <p:nvSpPr>
            <p:cNvPr id="16" name="CuadroTexto 15">
              <a:extLst>
                <a:ext uri="{FF2B5EF4-FFF2-40B4-BE49-F238E27FC236}">
                  <a16:creationId xmlns:a16="http://schemas.microsoft.com/office/drawing/2014/main" id="{1518D3C4-531B-B7D1-9E8C-27F502CB99D8}"/>
                </a:ext>
              </a:extLst>
            </p:cNvPr>
            <p:cNvSpPr txBox="1"/>
            <p:nvPr/>
          </p:nvSpPr>
          <p:spPr>
            <a:xfrm>
              <a:off x="6330656" y="3674665"/>
              <a:ext cx="2477386" cy="261610"/>
            </a:xfrm>
            <a:prstGeom prst="rect">
              <a:avLst/>
            </a:prstGeom>
            <a:noFill/>
          </p:spPr>
          <p:txBody>
            <a:bodyPr wrap="square" rtlCol="0">
              <a:spAutoFit/>
            </a:bodyPr>
            <a:lstStyle/>
            <a:p>
              <a:pPr algn="just"/>
              <a:r>
                <a:rPr lang="en-GB" sz="1100" dirty="0"/>
                <a:t>Quartiles of z-scores for BMI: TÜRKIYE</a:t>
              </a:r>
            </a:p>
          </p:txBody>
        </p:sp>
        <p:sp>
          <p:nvSpPr>
            <p:cNvPr id="17" name="CuadroTexto 16">
              <a:extLst>
                <a:ext uri="{FF2B5EF4-FFF2-40B4-BE49-F238E27FC236}">
                  <a16:creationId xmlns:a16="http://schemas.microsoft.com/office/drawing/2014/main" id="{313898B2-74A2-C49E-7572-63BD2A018361}"/>
                </a:ext>
              </a:extLst>
            </p:cNvPr>
            <p:cNvSpPr txBox="1"/>
            <p:nvPr/>
          </p:nvSpPr>
          <p:spPr>
            <a:xfrm>
              <a:off x="3045497" y="3674665"/>
              <a:ext cx="3092356" cy="261610"/>
            </a:xfrm>
            <a:prstGeom prst="rect">
              <a:avLst/>
            </a:prstGeom>
            <a:noFill/>
          </p:spPr>
          <p:txBody>
            <a:bodyPr wrap="square" rtlCol="0">
              <a:spAutoFit/>
            </a:bodyPr>
            <a:lstStyle/>
            <a:p>
              <a:pPr algn="just"/>
              <a:r>
                <a:rPr lang="en-GB" sz="1100" dirty="0"/>
                <a:t>Quartiles of z-scores for BMI: SWITZERLAND</a:t>
              </a:r>
            </a:p>
          </p:txBody>
        </p:sp>
        <p:sp>
          <p:nvSpPr>
            <p:cNvPr id="18" name="CuadroTexto 17">
              <a:extLst>
                <a:ext uri="{FF2B5EF4-FFF2-40B4-BE49-F238E27FC236}">
                  <a16:creationId xmlns:a16="http://schemas.microsoft.com/office/drawing/2014/main" id="{CAD1D932-DA54-5C37-35BD-FB23405500FB}"/>
                </a:ext>
              </a:extLst>
            </p:cNvPr>
            <p:cNvSpPr txBox="1"/>
            <p:nvPr/>
          </p:nvSpPr>
          <p:spPr>
            <a:xfrm>
              <a:off x="6231292" y="1539759"/>
              <a:ext cx="2598539" cy="261610"/>
            </a:xfrm>
            <a:prstGeom prst="rect">
              <a:avLst/>
            </a:prstGeom>
            <a:noFill/>
          </p:spPr>
          <p:txBody>
            <a:bodyPr wrap="square" rtlCol="0">
              <a:spAutoFit/>
            </a:bodyPr>
            <a:lstStyle/>
            <a:p>
              <a:pPr algn="just"/>
              <a:r>
                <a:rPr lang="en-GB" sz="1100" dirty="0"/>
                <a:t>Quartiles of z-scores for BMI: SPAIN</a:t>
              </a:r>
            </a:p>
          </p:txBody>
        </p:sp>
        <p:sp>
          <p:nvSpPr>
            <p:cNvPr id="19" name="CuadroTexto 18">
              <a:extLst>
                <a:ext uri="{FF2B5EF4-FFF2-40B4-BE49-F238E27FC236}">
                  <a16:creationId xmlns:a16="http://schemas.microsoft.com/office/drawing/2014/main" id="{1C7A7D02-2A42-4A73-1750-C28338D25A36}"/>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SLOVENIA</a:t>
              </a:r>
            </a:p>
          </p:txBody>
        </p:sp>
        <p:sp>
          <p:nvSpPr>
            <p:cNvPr id="20" name="CuadroTexto 19">
              <a:extLst>
                <a:ext uri="{FF2B5EF4-FFF2-40B4-BE49-F238E27FC236}">
                  <a16:creationId xmlns:a16="http://schemas.microsoft.com/office/drawing/2014/main" id="{51C23302-C252-761C-A6D5-A8F17F78C0D7}"/>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SWEDEN</a:t>
              </a:r>
            </a:p>
          </p:txBody>
        </p:sp>
        <p:pic>
          <p:nvPicPr>
            <p:cNvPr id="12" name="Immagine 1995855307">
              <a:extLst>
                <a:ext uri="{FF2B5EF4-FFF2-40B4-BE49-F238E27FC236}">
                  <a16:creationId xmlns:a16="http://schemas.microsoft.com/office/drawing/2014/main" id="{DC134B86-DA37-83DF-D9A5-80D12E6B10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140" y="1833235"/>
              <a:ext cx="2854325" cy="1724025"/>
            </a:xfrm>
            <a:prstGeom prst="rect">
              <a:avLst/>
            </a:prstGeom>
            <a:noFill/>
            <a:ln>
              <a:noFill/>
            </a:ln>
          </p:spPr>
        </p:pic>
        <p:pic>
          <p:nvPicPr>
            <p:cNvPr id="13" name="Immagine 1995855308">
              <a:extLst>
                <a:ext uri="{FF2B5EF4-FFF2-40B4-BE49-F238E27FC236}">
                  <a16:creationId xmlns:a16="http://schemas.microsoft.com/office/drawing/2014/main" id="{F966DA55-DF9B-D3DB-B55E-E58961B4E8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837" y="1844007"/>
              <a:ext cx="2854325" cy="1724025"/>
            </a:xfrm>
            <a:prstGeom prst="rect">
              <a:avLst/>
            </a:prstGeom>
            <a:noFill/>
            <a:ln>
              <a:noFill/>
            </a:ln>
          </p:spPr>
        </p:pic>
        <p:pic>
          <p:nvPicPr>
            <p:cNvPr id="14" name="Immagine 1995855309">
              <a:extLst>
                <a:ext uri="{FF2B5EF4-FFF2-40B4-BE49-F238E27FC236}">
                  <a16:creationId xmlns:a16="http://schemas.microsoft.com/office/drawing/2014/main" id="{6F9FC84C-D743-768B-B180-CAD18F5CDA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9" y="1833234"/>
              <a:ext cx="2854325" cy="1724025"/>
            </a:xfrm>
            <a:prstGeom prst="rect">
              <a:avLst/>
            </a:prstGeom>
            <a:noFill/>
            <a:ln>
              <a:noFill/>
            </a:ln>
          </p:spPr>
        </p:pic>
        <p:pic>
          <p:nvPicPr>
            <p:cNvPr id="22" name="Immagine 1995855310">
              <a:extLst>
                <a:ext uri="{FF2B5EF4-FFF2-40B4-BE49-F238E27FC236}">
                  <a16:creationId xmlns:a16="http://schemas.microsoft.com/office/drawing/2014/main" id="{F8D004EA-6EF8-DAC8-F77A-224BB5FC93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512" y="3936274"/>
              <a:ext cx="2854325" cy="1724025"/>
            </a:xfrm>
            <a:prstGeom prst="rect">
              <a:avLst/>
            </a:prstGeom>
            <a:noFill/>
            <a:ln>
              <a:noFill/>
            </a:ln>
          </p:spPr>
        </p:pic>
        <p:pic>
          <p:nvPicPr>
            <p:cNvPr id="23" name="Immagine 1995855311">
              <a:extLst>
                <a:ext uri="{FF2B5EF4-FFF2-40B4-BE49-F238E27FC236}">
                  <a16:creationId xmlns:a16="http://schemas.microsoft.com/office/drawing/2014/main" id="{C56C133C-B09A-CE5B-AC0C-DF0389D9511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4836" y="3936274"/>
              <a:ext cx="2854325" cy="1724025"/>
            </a:xfrm>
            <a:prstGeom prst="rect">
              <a:avLst/>
            </a:prstGeom>
            <a:noFill/>
            <a:ln>
              <a:noFill/>
            </a:ln>
          </p:spPr>
        </p:pic>
        <p:pic>
          <p:nvPicPr>
            <p:cNvPr id="24" name="Immagine 1995855312">
              <a:extLst>
                <a:ext uri="{FF2B5EF4-FFF2-40B4-BE49-F238E27FC236}">
                  <a16:creationId xmlns:a16="http://schemas.microsoft.com/office/drawing/2014/main" id="{E209185A-CC84-D54B-3E76-CD7F813081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8774" y="3936274"/>
              <a:ext cx="2854325" cy="1724025"/>
            </a:xfrm>
            <a:prstGeom prst="rect">
              <a:avLst/>
            </a:prstGeom>
            <a:noFill/>
            <a:ln>
              <a:noFill/>
            </a:ln>
          </p:spPr>
        </p:pic>
        <p:sp>
          <p:nvSpPr>
            <p:cNvPr id="3" name="TextBox 5">
              <a:extLst>
                <a:ext uri="{FF2B5EF4-FFF2-40B4-BE49-F238E27FC236}">
                  <a16:creationId xmlns:a16="http://schemas.microsoft.com/office/drawing/2014/main" id="{3B6803BE-7112-B687-F543-0625141FD3AD}"/>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6">
              <a:extLst>
                <a:ext uri="{FF2B5EF4-FFF2-40B4-BE49-F238E27FC236}">
                  <a16:creationId xmlns:a16="http://schemas.microsoft.com/office/drawing/2014/main" id="{D0837AC5-DAB5-7818-5E6B-4BD655E7170D}"/>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7" name="TextBox 2">
              <a:extLst>
                <a:ext uri="{FF2B5EF4-FFF2-40B4-BE49-F238E27FC236}">
                  <a16:creationId xmlns:a16="http://schemas.microsoft.com/office/drawing/2014/main" id="{A615E4A7-A1E6-4140-8297-FF9D54412D6C}"/>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2508100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16E4-9EBA-A47C-2A47-8203B344806D}"/>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595CEF68-B18D-1A43-FD70-C4A376252476}"/>
              </a:ext>
            </a:extLst>
          </p:cNvPr>
          <p:cNvGrpSpPr/>
          <p:nvPr/>
        </p:nvGrpSpPr>
        <p:grpSpPr>
          <a:xfrm>
            <a:off x="0" y="0"/>
            <a:ext cx="8185966" cy="6858000"/>
            <a:chOff x="0" y="0"/>
            <a:chExt cx="8185966" cy="6858000"/>
          </a:xfrm>
        </p:grpSpPr>
        <p:pic>
          <p:nvPicPr>
            <p:cNvPr id="2" name="Picture 1" descr="A blue hexagon with white and black triangles&#10;&#10;Description automatically generated">
              <a:extLst>
                <a:ext uri="{FF2B5EF4-FFF2-40B4-BE49-F238E27FC236}">
                  <a16:creationId xmlns:a16="http://schemas.microsoft.com/office/drawing/2014/main" id="{89212DF1-46A0-BFE0-F02E-ACCA16115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6120646-2390-2D41-706B-0BF30B40DE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1E0555A4-EB82-7254-D099-FD80E468700F}"/>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UKRAINE</a:t>
              </a:r>
            </a:p>
          </p:txBody>
        </p:sp>
        <p:sp>
          <p:nvSpPr>
            <p:cNvPr id="19" name="CuadroTexto 18">
              <a:extLst>
                <a:ext uri="{FF2B5EF4-FFF2-40B4-BE49-F238E27FC236}">
                  <a16:creationId xmlns:a16="http://schemas.microsoft.com/office/drawing/2014/main" id="{DC48B9F4-F896-6DE1-6288-C214909C4FFA}"/>
                </a:ext>
              </a:extLst>
            </p:cNvPr>
            <p:cNvSpPr txBox="1"/>
            <p:nvPr/>
          </p:nvSpPr>
          <p:spPr>
            <a:xfrm>
              <a:off x="3154812" y="1571625"/>
              <a:ext cx="3053490" cy="261610"/>
            </a:xfrm>
            <a:prstGeom prst="rect">
              <a:avLst/>
            </a:prstGeom>
            <a:noFill/>
          </p:spPr>
          <p:txBody>
            <a:bodyPr wrap="square" rtlCol="0">
              <a:spAutoFit/>
            </a:bodyPr>
            <a:lstStyle/>
            <a:p>
              <a:pPr algn="just"/>
              <a:r>
                <a:rPr lang="en-GB" sz="1100" dirty="0"/>
                <a:t>Quartiles of z-scores for BMI: UNITED KINGDOM</a:t>
              </a:r>
            </a:p>
          </p:txBody>
        </p:sp>
        <p:pic>
          <p:nvPicPr>
            <p:cNvPr id="3" name="Immagine 1995855313">
              <a:extLst>
                <a:ext uri="{FF2B5EF4-FFF2-40B4-BE49-F238E27FC236}">
                  <a16:creationId xmlns:a16="http://schemas.microsoft.com/office/drawing/2014/main" id="{4F273C0C-7347-7263-E7ED-EC1812E387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1" y="1844006"/>
              <a:ext cx="2854325" cy="1724025"/>
            </a:xfrm>
            <a:prstGeom prst="rect">
              <a:avLst/>
            </a:prstGeom>
            <a:noFill/>
            <a:ln>
              <a:noFill/>
            </a:ln>
          </p:spPr>
        </p:pic>
        <p:pic>
          <p:nvPicPr>
            <p:cNvPr id="6" name="Immagine 1995855314">
              <a:extLst>
                <a:ext uri="{FF2B5EF4-FFF2-40B4-BE49-F238E27FC236}">
                  <a16:creationId xmlns:a16="http://schemas.microsoft.com/office/drawing/2014/main" id="{2DC1F3A5-E3F6-8662-8ADB-8507145289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4812" y="1865099"/>
              <a:ext cx="2854325" cy="1724025"/>
            </a:xfrm>
            <a:prstGeom prst="rect">
              <a:avLst/>
            </a:prstGeom>
            <a:noFill/>
            <a:ln>
              <a:noFill/>
            </a:ln>
          </p:spPr>
        </p:pic>
        <p:sp>
          <p:nvSpPr>
            <p:cNvPr id="12" name="TextBox 5">
              <a:extLst>
                <a:ext uri="{FF2B5EF4-FFF2-40B4-BE49-F238E27FC236}">
                  <a16:creationId xmlns:a16="http://schemas.microsoft.com/office/drawing/2014/main" id="{DBC28E42-A86A-BC13-9AB0-F795ECB66F3F}"/>
                </a:ext>
              </a:extLst>
            </p:cNvPr>
            <p:cNvSpPr txBox="1"/>
            <p:nvPr/>
          </p:nvSpPr>
          <p:spPr>
            <a:xfrm>
              <a:off x="1400400" y="250221"/>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3" name="TextBox 6">
              <a:extLst>
                <a:ext uri="{FF2B5EF4-FFF2-40B4-BE49-F238E27FC236}">
                  <a16:creationId xmlns:a16="http://schemas.microsoft.com/office/drawing/2014/main" id="{37277CD7-FF3E-5588-F3AD-89CC66D7AE9E}"/>
                </a:ext>
              </a:extLst>
            </p:cNvPr>
            <p:cNvSpPr txBox="1"/>
            <p:nvPr/>
          </p:nvSpPr>
          <p:spPr>
            <a:xfrm>
              <a:off x="1400400" y="57600"/>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14" name="TextBox 2">
              <a:extLst>
                <a:ext uri="{FF2B5EF4-FFF2-40B4-BE49-F238E27FC236}">
                  <a16:creationId xmlns:a16="http://schemas.microsoft.com/office/drawing/2014/main" id="{5F809130-CB0D-19EB-767E-38FC1B999826}"/>
                </a:ext>
              </a:extLst>
            </p:cNvPr>
            <p:cNvSpPr txBox="1"/>
            <p:nvPr/>
          </p:nvSpPr>
          <p:spPr>
            <a:xfrm>
              <a:off x="762018" y="561636"/>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2023 who have never had a transplant.</a:t>
              </a:r>
            </a:p>
          </p:txBody>
        </p:sp>
      </p:grpSp>
    </p:spTree>
    <p:extLst>
      <p:ext uri="{BB962C8B-B14F-4D97-AF65-F5344CB8AC3E}">
        <p14:creationId xmlns:p14="http://schemas.microsoft.com/office/powerpoint/2010/main" val="3598393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AD15F42-72A4-C1C4-FEDB-B6354CFD69BD}"/>
              </a:ext>
            </a:extLst>
          </p:cNvPr>
          <p:cNvGrpSpPr/>
          <p:nvPr/>
        </p:nvGrpSpPr>
        <p:grpSpPr>
          <a:xfrm>
            <a:off x="0" y="0"/>
            <a:ext cx="8471331" cy="6858000"/>
            <a:chOff x="0" y="0"/>
            <a:chExt cx="847133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2302"/>
              <a:ext cx="707093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Being underweight is a clinical feature in children and adolescents with CF. There are considerable differences amongst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64316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6.4</a:t>
              </a:r>
            </a:p>
          </p:txBody>
        </p:sp>
        <p:sp>
          <p:nvSpPr>
            <p:cNvPr id="3" name="TextBox 2">
              <a:extLst>
                <a:ext uri="{FF2B5EF4-FFF2-40B4-BE49-F238E27FC236}">
                  <a16:creationId xmlns:a16="http://schemas.microsoft.com/office/drawing/2014/main" id="{A865EFFA-0A6A-C5EE-3189-32D41E6E3F44}"/>
                </a:ext>
              </a:extLst>
            </p:cNvPr>
            <p:cNvSpPr txBox="1"/>
            <p:nvPr/>
          </p:nvSpPr>
          <p:spPr>
            <a:xfrm>
              <a:off x="737432" y="662214"/>
              <a:ext cx="7726703"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and adolescents with CF who are underweight (z-score of BMI &lt;-2) by sex and by country; aged 2-17 years in 2023 who have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111739" y="2198282"/>
              <a:ext cx="1692000" cy="1107996"/>
            </a:xfrm>
            <a:prstGeom prst="rect">
              <a:avLst/>
            </a:prstGeom>
            <a:noFill/>
          </p:spPr>
          <p:txBody>
            <a:bodyPr wrap="square">
              <a:spAutoFit/>
            </a:bodyPr>
            <a:lstStyle/>
            <a:p>
              <a:r>
                <a:rPr lang="en-GB" sz="1100" i="1" dirty="0">
                  <a:solidFill>
                    <a:srgbClr val="55C2D2"/>
                  </a:solidFill>
                  <a:latin typeface="+mj-lt"/>
                </a:rPr>
                <a:t>Note: </a:t>
              </a:r>
            </a:p>
            <a:p>
              <a:r>
                <a:rPr lang="en-GB" sz="1100" i="1" dirty="0">
                  <a:solidFill>
                    <a:srgbClr val="55C2D2"/>
                  </a:solidFill>
                  <a:latin typeface="+mj-lt"/>
                </a:rPr>
                <a:t>Cyprus and Iceland have been excluded from this graph because the number of children in one of the sex groups is less than 5.</a:t>
              </a:r>
            </a:p>
          </p:txBody>
        </p:sp>
        <p:pic>
          <p:nvPicPr>
            <p:cNvPr id="8" name="Picture 7" descr="A blue hexagon with white and black triangles&#10;&#10;Description automatically generated">
              <a:extLst>
                <a:ext uri="{FF2B5EF4-FFF2-40B4-BE49-F238E27FC236}">
                  <a16:creationId xmlns:a16="http://schemas.microsoft.com/office/drawing/2014/main" id="{FFD7887E-0D9B-7A93-65A7-3E40AA3A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B115AC0C-476E-1B41-EE71-19D8D7903B4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16">
              <a:extLst>
                <a:ext uri="{FF2B5EF4-FFF2-40B4-BE49-F238E27FC236}">
                  <a16:creationId xmlns:a16="http://schemas.microsoft.com/office/drawing/2014/main" id="{A2BB5068-3314-90B6-3642-FA9CB27070A2}"/>
                </a:ext>
              </a:extLst>
            </p:cNvPr>
            <p:cNvPicPr>
              <a:picLocks noChangeAspect="1"/>
            </p:cNvPicPr>
            <p:nvPr/>
          </p:nvPicPr>
          <p:blipFill>
            <a:blip r:embed="rId4">
              <a:extLst>
                <a:ext uri="{28A0092B-C50C-407E-A947-70E740481C1C}">
                  <a14:useLocalDpi xmlns:a14="http://schemas.microsoft.com/office/drawing/2010/main" val="0"/>
                </a:ext>
              </a:extLst>
            </a:blip>
            <a:srcRect t="1651" b="1574"/>
            <a:stretch>
              <a:fillRect/>
            </a:stretch>
          </p:blipFill>
          <p:spPr bwMode="auto">
            <a:xfrm>
              <a:off x="1847669" y="1075898"/>
              <a:ext cx="5961252" cy="5508000"/>
            </a:xfrm>
            <a:prstGeom prst="rect">
              <a:avLst/>
            </a:prstGeom>
            <a:noFill/>
            <a:ln>
              <a:noFill/>
            </a:ln>
          </p:spPr>
        </p:pic>
      </p:grpSp>
    </p:spTree>
    <p:extLst>
      <p:ext uri="{BB962C8B-B14F-4D97-AF65-F5344CB8AC3E}">
        <p14:creationId xmlns:p14="http://schemas.microsoft.com/office/powerpoint/2010/main" val="3392871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D254393-468B-6E7A-F483-380F3B60C66A}"/>
              </a:ext>
            </a:extLst>
          </p:cNvPr>
          <p:cNvGrpSpPr/>
          <p:nvPr/>
        </p:nvGrpSpPr>
        <p:grpSpPr>
          <a:xfrm>
            <a:off x="0" y="0"/>
            <a:ext cx="8347743" cy="6858000"/>
            <a:chOff x="0" y="0"/>
            <a:chExt cx="8347743" cy="6858000"/>
          </a:xfrm>
        </p:grpSpPr>
        <p:pic>
          <p:nvPicPr>
            <p:cNvPr id="4" name="Immagine 23">
              <a:extLst>
                <a:ext uri="{FF2B5EF4-FFF2-40B4-BE49-F238E27FC236}">
                  <a16:creationId xmlns:a16="http://schemas.microsoft.com/office/drawing/2014/main" id="{BC5A8530-BCE7-975C-5618-1A6FB5D220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3627" y="980863"/>
              <a:ext cx="5957597" cy="5688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0400" y="246451"/>
              <a:ext cx="6947343"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Being underweight is a clinical feature in adults with CF and more common in women. There are considerable differences amongst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6200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6.5</a:t>
              </a:r>
            </a:p>
          </p:txBody>
        </p:sp>
        <p:sp>
          <p:nvSpPr>
            <p:cNvPr id="3" name="TextBox 2">
              <a:extLst>
                <a:ext uri="{FF2B5EF4-FFF2-40B4-BE49-F238E27FC236}">
                  <a16:creationId xmlns:a16="http://schemas.microsoft.com/office/drawing/2014/main" id="{A865EFFA-0A6A-C5EE-3189-32D41E6E3F44}"/>
                </a:ext>
              </a:extLst>
            </p:cNvPr>
            <p:cNvSpPr txBox="1"/>
            <p:nvPr/>
          </p:nvSpPr>
          <p:spPr>
            <a:xfrm>
              <a:off x="732531" y="708482"/>
              <a:ext cx="753814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BMI&lt;18.5 by sex and by country, aged 18 years or older in 2023 who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111357" y="1910061"/>
              <a:ext cx="1688400" cy="2292935"/>
            </a:xfrm>
            <a:prstGeom prst="rect">
              <a:avLst/>
            </a:prstGeom>
            <a:noFill/>
          </p:spPr>
          <p:txBody>
            <a:bodyPr wrap="square">
              <a:spAutoFit/>
            </a:bodyPr>
            <a:lstStyle/>
            <a:p>
              <a:r>
                <a:rPr lang="en-GB" sz="1100" i="1" dirty="0">
                  <a:solidFill>
                    <a:srgbClr val="55C2D2"/>
                  </a:solidFill>
                  <a:latin typeface="+mj-lt"/>
                </a:rPr>
                <a:t>Note: We excluded from the graph the countries for which the information on underweight adults is missing for more than 10% of the individuals. </a:t>
              </a:r>
            </a:p>
            <a:p>
              <a:r>
                <a:rPr lang="en-GB" sz="1100" i="1" dirty="0">
                  <a:solidFill>
                    <a:srgbClr val="55C2D2"/>
                  </a:solidFill>
                  <a:latin typeface="+mj-lt"/>
                </a:rPr>
                <a:t>Albania, Armenia, Cyprus, Iceland, Luxembourg and Montenegro have been excluded from this graph because the number of adults in one of the sex groups is less than 5.</a:t>
              </a:r>
            </a:p>
          </p:txBody>
        </p:sp>
        <p:pic>
          <p:nvPicPr>
            <p:cNvPr id="5" name="Picture 4" descr="A blue hexagon with white and black triangles&#10;&#10;Description automatically generated">
              <a:extLst>
                <a:ext uri="{FF2B5EF4-FFF2-40B4-BE49-F238E27FC236}">
                  <a16:creationId xmlns:a16="http://schemas.microsoft.com/office/drawing/2014/main" id="{204B6148-769E-2017-1450-D6BF606BA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EDE0A6C3-EAA6-0BF0-2849-44560DD1C8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Bakkeheim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98494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BE32DD96-8B28-86BC-7F12-45D3B5A35AB7}"/>
              </a:ext>
            </a:extLst>
          </p:cNvPr>
          <p:cNvGrpSpPr/>
          <p:nvPr/>
        </p:nvGrpSpPr>
        <p:grpSpPr>
          <a:xfrm>
            <a:off x="0" y="0"/>
            <a:ext cx="8382466" cy="6858000"/>
            <a:chOff x="0" y="0"/>
            <a:chExt cx="8382466"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400" y="248901"/>
              <a:ext cx="698206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 significant improvement in BMI in 2023 from the age of 6 years is a reflection of the efficacy of CFTR modulator therapy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400" y="57600"/>
              <a:ext cx="458480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6.6</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381" y="707894"/>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in 2013, 2018 and 2023.</a:t>
              </a:r>
            </a:p>
          </p:txBody>
        </p:sp>
        <p:pic>
          <p:nvPicPr>
            <p:cNvPr id="2" name="Picture 1" descr="A blue hexagon with white and black triangles&#10;&#10;Description automatically generated">
              <a:extLst>
                <a:ext uri="{FF2B5EF4-FFF2-40B4-BE49-F238E27FC236}">
                  <a16:creationId xmlns:a16="http://schemas.microsoft.com/office/drawing/2014/main" id="{F7093DAA-A549-1ED6-B5DA-89424D992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Box 7">
              <a:extLst>
                <a:ext uri="{FF2B5EF4-FFF2-40B4-BE49-F238E27FC236}">
                  <a16:creationId xmlns:a16="http://schemas.microsoft.com/office/drawing/2014/main" id="{35410D13-E0BE-6D93-9A09-10B0049EE1E7}"/>
                </a:ext>
              </a:extLst>
            </p:cNvPr>
            <p:cNvSpPr txBox="1"/>
            <p:nvPr/>
          </p:nvSpPr>
          <p:spPr>
            <a:xfrm>
              <a:off x="1111050" y="6377819"/>
              <a:ext cx="6918793" cy="261610"/>
            </a:xfrm>
            <a:prstGeom prst="rect">
              <a:avLst/>
            </a:prstGeom>
            <a:noFill/>
          </p:spPr>
          <p:txBody>
            <a:bodyPr wrap="square">
              <a:spAutoFit/>
            </a:bodyPr>
            <a:lstStyle/>
            <a:p>
              <a:pPr marL="201216" indent="-201216" algn="ctr"/>
              <a:r>
                <a:rPr lang="en-GB" sz="1100" dirty="0">
                  <a:solidFill>
                    <a:srgbClr val="55C2D2"/>
                  </a:solidFill>
                  <a:latin typeface="+mj-lt"/>
                </a:rPr>
                <a:t>Note: Only people with CF aged 2 years or more at measurement and who have never had a lung or liver transplant</a:t>
              </a:r>
              <a:r>
                <a:rPr lang="en-GB" sz="900" dirty="0">
                  <a:solidFill>
                    <a:srgbClr val="55C2D2"/>
                  </a:solidFill>
                  <a:latin typeface="+mj-lt"/>
                </a:rPr>
                <a:t>.</a:t>
              </a:r>
            </a:p>
          </p:txBody>
        </p:sp>
        <p:sp>
          <p:nvSpPr>
            <p:cNvPr id="5" name="Text Placeholder 8">
              <a:extLst>
                <a:ext uri="{FF2B5EF4-FFF2-40B4-BE49-F238E27FC236}">
                  <a16:creationId xmlns:a16="http://schemas.microsoft.com/office/drawing/2014/main" id="{99ABE388-A8AC-2149-EC67-023DF1301EA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9">
              <a:extLst>
                <a:ext uri="{FF2B5EF4-FFF2-40B4-BE49-F238E27FC236}">
                  <a16:creationId xmlns:a16="http://schemas.microsoft.com/office/drawing/2014/main" id="{B812A6B5-0C3C-9092-7786-13F647A21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658" y="1211332"/>
              <a:ext cx="7028683" cy="5029616"/>
            </a:xfrm>
            <a:prstGeom prst="rect">
              <a:avLst/>
            </a:prstGeom>
            <a:noFill/>
            <a:ln>
              <a:noFill/>
            </a:ln>
          </p:spPr>
        </p:pic>
      </p:grpSp>
    </p:spTree>
    <p:extLst>
      <p:ext uri="{BB962C8B-B14F-4D97-AF65-F5344CB8AC3E}">
        <p14:creationId xmlns:p14="http://schemas.microsoft.com/office/powerpoint/2010/main" val="3546761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21337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7</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COMPLICATIONS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A33709FD-1312-33A6-9B01-3805751B169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5178879-1AA7-9818-C415-E4D7F1950DBA}"/>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7A5C7BE0-5AC4-4761-4B2F-149C16AD9FE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8B89DD85-1BE9-C416-A37A-DB243DA37B10}"/>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558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7564FC1-CCD5-CFD1-1B8C-6511CE5E5184}"/>
              </a:ext>
            </a:extLst>
          </p:cNvPr>
          <p:cNvGrpSpPr/>
          <p:nvPr/>
        </p:nvGrpSpPr>
        <p:grpSpPr>
          <a:xfrm>
            <a:off x="0" y="0"/>
            <a:ext cx="8834658" cy="6858000"/>
            <a:chOff x="0" y="0"/>
            <a:chExt cx="8834658" cy="6858000"/>
          </a:xfrm>
        </p:grpSpPr>
        <p:pic>
          <p:nvPicPr>
            <p:cNvPr id="4" name="Immagine 28">
              <a:extLst>
                <a:ext uri="{FF2B5EF4-FFF2-40B4-BE49-F238E27FC236}">
                  <a16:creationId xmlns:a16="http://schemas.microsoft.com/office/drawing/2014/main" id="{1C2EA193-82B0-42A7-FDDA-FC7DED3BFB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2804" y="923191"/>
              <a:ext cx="5812422" cy="5724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726303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ABPA prevalence is lower in children than in adults.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2380"/>
              <a:ext cx="476930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7.1</a:t>
              </a:r>
            </a:p>
          </p:txBody>
        </p:sp>
        <p:sp>
          <p:nvSpPr>
            <p:cNvPr id="3" name="TextBox 2">
              <a:extLst>
                <a:ext uri="{FF2B5EF4-FFF2-40B4-BE49-F238E27FC236}">
                  <a16:creationId xmlns:a16="http://schemas.microsoft.com/office/drawing/2014/main" id="{A865EFFA-0A6A-C5EE-3189-32D41E6E3F44}"/>
                </a:ext>
              </a:extLst>
            </p:cNvPr>
            <p:cNvSpPr txBox="1"/>
            <p:nvPr/>
          </p:nvSpPr>
          <p:spPr>
            <a:xfrm>
              <a:off x="907504" y="570368"/>
              <a:ext cx="780546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allergic bronchopulmonary aspergillosis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85608" y="1844696"/>
              <a:ext cx="1688400" cy="2631490"/>
            </a:xfrm>
            <a:prstGeom prst="rect">
              <a:avLst/>
            </a:prstGeom>
            <a:noFill/>
          </p:spPr>
          <p:txBody>
            <a:bodyPr wrap="square">
              <a:spAutoFit/>
            </a:bodyPr>
            <a:lstStyle/>
            <a:p>
              <a:r>
                <a:rPr lang="en-GB" sz="1100" i="1" dirty="0">
                  <a:solidFill>
                    <a:srgbClr val="55C2D2"/>
                  </a:solidFill>
                  <a:latin typeface="+mj-lt"/>
                </a:rPr>
                <a:t>Note</a:t>
              </a:r>
            </a:p>
            <a:p>
              <a:r>
                <a:rPr lang="en-GB" sz="1100" i="1" dirty="0">
                  <a:solidFill>
                    <a:srgbClr val="55C2D2"/>
                  </a:solidFill>
                  <a:latin typeface="+mj-lt"/>
                </a:rPr>
                <a:t>We excluded from the graph the countries for which the information on allergic bronchopulmonary aspergillosis (ABPA) is missing for more than 10% of the children/adults with CF. </a:t>
              </a:r>
            </a:p>
            <a:p>
              <a:endParaRPr lang="en-GB" sz="1100" i="1" dirty="0">
                <a:solidFill>
                  <a:srgbClr val="55C2D2"/>
                </a:solidFill>
                <a:latin typeface="+mj-lt"/>
              </a:endParaRPr>
            </a:p>
            <a:p>
              <a:r>
                <a:rPr lang="en-GB" sz="1100" i="1" dirty="0">
                  <a:solidFill>
                    <a:srgbClr val="55C2D2"/>
                  </a:solidFill>
                  <a:latin typeface="+mj-lt"/>
                </a:rPr>
                <a:t>Note: </a:t>
              </a:r>
            </a:p>
            <a:p>
              <a:r>
                <a:rPr lang="en-GB" sz="1100" i="1" dirty="0">
                  <a:solidFill>
                    <a:srgbClr val="55C2D2"/>
                  </a:solidFill>
                  <a:latin typeface="+mj-lt"/>
                </a:rPr>
                <a:t>Albania and Georgia have &lt;5 adults seen in 2023 and are excluded from the graph for adults.</a:t>
              </a:r>
            </a:p>
          </p:txBody>
        </p:sp>
        <p:pic>
          <p:nvPicPr>
            <p:cNvPr id="8" name="Picture 7" descr="A blue hexagon with white and black triangles&#10;&#10;Description automatically generated">
              <a:extLst>
                <a:ext uri="{FF2B5EF4-FFF2-40B4-BE49-F238E27FC236}">
                  <a16:creationId xmlns:a16="http://schemas.microsoft.com/office/drawing/2014/main" id="{3EA534FC-C3E2-AFD8-1088-54D05C91A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66502F2-A33B-2222-5B9E-81D216CC9C5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23473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66B651F-9F81-0124-3363-7CB0F0204E8A}"/>
              </a:ext>
            </a:extLst>
          </p:cNvPr>
          <p:cNvGrpSpPr/>
          <p:nvPr/>
        </p:nvGrpSpPr>
        <p:grpSpPr>
          <a:xfrm>
            <a:off x="0" y="0"/>
            <a:ext cx="8846288" cy="6858000"/>
            <a:chOff x="0" y="0"/>
            <a:chExt cx="8846288" cy="6858000"/>
          </a:xfrm>
        </p:grpSpPr>
        <p:pic>
          <p:nvPicPr>
            <p:cNvPr id="4" name="Immagine 1995855351">
              <a:extLst>
                <a:ext uri="{FF2B5EF4-FFF2-40B4-BE49-F238E27FC236}">
                  <a16:creationId xmlns:a16="http://schemas.microsoft.com/office/drawing/2014/main" id="{BBDACF4B-A504-9CE8-AEB3-B7FE895C2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755" y="960326"/>
              <a:ext cx="5721410" cy="5652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93920"/>
              <a:ext cx="727466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Important differences in the prevalence of CF-related diabetes in adults with CF throughout Europe might reflect genetic backgrounds but could also be linked to life expectancy.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5349"/>
              <a:ext cx="477694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3162" y="768604"/>
              <a:ext cx="7549722"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CFRD, by country. All adults with CF seen in 2023 aged 18 years or older who have never had a transplant. .</a:t>
              </a:r>
            </a:p>
          </p:txBody>
        </p:sp>
        <p:sp>
          <p:nvSpPr>
            <p:cNvPr id="2" name="TextBox 1">
              <a:extLst>
                <a:ext uri="{FF2B5EF4-FFF2-40B4-BE49-F238E27FC236}">
                  <a16:creationId xmlns:a16="http://schemas.microsoft.com/office/drawing/2014/main" id="{62A89D6A-31DD-6320-FB7C-A36FD41D7372}"/>
                </a:ext>
              </a:extLst>
            </p:cNvPr>
            <p:cNvSpPr txBox="1"/>
            <p:nvPr/>
          </p:nvSpPr>
          <p:spPr>
            <a:xfrm>
              <a:off x="38394" y="1917255"/>
              <a:ext cx="1688400" cy="2123658"/>
            </a:xfrm>
            <a:prstGeom prst="rect">
              <a:avLst/>
            </a:prstGeom>
            <a:noFill/>
          </p:spPr>
          <p:txBody>
            <a:bodyPr wrap="square">
              <a:spAutoFit/>
            </a:bodyPr>
            <a:lstStyle/>
            <a:p>
              <a:r>
                <a:rPr lang="en-GB" sz="1100" i="1" dirty="0">
                  <a:solidFill>
                    <a:srgbClr val="55C2D2"/>
                  </a:solidFill>
                  <a:latin typeface="+mj-lt"/>
                </a:rPr>
                <a:t>Note: </a:t>
              </a:r>
            </a:p>
            <a:p>
              <a:r>
                <a:rPr lang="en-GB" sz="1100" i="1" dirty="0">
                  <a:solidFill>
                    <a:srgbClr val="55C2D2"/>
                  </a:solidFill>
                  <a:latin typeface="+mj-lt"/>
                </a:rPr>
                <a:t>We excluded from the graph the countries for which the information on CFRD is missing for more than 10% of the adults.</a:t>
              </a:r>
            </a:p>
            <a:p>
              <a:endParaRPr lang="en-GB" sz="1100" i="1" dirty="0">
                <a:solidFill>
                  <a:srgbClr val="55C2D2"/>
                </a:solidFill>
                <a:latin typeface="+mj-lt"/>
              </a:endParaRPr>
            </a:p>
            <a:p>
              <a:r>
                <a:rPr lang="en-GB" sz="1100" i="1" dirty="0">
                  <a:solidFill>
                    <a:srgbClr val="55C2D2"/>
                  </a:solidFill>
                  <a:latin typeface="+mj-lt"/>
                </a:rPr>
                <a:t>Note: </a:t>
              </a:r>
            </a:p>
            <a:p>
              <a:r>
                <a:rPr lang="en-GB" sz="1100" i="1" dirty="0">
                  <a:solidFill>
                    <a:srgbClr val="55C2D2"/>
                  </a:solidFill>
                  <a:latin typeface="+mj-lt"/>
                </a:rPr>
                <a:t>Albania and Georgia have &lt;5 adults seen in 2023 and are excluded from the graph for adults.</a:t>
              </a:r>
            </a:p>
          </p:txBody>
        </p:sp>
        <p:pic>
          <p:nvPicPr>
            <p:cNvPr id="5" name="Picture 4" descr="A blue hexagon with white and black triangles&#10;&#10;Description automatically generated">
              <a:extLst>
                <a:ext uri="{FF2B5EF4-FFF2-40B4-BE49-F238E27FC236}">
                  <a16:creationId xmlns:a16="http://schemas.microsoft.com/office/drawing/2014/main" id="{9D53559D-247E-468A-8554-409964E7F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9F4C39BA-593A-94D4-323D-04A29BBB6502}"/>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949798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A000652-4D11-7B9C-7CA6-EF4356E49CD2}"/>
              </a:ext>
            </a:extLst>
          </p:cNvPr>
          <p:cNvGrpSpPr/>
          <p:nvPr/>
        </p:nvGrpSpPr>
        <p:grpSpPr>
          <a:xfrm>
            <a:off x="0" y="0"/>
            <a:ext cx="8713128" cy="6858000"/>
            <a:chOff x="0" y="0"/>
            <a:chExt cx="8713128"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66054" y="240875"/>
              <a:ext cx="714707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liver disease with or without cirrhosis is heterogenous across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66055" y="50184"/>
              <a:ext cx="469316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7.3</a:t>
              </a:r>
            </a:p>
          </p:txBody>
        </p:sp>
        <p:sp>
          <p:nvSpPr>
            <p:cNvPr id="3" name="TextBox 2">
              <a:extLst>
                <a:ext uri="{FF2B5EF4-FFF2-40B4-BE49-F238E27FC236}">
                  <a16:creationId xmlns:a16="http://schemas.microsoft.com/office/drawing/2014/main" id="{A865EFFA-0A6A-C5EE-3189-32D41E6E3F44}"/>
                </a:ext>
              </a:extLst>
            </p:cNvPr>
            <p:cNvSpPr txBox="1"/>
            <p:nvPr/>
          </p:nvSpPr>
          <p:spPr>
            <a:xfrm>
              <a:off x="919679" y="513257"/>
              <a:ext cx="779344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and severity of liver disease in children (&lt;18 years) and adults (≥ 18 years) with CF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92201" y="1809000"/>
              <a:ext cx="1688400" cy="3308598"/>
            </a:xfrm>
            <a:prstGeom prst="rect">
              <a:avLst/>
            </a:prstGeom>
            <a:noFill/>
          </p:spPr>
          <p:txBody>
            <a:bodyPr wrap="square">
              <a:spAutoFit/>
            </a:bodyPr>
            <a:lstStyle/>
            <a:p>
              <a:r>
                <a:rPr lang="en-GB" sz="1100" i="1" dirty="0">
                  <a:solidFill>
                    <a:srgbClr val="55C2D2"/>
                  </a:solidFill>
                  <a:latin typeface="+mj-lt"/>
                </a:rPr>
                <a:t>Note: </a:t>
              </a:r>
            </a:p>
            <a:p>
              <a:r>
                <a:rPr lang="en-GB" sz="1100" i="1" dirty="0">
                  <a:solidFill>
                    <a:srgbClr val="55C2D2"/>
                  </a:solidFill>
                  <a:latin typeface="+mj-lt"/>
                </a:rPr>
                <a:t>We excluded from the graph the countries for which the information on liver disease is missing for more than 10% of the children/adults with CF. </a:t>
              </a:r>
            </a:p>
            <a:p>
              <a:endParaRPr lang="en-GB" sz="1100" i="1" dirty="0">
                <a:solidFill>
                  <a:srgbClr val="55C2D2"/>
                </a:solidFill>
                <a:latin typeface="+mj-lt"/>
              </a:endParaRPr>
            </a:p>
            <a:p>
              <a:r>
                <a:rPr lang="en-GB" sz="1100" i="1" dirty="0">
                  <a:solidFill>
                    <a:srgbClr val="55C2D2"/>
                  </a:solidFill>
                  <a:latin typeface="+mj-lt"/>
                </a:rPr>
                <a:t>Albania and Georgia have &lt;5 adults seen in 2023 and are excluded from the graph for adults.</a:t>
              </a:r>
            </a:p>
            <a:p>
              <a:endParaRPr lang="en-GB" sz="1100" i="1" dirty="0">
                <a:solidFill>
                  <a:srgbClr val="55C2D2"/>
                </a:solidFill>
                <a:latin typeface="+mj-lt"/>
              </a:endParaRPr>
            </a:p>
            <a:p>
              <a:r>
                <a:rPr lang="en-GB" sz="1100" i="1" dirty="0">
                  <a:solidFill>
                    <a:srgbClr val="55C2D2"/>
                  </a:solidFill>
                  <a:latin typeface="+mj-lt"/>
                </a:rPr>
                <a:t>Serbia: cirrhosis without portal hypertension/ hypersplenism means ultrasound changes in liver tissue and/or abnormal liver function tests.</a:t>
              </a:r>
            </a:p>
          </p:txBody>
        </p:sp>
        <p:pic>
          <p:nvPicPr>
            <p:cNvPr id="5" name="Picture 4" descr="A blue hexagon with white and black triangles&#10;&#10;Description automatically generated">
              <a:extLst>
                <a:ext uri="{FF2B5EF4-FFF2-40B4-BE49-F238E27FC236}">
                  <a16:creationId xmlns:a16="http://schemas.microsoft.com/office/drawing/2014/main" id="{549BBB1A-FF89-34CF-6BF9-C0B85807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2DD1BC72-78C7-EAAA-93A0-D775EFCEB2F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52">
              <a:extLst>
                <a:ext uri="{FF2B5EF4-FFF2-40B4-BE49-F238E27FC236}">
                  <a16:creationId xmlns:a16="http://schemas.microsoft.com/office/drawing/2014/main" id="{8FD15C6D-B94D-99DF-6267-E7B01499B19A}"/>
                </a:ext>
              </a:extLst>
            </p:cNvPr>
            <p:cNvPicPr>
              <a:picLocks noChangeAspect="1"/>
            </p:cNvPicPr>
            <p:nvPr/>
          </p:nvPicPr>
          <p:blipFill>
            <a:blip r:embed="rId4">
              <a:extLst>
                <a:ext uri="{28A0092B-C50C-407E-A947-70E740481C1C}">
                  <a14:useLocalDpi xmlns:a14="http://schemas.microsoft.com/office/drawing/2010/main" val="0"/>
                </a:ext>
              </a:extLst>
            </a:blip>
            <a:srcRect b="1301"/>
            <a:stretch>
              <a:fillRect/>
            </a:stretch>
          </p:blipFill>
          <p:spPr bwMode="auto">
            <a:xfrm>
              <a:off x="1850054" y="918821"/>
              <a:ext cx="6105758" cy="5760000"/>
            </a:xfrm>
            <a:prstGeom prst="rect">
              <a:avLst/>
            </a:prstGeom>
            <a:noFill/>
            <a:ln>
              <a:noFill/>
            </a:ln>
          </p:spPr>
        </p:pic>
      </p:grpSp>
    </p:spTree>
    <p:extLst>
      <p:ext uri="{BB962C8B-B14F-4D97-AF65-F5344CB8AC3E}">
        <p14:creationId xmlns:p14="http://schemas.microsoft.com/office/powerpoint/2010/main" val="265306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43ED6D4-186F-CBFF-513D-996111D97930}"/>
              </a:ext>
            </a:extLst>
          </p:cNvPr>
          <p:cNvGrpSpPr/>
          <p:nvPr/>
        </p:nvGrpSpPr>
        <p:grpSpPr>
          <a:xfrm>
            <a:off x="0" y="0"/>
            <a:ext cx="8420123" cy="6858000"/>
            <a:chOff x="0" y="0"/>
            <a:chExt cx="8420123" cy="6858000"/>
          </a:xfrm>
        </p:grpSpPr>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84352" y="276144"/>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distribution demonstrates a sharp decline from the third decade of life.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1.4</a:t>
              </a:r>
            </a:p>
          </p:txBody>
        </p:sp>
        <p:sp>
          <p:nvSpPr>
            <p:cNvPr id="3" name="TextBox 2">
              <a:extLst>
                <a:ext uri="{FF2B5EF4-FFF2-40B4-BE49-F238E27FC236}">
                  <a16:creationId xmlns:a16="http://schemas.microsoft.com/office/drawing/2014/main" id="{A865EFFA-0A6A-C5EE-3189-32D41E6E3F44}"/>
                </a:ext>
              </a:extLst>
            </p:cNvPr>
            <p:cNvSpPr txBox="1"/>
            <p:nvPr/>
          </p:nvSpPr>
          <p:spPr>
            <a:xfrm>
              <a:off x="904761" y="560215"/>
              <a:ext cx="628093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Distribution of age at follow-up. Registered people with CF alive on 31/12/2023.</a:t>
              </a:r>
            </a:p>
          </p:txBody>
        </p:sp>
        <p:sp>
          <p:nvSpPr>
            <p:cNvPr id="5" name="Text Placeholder 8">
              <a:extLst>
                <a:ext uri="{FF2B5EF4-FFF2-40B4-BE49-F238E27FC236}">
                  <a16:creationId xmlns:a16="http://schemas.microsoft.com/office/drawing/2014/main" id="{642F37E4-A5C4-88DE-987E-F9FC6FA98D3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2">
              <a:extLst>
                <a:ext uri="{FF2B5EF4-FFF2-40B4-BE49-F238E27FC236}">
                  <a16:creationId xmlns:a16="http://schemas.microsoft.com/office/drawing/2014/main" id="{82541A3B-FF00-16C5-DEE5-80A50FA345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877" y="1377387"/>
              <a:ext cx="7696246" cy="5154543"/>
            </a:xfrm>
            <a:prstGeom prst="rect">
              <a:avLst/>
            </a:prstGeom>
            <a:noFill/>
            <a:ln>
              <a:noFill/>
            </a:ln>
          </p:spPr>
        </p:pic>
      </p:grpSp>
    </p:spTree>
    <p:extLst>
      <p:ext uri="{BB962C8B-B14F-4D97-AF65-F5344CB8AC3E}">
        <p14:creationId xmlns:p14="http://schemas.microsoft.com/office/powerpoint/2010/main" val="360679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8</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F40A03E0-B784-C777-37ED-9CFA6C29250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21FF3438-21A0-2A71-B9C0-3482D2D67814}"/>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9D43D42-F7BB-D64F-E299-381F91699884}"/>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CAB45F95-4E3F-A357-489A-63E7F0451EF1}"/>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5250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8498385-1135-2DC6-4FCC-ADAA4F436B18}"/>
              </a:ext>
            </a:extLst>
          </p:cNvPr>
          <p:cNvGrpSpPr/>
          <p:nvPr/>
        </p:nvGrpSpPr>
        <p:grpSpPr>
          <a:xfrm>
            <a:off x="0" y="-5829"/>
            <a:ext cx="9048307" cy="6863829"/>
            <a:chOff x="0" y="-5829"/>
            <a:chExt cx="9048307" cy="6863829"/>
          </a:xfrm>
        </p:grpSpPr>
        <p:pic>
          <p:nvPicPr>
            <p:cNvPr id="4" name="Immagine 1995855353">
              <a:extLst>
                <a:ext uri="{FF2B5EF4-FFF2-40B4-BE49-F238E27FC236}">
                  <a16:creationId xmlns:a16="http://schemas.microsoft.com/office/drawing/2014/main" id="{6D2367BB-C9D6-C5B6-AD05-82A2A7A9A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9574" y="896477"/>
              <a:ext cx="5673034" cy="5832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1503" y="218571"/>
              <a:ext cx="764680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Variation in the use of inhaled hypertonic saline indicates both inequalities in availability and different therapeutic approaches.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1504" y="26696"/>
              <a:ext cx="502131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a:t>
              </a:r>
            </a:p>
          </p:txBody>
        </p:sp>
        <p:sp>
          <p:nvSpPr>
            <p:cNvPr id="3" name="TextBox 2">
              <a:extLst>
                <a:ext uri="{FF2B5EF4-FFF2-40B4-BE49-F238E27FC236}">
                  <a16:creationId xmlns:a16="http://schemas.microsoft.com/office/drawing/2014/main" id="{A865EFFA-0A6A-C5EE-3189-32D41E6E3F44}"/>
                </a:ext>
              </a:extLst>
            </p:cNvPr>
            <p:cNvSpPr txBox="1"/>
            <p:nvPr/>
          </p:nvSpPr>
          <p:spPr>
            <a:xfrm>
              <a:off x="748598" y="634867"/>
              <a:ext cx="764680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hypertonic saline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90064" y="1901585"/>
              <a:ext cx="1688400" cy="3647152"/>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inhaled hypertonic saline is missing for more than 10% of the children/adults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Inhaled hypertonic saline is reimbursed in most countries except in Albania, Armenia, Bulgaria, Estonia, Georgia, Kazakhstan, Lithuania, the Republic of Moldova, Poland and Romania. In Türkiye it is reimbursed for children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9"/>
              <a:ext cx="1571625" cy="1571625"/>
            </a:xfrm>
            <a:prstGeom prst="rect">
              <a:avLst/>
            </a:prstGeom>
          </p:spPr>
        </p:pic>
        <p:sp>
          <p:nvSpPr>
            <p:cNvPr id="9" name="Text Placeholder 8">
              <a:extLst>
                <a:ext uri="{FF2B5EF4-FFF2-40B4-BE49-F238E27FC236}">
                  <a16:creationId xmlns:a16="http://schemas.microsoft.com/office/drawing/2014/main" id="{85412145-39BC-421C-748C-C78F534F283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229763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75395538-7B91-A34C-569A-ACEF624FE5C4}"/>
              </a:ext>
            </a:extLst>
          </p:cNvPr>
          <p:cNvGrpSpPr/>
          <p:nvPr/>
        </p:nvGrpSpPr>
        <p:grpSpPr>
          <a:xfrm>
            <a:off x="0" y="3742"/>
            <a:ext cx="8982300" cy="6854258"/>
            <a:chOff x="0" y="3742"/>
            <a:chExt cx="8982300" cy="6854258"/>
          </a:xfrm>
        </p:grpSpPr>
        <p:pic>
          <p:nvPicPr>
            <p:cNvPr id="4" name="Immagine 1995855354">
              <a:extLst>
                <a:ext uri="{FF2B5EF4-FFF2-40B4-BE49-F238E27FC236}">
                  <a16:creationId xmlns:a16="http://schemas.microsoft.com/office/drawing/2014/main" id="{69CA1EAD-111B-5E5B-5642-F1DC3F4D7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1623" y="737006"/>
              <a:ext cx="5841421" cy="6012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9924" y="231952"/>
              <a:ext cx="75723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Variation in the use of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rhDNAse</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indicates both inequalities in availability and different therapeutic approaches.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9925" y="33403"/>
              <a:ext cx="497243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8.2</a:t>
              </a:r>
            </a:p>
          </p:txBody>
        </p:sp>
        <p:sp>
          <p:nvSpPr>
            <p:cNvPr id="3" name="TextBox 2">
              <a:extLst>
                <a:ext uri="{FF2B5EF4-FFF2-40B4-BE49-F238E27FC236}">
                  <a16:creationId xmlns:a16="http://schemas.microsoft.com/office/drawing/2014/main" id="{A865EFFA-0A6A-C5EE-3189-32D41E6E3F44}"/>
                </a:ext>
              </a:extLst>
            </p:cNvPr>
            <p:cNvSpPr txBox="1"/>
            <p:nvPr/>
          </p:nvSpPr>
          <p:spPr>
            <a:xfrm>
              <a:off x="738610" y="513973"/>
              <a:ext cx="6523683"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rhDNase</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06409" y="1857388"/>
              <a:ext cx="1688400" cy="4131900"/>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a:t>
              </a:r>
              <a:r>
                <a:rPr lang="en-GB" sz="1050" i="1" dirty="0" err="1">
                  <a:solidFill>
                    <a:srgbClr val="55C2D2"/>
                  </a:solidFill>
                  <a:latin typeface="+mj-lt"/>
                </a:rPr>
                <a:t>rhDNase</a:t>
              </a:r>
              <a:r>
                <a:rPr lang="en-GB" sz="1050" i="1" dirty="0">
                  <a:solidFill>
                    <a:srgbClr val="55C2D2"/>
                  </a:solidFill>
                  <a:latin typeface="+mj-lt"/>
                </a:rPr>
                <a:t> is missing for more than 10% of the children/adults with CF. 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Inhaled rhDNase is reimbursed in most countries except in Albania, Armenia and Belarus. It is reimbursed in Georgia for people with CF ≥ 2 years; in Bulgaria, Germany, Luxembourg, Macedonia, the Republic of Moldova, Norway, Romania, Spain and the United Kingdom for individuals ≥ 5 years and in Latvia and Hungary for individuals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2"/>
              <a:ext cx="1571625" cy="1571625"/>
            </a:xfrm>
            <a:prstGeom prst="rect">
              <a:avLst/>
            </a:prstGeom>
          </p:spPr>
        </p:pic>
        <p:sp>
          <p:nvSpPr>
            <p:cNvPr id="9" name="Text Placeholder 8">
              <a:extLst>
                <a:ext uri="{FF2B5EF4-FFF2-40B4-BE49-F238E27FC236}">
                  <a16:creationId xmlns:a16="http://schemas.microsoft.com/office/drawing/2014/main" id="{1B494FD0-7C19-DB53-0E85-2898D3006D3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00339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A035F39-2528-B92F-F066-9B97213B41A2}"/>
              </a:ext>
            </a:extLst>
          </p:cNvPr>
          <p:cNvGrpSpPr/>
          <p:nvPr/>
        </p:nvGrpSpPr>
        <p:grpSpPr>
          <a:xfrm>
            <a:off x="0" y="0"/>
            <a:ext cx="8469350" cy="6858000"/>
            <a:chOff x="0" y="0"/>
            <a:chExt cx="8469350" cy="6858000"/>
          </a:xfrm>
        </p:grpSpPr>
        <p:pic>
          <p:nvPicPr>
            <p:cNvPr id="4" name="Immagine 1995855355">
              <a:extLst>
                <a:ext uri="{FF2B5EF4-FFF2-40B4-BE49-F238E27FC236}">
                  <a16:creationId xmlns:a16="http://schemas.microsoft.com/office/drawing/2014/main" id="{634D95F3-B31A-E0FF-86CA-C45A5165F1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8092" y="924719"/>
              <a:ext cx="5673034" cy="5832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4819" y="268945"/>
              <a:ext cx="706453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Inhaled antibiotics are still an important therapeutic strategy in the prevention of pulmonary exacerbations, especially in adults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4820" y="5037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8.3</a:t>
              </a:r>
            </a:p>
          </p:txBody>
        </p:sp>
        <p:sp>
          <p:nvSpPr>
            <p:cNvPr id="3" name="TextBox 2">
              <a:extLst>
                <a:ext uri="{FF2B5EF4-FFF2-40B4-BE49-F238E27FC236}">
                  <a16:creationId xmlns:a16="http://schemas.microsoft.com/office/drawing/2014/main" id="{A865EFFA-0A6A-C5EE-3189-32D41E6E3F44}"/>
                </a:ext>
              </a:extLst>
            </p:cNvPr>
            <p:cNvSpPr txBox="1"/>
            <p:nvPr/>
          </p:nvSpPr>
          <p:spPr>
            <a:xfrm>
              <a:off x="734969" y="741288"/>
              <a:ext cx="721460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antibiotics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06856" y="1840570"/>
              <a:ext cx="1688400" cy="4293483"/>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inhaled antibiotics is missing for more than 10% of the children/adults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Inhaled antibiotics are reimbursed in all countries except Armenia and Georgia. In Bulgaria, colistin is reimbursed for all, tobramycin for &gt;7 years, and levofloxacin for &gt;18 years. In Estonia, tobramycin and colistin are reimbursed and in Romania only tobramycin solution and colistin dry powder are reimbursed for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61DF6971-8753-572D-5812-23496B997A9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654113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805D20-852D-B916-EF64-C0102BCF7D7C}"/>
              </a:ext>
            </a:extLst>
          </p:cNvPr>
          <p:cNvGrpSpPr/>
          <p:nvPr/>
        </p:nvGrpSpPr>
        <p:grpSpPr>
          <a:xfrm>
            <a:off x="-1" y="0"/>
            <a:ext cx="8663332" cy="6858000"/>
            <a:chOff x="-1" y="0"/>
            <a:chExt cx="8663332" cy="6858000"/>
          </a:xfrm>
        </p:grpSpPr>
        <p:pic>
          <p:nvPicPr>
            <p:cNvPr id="4" name="Immagine 1995855356">
              <a:extLst>
                <a:ext uri="{FF2B5EF4-FFF2-40B4-BE49-F238E27FC236}">
                  <a16:creationId xmlns:a16="http://schemas.microsoft.com/office/drawing/2014/main" id="{A7A60E3D-B9D9-7004-6EE0-69307FCB3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8726" y="967886"/>
              <a:ext cx="5640851" cy="579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9931" y="278952"/>
              <a:ext cx="7253400" cy="492443"/>
            </a:xfrm>
            <a:prstGeom prst="rect">
              <a:avLst/>
            </a:prstGeom>
            <a:noFill/>
          </p:spPr>
          <p:txBody>
            <a:bodyPr wrap="square">
              <a:spAutoFit/>
            </a:bodyPr>
            <a:lstStyle/>
            <a:p>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Bronchodilators (both short- and long-acting) are used as widespread supportive treatment in many countries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9932" y="60381"/>
              <a:ext cx="476298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8.4</a:t>
              </a:r>
            </a:p>
          </p:txBody>
        </p:sp>
        <p:sp>
          <p:nvSpPr>
            <p:cNvPr id="3" name="TextBox 2">
              <a:extLst>
                <a:ext uri="{FF2B5EF4-FFF2-40B4-BE49-F238E27FC236}">
                  <a16:creationId xmlns:a16="http://schemas.microsoft.com/office/drawing/2014/main" id="{A865EFFA-0A6A-C5EE-3189-32D41E6E3F44}"/>
                </a:ext>
              </a:extLst>
            </p:cNvPr>
            <p:cNvSpPr txBox="1"/>
            <p:nvPr/>
          </p:nvSpPr>
          <p:spPr>
            <a:xfrm>
              <a:off x="771979" y="726402"/>
              <a:ext cx="789135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bronchodilators (short- or long-acting)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00115" y="1850577"/>
              <a:ext cx="1688400" cy="4616648"/>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the use of bronchodilators is missing for more than 10% of the children/adults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Inhaled bronchodilators are reimbursed in most countries except in Bulgaria, Georgia, The Republic of Moldova (reimbursed for people diagnosed with asthma), Poland and Serbia. In Kazakhstan it is subject to the availability of the regional budget. In Estonia long- and short-acting bronchodilators are reimbursed for people with CF diagnosed with asthma.  </a:t>
              </a:r>
            </a:p>
          </p:txBody>
        </p:sp>
        <p:pic>
          <p:nvPicPr>
            <p:cNvPr id="5" name="Picture 4" descr="A blue hexagon with white and black triangles&#10;&#10;Description automatically generated">
              <a:extLst>
                <a:ext uri="{FF2B5EF4-FFF2-40B4-BE49-F238E27FC236}">
                  <a16:creationId xmlns:a16="http://schemas.microsoft.com/office/drawing/2014/main" id="{F6348167-A33F-C74E-5228-1E9EF45AA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571625" cy="1571625"/>
            </a:xfrm>
            <a:prstGeom prst="rect">
              <a:avLst/>
            </a:prstGeom>
          </p:spPr>
        </p:pic>
        <p:sp>
          <p:nvSpPr>
            <p:cNvPr id="9" name="Text Placeholder 8">
              <a:extLst>
                <a:ext uri="{FF2B5EF4-FFF2-40B4-BE49-F238E27FC236}">
                  <a16:creationId xmlns:a16="http://schemas.microsoft.com/office/drawing/2014/main" id="{A20BA924-B295-4377-6514-30CCCFE14A3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311073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71047D-25C0-FD09-38EA-E2DF32B52466}"/>
              </a:ext>
            </a:extLst>
          </p:cNvPr>
          <p:cNvGrpSpPr/>
          <p:nvPr/>
        </p:nvGrpSpPr>
        <p:grpSpPr>
          <a:xfrm>
            <a:off x="0" y="0"/>
            <a:ext cx="8184345" cy="6858000"/>
            <a:chOff x="0" y="0"/>
            <a:chExt cx="8184345" cy="6858000"/>
          </a:xfrm>
        </p:grpSpPr>
        <p:pic>
          <p:nvPicPr>
            <p:cNvPr id="4" name="Immagine 1995855357">
              <a:extLst>
                <a:ext uri="{FF2B5EF4-FFF2-40B4-BE49-F238E27FC236}">
                  <a16:creationId xmlns:a16="http://schemas.microsoft.com/office/drawing/2014/main" id="{3B99F720-B7B5-9450-5F99-D1F45B8237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6036" y="963182"/>
              <a:ext cx="5631548" cy="579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14288" y="263041"/>
              <a:ext cx="677005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Azithromycin is widely used as an antibiotic and anti-inflammatory mediator throughout Europe, mostly by adults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14289" y="44470"/>
              <a:ext cx="444559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8.5</a:t>
              </a:r>
            </a:p>
          </p:txBody>
        </p:sp>
        <p:sp>
          <p:nvSpPr>
            <p:cNvPr id="3" name="TextBox 2">
              <a:extLst>
                <a:ext uri="{FF2B5EF4-FFF2-40B4-BE49-F238E27FC236}">
                  <a16:creationId xmlns:a16="http://schemas.microsoft.com/office/drawing/2014/main" id="{A865EFFA-0A6A-C5EE-3189-32D41E6E3F44}"/>
                </a:ext>
              </a:extLst>
            </p:cNvPr>
            <p:cNvSpPr txBox="1"/>
            <p:nvPr/>
          </p:nvSpPr>
          <p:spPr>
            <a:xfrm>
              <a:off x="776335" y="701573"/>
              <a:ext cx="6929545"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macrolides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23437" y="1895010"/>
              <a:ext cx="1688400" cy="3323987"/>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the use of macrolides is missing for more than 10% of the children/adults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Oral macrolides are reimbursed in most countries except in Bulgaria, Georgia, Kazakhstan and Serbia. In Armenia, they are reimbursed for some outpatients</a:t>
              </a:r>
            </a:p>
          </p:txBody>
        </p:sp>
        <p:pic>
          <p:nvPicPr>
            <p:cNvPr id="5" name="Picture 4" descr="A blue hexagon with white and black triangles&#10;&#10;Description automatically generated">
              <a:extLst>
                <a:ext uri="{FF2B5EF4-FFF2-40B4-BE49-F238E27FC236}">
                  <a16:creationId xmlns:a16="http://schemas.microsoft.com/office/drawing/2014/main" id="{FAC565F3-190F-341D-9073-106AD44C3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DDAEEDFC-DFF3-60B3-56D7-620CC99F942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14194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995855358">
            <a:extLst>
              <a:ext uri="{FF2B5EF4-FFF2-40B4-BE49-F238E27FC236}">
                <a16:creationId xmlns:a16="http://schemas.microsoft.com/office/drawing/2014/main" id="{0F34F820-8C09-C0D6-A920-FB3650DF9C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5911" y="955244"/>
            <a:ext cx="5638016" cy="579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4358" y="255102"/>
            <a:ext cx="6806832"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Oxygen treatment is an indicator of severe lung disease, mostly seen in the adult population.</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4359" y="36531"/>
            <a:ext cx="446973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8.6</a:t>
            </a:r>
          </a:p>
        </p:txBody>
      </p:sp>
      <p:sp>
        <p:nvSpPr>
          <p:cNvPr id="3" name="TextBox 2">
            <a:extLst>
              <a:ext uri="{FF2B5EF4-FFF2-40B4-BE49-F238E27FC236}">
                <a16:creationId xmlns:a16="http://schemas.microsoft.com/office/drawing/2014/main" id="{A865EFFA-0A6A-C5EE-3189-32D41E6E3F44}"/>
              </a:ext>
            </a:extLst>
          </p:cNvPr>
          <p:cNvSpPr txBox="1"/>
          <p:nvPr/>
        </p:nvSpPr>
        <p:spPr>
          <a:xfrm>
            <a:off x="746529" y="568191"/>
            <a:ext cx="619240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oxygen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10007" y="1853207"/>
            <a:ext cx="1688400" cy="3485570"/>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the use of oxygen is missing for more than 10% of the children/adults with CF. 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Oxygen therapy is reimbursed in most countries except in Bulgaria and the Republic of Moldova. In Armenia and </a:t>
            </a:r>
            <a:r>
              <a:rPr lang="en-GB" sz="1050" i="1" noProof="1">
                <a:solidFill>
                  <a:srgbClr val="55C2D2"/>
                </a:solidFill>
                <a:latin typeface="+mj-lt"/>
              </a:rPr>
              <a:t>Georgia </a:t>
            </a:r>
            <a:r>
              <a:rPr lang="en-GB" sz="1050" i="1" dirty="0">
                <a:solidFill>
                  <a:srgbClr val="55C2D2"/>
                </a:solidFill>
                <a:latin typeface="+mj-lt"/>
              </a:rPr>
              <a:t>it is only reimbursed if the individual is hospitalised; in Serbia therapy at home is reimbursed.</a:t>
            </a:r>
          </a:p>
        </p:txBody>
      </p:sp>
      <p:pic>
        <p:nvPicPr>
          <p:cNvPr id="5" name="Picture 4" descr="A blue hexagon with white and black triangles&#10;&#10;Description automatically generated">
            <a:extLst>
              <a:ext uri="{FF2B5EF4-FFF2-40B4-BE49-F238E27FC236}">
                <a16:creationId xmlns:a16="http://schemas.microsoft.com/office/drawing/2014/main" id="{0C10B8D6-9483-B7D7-5B84-C4F00239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4580647F-E566-0935-C268-D9E0AAB2EF0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05380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C32656E-D152-C6FE-4F3E-C55543B81EE1}"/>
              </a:ext>
            </a:extLst>
          </p:cNvPr>
          <p:cNvGrpSpPr/>
          <p:nvPr/>
        </p:nvGrpSpPr>
        <p:grpSpPr>
          <a:xfrm>
            <a:off x="0" y="0"/>
            <a:ext cx="7989803" cy="6858000"/>
            <a:chOff x="0" y="0"/>
            <a:chExt cx="7989803" cy="6858000"/>
          </a:xfrm>
        </p:grpSpPr>
        <p:pic>
          <p:nvPicPr>
            <p:cNvPr id="4" name="Immagine 1995855359">
              <a:extLst>
                <a:ext uri="{FF2B5EF4-FFF2-40B4-BE49-F238E27FC236}">
                  <a16:creationId xmlns:a16="http://schemas.microsoft.com/office/drawing/2014/main" id="{D55D091E-DBDF-16C8-1F05-774C638476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6655" y="710578"/>
              <a:ext cx="5883148" cy="6048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4352" y="220675"/>
              <a:ext cx="651727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Pulmonary inflammation, including obstructive symptoms, is often treated with corticosteroids.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4353" y="2104"/>
              <a:ext cx="427959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8.7</a:t>
              </a:r>
            </a:p>
          </p:txBody>
        </p:sp>
        <p:sp>
          <p:nvSpPr>
            <p:cNvPr id="3" name="TextBox 2">
              <a:extLst>
                <a:ext uri="{FF2B5EF4-FFF2-40B4-BE49-F238E27FC236}">
                  <a16:creationId xmlns:a16="http://schemas.microsoft.com/office/drawing/2014/main" id="{A865EFFA-0A6A-C5EE-3189-32D41E6E3F44}"/>
                </a:ext>
              </a:extLst>
            </p:cNvPr>
            <p:cNvSpPr txBox="1"/>
            <p:nvPr/>
          </p:nvSpPr>
          <p:spPr>
            <a:xfrm>
              <a:off x="755767" y="470024"/>
              <a:ext cx="6796198"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steroids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31373" y="1501437"/>
              <a:ext cx="1688400" cy="5262979"/>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use of inhaled steroids is missing for more than 10% of the children and 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Inhaled steroids are reimbursed in most countries except in Armenia, Georgia, Kazakhstan, Lithuania, Poland, Serbia and the Republic of Moldova (in the latter they are reimbursed for pwCF also diagnosed with asthma). In Bulgaria they are reimbursed for </a:t>
              </a:r>
              <a:r>
                <a:rPr lang="en-GB" sz="1050" i="1" dirty="0" err="1">
                  <a:solidFill>
                    <a:srgbClr val="55C2D2"/>
                  </a:solidFill>
                  <a:latin typeface="+mj-lt"/>
                </a:rPr>
                <a:t>pwCF</a:t>
              </a:r>
              <a:r>
                <a:rPr lang="en-GB" sz="1050" i="1" dirty="0">
                  <a:solidFill>
                    <a:srgbClr val="55C2D2"/>
                  </a:solidFill>
                  <a:latin typeface="+mj-lt"/>
                </a:rPr>
                <a:t> who are also diagnosed with asthma or chronic obstructive pulmonary disease (COPD). In Estonia and Romania inhaled steroids are reimbursed for </a:t>
              </a:r>
              <a:r>
                <a:rPr lang="en-GB" sz="1050" i="1" dirty="0" err="1">
                  <a:solidFill>
                    <a:srgbClr val="55C2D2"/>
                  </a:solidFill>
                  <a:latin typeface="+mj-lt"/>
                </a:rPr>
                <a:t>pwCF</a:t>
              </a:r>
              <a:r>
                <a:rPr lang="en-GB" sz="1050" i="1" dirty="0">
                  <a:solidFill>
                    <a:srgbClr val="55C2D2"/>
                  </a:solidFill>
                  <a:latin typeface="+mj-lt"/>
                </a:rPr>
                <a:t> who are also diagnosed with asthma.</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DA2FA5C3-5D0D-0645-A3A2-7292F1FBB2A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057782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084F9B-0755-79C3-00F2-8B5D02704CAE}"/>
              </a:ext>
            </a:extLst>
          </p:cNvPr>
          <p:cNvGrpSpPr/>
          <p:nvPr/>
        </p:nvGrpSpPr>
        <p:grpSpPr>
          <a:xfrm>
            <a:off x="-1" y="0"/>
            <a:ext cx="7943925" cy="6858000"/>
            <a:chOff x="-1" y="0"/>
            <a:chExt cx="7943925" cy="6858000"/>
          </a:xfrm>
        </p:grpSpPr>
        <p:pic>
          <p:nvPicPr>
            <p:cNvPr id="4" name="Immagine 903402752">
              <a:extLst>
                <a:ext uri="{FF2B5EF4-FFF2-40B4-BE49-F238E27FC236}">
                  <a16:creationId xmlns:a16="http://schemas.microsoft.com/office/drawing/2014/main" id="{B3F74D14-23D3-9F98-2AF8-8F0A559BB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6781" y="785118"/>
              <a:ext cx="5813108" cy="597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26654" y="274159"/>
              <a:ext cx="651727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Oral steroids are prescribed less than inhaled steroids.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26655" y="55588"/>
              <a:ext cx="427959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8.8</a:t>
              </a:r>
            </a:p>
          </p:txBody>
        </p:sp>
        <p:sp>
          <p:nvSpPr>
            <p:cNvPr id="3" name="TextBox 2">
              <a:extLst>
                <a:ext uri="{FF2B5EF4-FFF2-40B4-BE49-F238E27FC236}">
                  <a16:creationId xmlns:a16="http://schemas.microsoft.com/office/drawing/2014/main" id="{A865EFFA-0A6A-C5EE-3189-32D41E6E3F44}"/>
                </a:ext>
              </a:extLst>
            </p:cNvPr>
            <p:cNvSpPr txBox="1"/>
            <p:nvPr/>
          </p:nvSpPr>
          <p:spPr>
            <a:xfrm>
              <a:off x="756804" y="565813"/>
              <a:ext cx="651727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oral steroids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94380" y="1924457"/>
              <a:ext cx="1688400" cy="3162404"/>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use of inhaled steroids is missing for more than 10% of the children and adults with CF. </a:t>
              </a:r>
            </a:p>
            <a:p>
              <a:r>
                <a:rPr lang="en-GB" sz="1050" i="1" dirty="0">
                  <a:solidFill>
                    <a:srgbClr val="55C2D2"/>
                  </a:solidFill>
                  <a:latin typeface="+mj-lt"/>
                </a:rPr>
                <a:t>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Oral steroids are reimbursed in most countries except in Armenia, Bulgaria, Georgia, Kazakhstan, Lithuania, the Republic of Moldova and Serbia.</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571625" cy="1571625"/>
            </a:xfrm>
            <a:prstGeom prst="rect">
              <a:avLst/>
            </a:prstGeom>
          </p:spPr>
        </p:pic>
        <p:sp>
          <p:nvSpPr>
            <p:cNvPr id="9" name="Text Placeholder 8">
              <a:extLst>
                <a:ext uri="{FF2B5EF4-FFF2-40B4-BE49-F238E27FC236}">
                  <a16:creationId xmlns:a16="http://schemas.microsoft.com/office/drawing/2014/main" id="{F78A1EE5-4363-B41F-A6AB-556FF71F8A2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50038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20ECBF6-32E8-AF4D-FBD4-756223DB53F4}"/>
              </a:ext>
            </a:extLst>
          </p:cNvPr>
          <p:cNvGrpSpPr/>
          <p:nvPr/>
        </p:nvGrpSpPr>
        <p:grpSpPr>
          <a:xfrm>
            <a:off x="0" y="3468"/>
            <a:ext cx="8376246" cy="6854532"/>
            <a:chOff x="0" y="3468"/>
            <a:chExt cx="8376246" cy="6854532"/>
          </a:xfrm>
        </p:grpSpPr>
        <p:pic>
          <p:nvPicPr>
            <p:cNvPr id="4" name="Immagine 903402753">
              <a:extLst>
                <a:ext uri="{FF2B5EF4-FFF2-40B4-BE49-F238E27FC236}">
                  <a16:creationId xmlns:a16="http://schemas.microsoft.com/office/drawing/2014/main" id="{B4434711-266C-A1EB-2479-A98A5E5DB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784" y="783816"/>
              <a:ext cx="5813110" cy="5976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9926" y="293921"/>
              <a:ext cx="696632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Ursodeoxycholic acid is often prescribed to treat cholestasis or liver disease in people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9927" y="75350"/>
              <a:ext cx="457446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8.9</a:t>
              </a:r>
            </a:p>
          </p:txBody>
        </p:sp>
        <p:sp>
          <p:nvSpPr>
            <p:cNvPr id="3" name="TextBox 2">
              <a:extLst>
                <a:ext uri="{FF2B5EF4-FFF2-40B4-BE49-F238E27FC236}">
                  <a16:creationId xmlns:a16="http://schemas.microsoft.com/office/drawing/2014/main" id="{A865EFFA-0A6A-C5EE-3189-32D41E6E3F44}"/>
                </a:ext>
              </a:extLst>
            </p:cNvPr>
            <p:cNvSpPr txBox="1"/>
            <p:nvPr/>
          </p:nvSpPr>
          <p:spPr>
            <a:xfrm>
              <a:off x="908230" y="566303"/>
              <a:ext cx="69663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ursodeoxycholic acid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91702" y="1793664"/>
              <a:ext cx="1688400" cy="3485570"/>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oral ursodeoxycholic acid use is missing for more than 10% of the children/adults with CF. 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Oral ursodeoxycholic acid is reimbursed in most countries in Europe, except in Armenia, Bulgaria, Georgia, Lithuania and Serbia. In the Republic of Moldova, it is reimbursed at 100% for children and at 70% for adults.</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8"/>
              <a:ext cx="1571625" cy="1571625"/>
            </a:xfrm>
            <a:prstGeom prst="rect">
              <a:avLst/>
            </a:prstGeom>
          </p:spPr>
        </p:pic>
        <p:sp>
          <p:nvSpPr>
            <p:cNvPr id="9" name="Text Placeholder 8">
              <a:extLst>
                <a:ext uri="{FF2B5EF4-FFF2-40B4-BE49-F238E27FC236}">
                  <a16:creationId xmlns:a16="http://schemas.microsoft.com/office/drawing/2014/main" id="{A4A3AE66-930B-CB94-CD91-80C6FEC5E5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3207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8615438-CA0A-882A-2929-9FA0F20DB11A}"/>
              </a:ext>
            </a:extLst>
          </p:cNvPr>
          <p:cNvGrpSpPr/>
          <p:nvPr/>
        </p:nvGrpSpPr>
        <p:grpSpPr>
          <a:xfrm>
            <a:off x="0" y="0"/>
            <a:ext cx="8577308" cy="6858000"/>
            <a:chOff x="0" y="0"/>
            <a:chExt cx="8577308" cy="6858000"/>
          </a:xfrm>
        </p:grpSpPr>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distribution is significantly skewed towards childhood and adolescence in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9000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1.5</a:t>
              </a:r>
            </a:p>
          </p:txBody>
        </p:sp>
        <p:sp>
          <p:nvSpPr>
            <p:cNvPr id="3" name="TextBox 2">
              <a:extLst>
                <a:ext uri="{FF2B5EF4-FFF2-40B4-BE49-F238E27FC236}">
                  <a16:creationId xmlns:a16="http://schemas.microsoft.com/office/drawing/2014/main" id="{A865EFFA-0A6A-C5EE-3189-32D41E6E3F44}"/>
                </a:ext>
              </a:extLst>
            </p:cNvPr>
            <p:cNvSpPr txBox="1"/>
            <p:nvPr/>
          </p:nvSpPr>
          <p:spPr>
            <a:xfrm>
              <a:off x="905576" y="554641"/>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Distribution of age at follow-up (in years) by sex.</a:t>
              </a:r>
            </a:p>
          </p:txBody>
        </p:sp>
        <p:sp>
          <p:nvSpPr>
            <p:cNvPr id="5" name="Text Placeholder 8">
              <a:extLst>
                <a:ext uri="{FF2B5EF4-FFF2-40B4-BE49-F238E27FC236}">
                  <a16:creationId xmlns:a16="http://schemas.microsoft.com/office/drawing/2014/main" id="{44290DAC-039C-62F7-116A-788ECCE43B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9">
              <a:extLst>
                <a:ext uri="{FF2B5EF4-FFF2-40B4-BE49-F238E27FC236}">
                  <a16:creationId xmlns:a16="http://schemas.microsoft.com/office/drawing/2014/main" id="{C04BF21E-8634-3B2C-2F86-FBA01C8CB6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162" y="1077864"/>
              <a:ext cx="8183146" cy="5289183"/>
            </a:xfrm>
            <a:prstGeom prst="rect">
              <a:avLst/>
            </a:prstGeom>
            <a:noFill/>
            <a:ln>
              <a:noFill/>
            </a:ln>
          </p:spPr>
        </p:pic>
      </p:grpSp>
    </p:spTree>
    <p:extLst>
      <p:ext uri="{BB962C8B-B14F-4D97-AF65-F5344CB8AC3E}">
        <p14:creationId xmlns:p14="http://schemas.microsoft.com/office/powerpoint/2010/main" val="370799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B985614-6B17-9C44-233B-B055AE9C03DD}"/>
              </a:ext>
            </a:extLst>
          </p:cNvPr>
          <p:cNvGrpSpPr/>
          <p:nvPr/>
        </p:nvGrpSpPr>
        <p:grpSpPr>
          <a:xfrm>
            <a:off x="0" y="0"/>
            <a:ext cx="8599018" cy="6858000"/>
            <a:chOff x="0" y="0"/>
            <a:chExt cx="8599018" cy="6858000"/>
          </a:xfrm>
        </p:grpSpPr>
        <p:pic>
          <p:nvPicPr>
            <p:cNvPr id="4" name="Immagine 903402754">
              <a:extLst>
                <a:ext uri="{FF2B5EF4-FFF2-40B4-BE49-F238E27FC236}">
                  <a16:creationId xmlns:a16="http://schemas.microsoft.com/office/drawing/2014/main" id="{1837D041-7E25-4689-403C-C4A8B43A04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9288" y="1027050"/>
              <a:ext cx="5567978" cy="572400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398783" y="282825"/>
              <a:ext cx="7200235"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Proton Pump Inhibitors are used to treat gastroesophageal reflux or gastritis, both common complications in CF, or to enhance pancreatic enzyme efficacy.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8784" y="64254"/>
              <a:ext cx="472806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8.10</a:t>
              </a:r>
            </a:p>
          </p:txBody>
        </p:sp>
        <p:sp>
          <p:nvSpPr>
            <p:cNvPr id="3" name="TextBox 2">
              <a:extLst>
                <a:ext uri="{FF2B5EF4-FFF2-40B4-BE49-F238E27FC236}">
                  <a16:creationId xmlns:a16="http://schemas.microsoft.com/office/drawing/2014/main" id="{A865EFFA-0A6A-C5EE-3189-32D41E6E3F44}"/>
                </a:ext>
              </a:extLst>
            </p:cNvPr>
            <p:cNvSpPr txBox="1"/>
            <p:nvPr/>
          </p:nvSpPr>
          <p:spPr>
            <a:xfrm>
              <a:off x="760828" y="731320"/>
              <a:ext cx="749794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proton pump inhibitors (PPI)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03029" y="1854450"/>
              <a:ext cx="1688400" cy="3162404"/>
            </a:xfrm>
            <a:prstGeom prst="rect">
              <a:avLst/>
            </a:prstGeom>
            <a:noFill/>
          </p:spPr>
          <p:txBody>
            <a:bodyPr wrap="square">
              <a:spAutoFit/>
            </a:bodyPr>
            <a:lstStyle/>
            <a:p>
              <a:r>
                <a:rPr lang="en-GB" sz="1050" i="1" dirty="0">
                  <a:solidFill>
                    <a:srgbClr val="55C2D2"/>
                  </a:solidFill>
                  <a:latin typeface="+mj-lt"/>
                </a:rPr>
                <a:t>Note: We excluded from the graph the countries for which the information on the use of PPI is missing for more than 10% of the children/adults with CF. Albania and Georgia have &lt;5 adults seen in 2023 and are excluded from the graph for adults.</a:t>
              </a:r>
            </a:p>
            <a:p>
              <a:endParaRPr lang="en-GB" sz="1050" i="1" dirty="0">
                <a:solidFill>
                  <a:srgbClr val="55C2D2"/>
                </a:solidFill>
                <a:latin typeface="+mj-lt"/>
              </a:endParaRPr>
            </a:p>
            <a:p>
              <a:r>
                <a:rPr lang="en-GB" sz="1050" i="1" dirty="0">
                  <a:solidFill>
                    <a:srgbClr val="55C2D2"/>
                  </a:solidFill>
                  <a:latin typeface="+mj-lt"/>
                </a:rPr>
                <a:t>Note: Oral proton pump inhibitors are reimbursed in most countries except in Bulgaria, Georgia, Kazakhstan, Lithuania and Serbia. In Armenia, they are reimbursed for some outpatients. </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F6A16BCE-0CF3-D9F1-8F7D-33F85BB762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163932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A896682-E64D-312B-6EBF-6247998A8BF6}"/>
              </a:ext>
            </a:extLst>
          </p:cNvPr>
          <p:cNvGrpSpPr/>
          <p:nvPr/>
        </p:nvGrpSpPr>
        <p:grpSpPr>
          <a:xfrm>
            <a:off x="0" y="0"/>
            <a:ext cx="8663844" cy="6858000"/>
            <a:chOff x="0" y="0"/>
            <a:chExt cx="866384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21078" y="298591"/>
              <a:ext cx="7242766" cy="692497"/>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increased use of CFTR modulators in children with CF in Europe goes hand in hand with a decrease in the prescription of azithromycin and inhaled antibiotics, while that of inhaled mucolytics remains mostly unchanged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21078" y="80020"/>
              <a:ext cx="475599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8.11</a:t>
              </a:r>
            </a:p>
          </p:txBody>
        </p:sp>
        <p:sp>
          <p:nvSpPr>
            <p:cNvPr id="3" name="TextBox 2">
              <a:extLst>
                <a:ext uri="{FF2B5EF4-FFF2-40B4-BE49-F238E27FC236}">
                  <a16:creationId xmlns:a16="http://schemas.microsoft.com/office/drawing/2014/main" id="{A865EFFA-0A6A-C5EE-3189-32D41E6E3F44}"/>
                </a:ext>
              </a:extLst>
            </p:cNvPr>
            <p:cNvSpPr txBox="1"/>
            <p:nvPr/>
          </p:nvSpPr>
          <p:spPr>
            <a:xfrm>
              <a:off x="773004" y="991088"/>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therapies among adults from 2013 to 2023.</a:t>
              </a:r>
            </a:p>
          </p:txBody>
        </p:sp>
        <p:pic>
          <p:nvPicPr>
            <p:cNvPr id="5" name="Picture 4" descr="A blue hexagon with white and black triangles&#10;&#10;Description automatically generated">
              <a:extLst>
                <a:ext uri="{FF2B5EF4-FFF2-40B4-BE49-F238E27FC236}">
                  <a16:creationId xmlns:a16="http://schemas.microsoft.com/office/drawing/2014/main" id="{C414E5E0-0C0F-7887-BE23-F26939FB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BBA60912-509F-977C-1064-B8AA62B6DEF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
              <a:extLst>
                <a:ext uri="{FF2B5EF4-FFF2-40B4-BE49-F238E27FC236}">
                  <a16:creationId xmlns:a16="http://schemas.microsoft.com/office/drawing/2014/main" id="{DA6E894F-43D7-F94D-9D1A-F954C62BBF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703" y="1629774"/>
              <a:ext cx="7054593" cy="4847170"/>
            </a:xfrm>
            <a:prstGeom prst="rect">
              <a:avLst/>
            </a:prstGeom>
            <a:noFill/>
            <a:ln>
              <a:noFill/>
            </a:ln>
          </p:spPr>
        </p:pic>
      </p:grpSp>
    </p:spTree>
    <p:extLst>
      <p:ext uri="{BB962C8B-B14F-4D97-AF65-F5344CB8AC3E}">
        <p14:creationId xmlns:p14="http://schemas.microsoft.com/office/powerpoint/2010/main" val="981751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B51856-A3C5-DBCF-75CB-2F3587EE89C2}"/>
              </a:ext>
            </a:extLst>
          </p:cNvPr>
          <p:cNvGrpSpPr/>
          <p:nvPr/>
        </p:nvGrpSpPr>
        <p:grpSpPr>
          <a:xfrm>
            <a:off x="0" y="0"/>
            <a:ext cx="8386365" cy="6858000"/>
            <a:chOff x="0" y="0"/>
            <a:chExt cx="838636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398781" y="309223"/>
              <a:ext cx="698758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increased use of CFTR modulators in adults with CF in Europe goes hand in hand with a decrease in the prescription of azithromycin and inhaled antibiotics, inhaled antibiotics and inhaled mucolytics.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98781" y="9065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8.12</a:t>
              </a:r>
            </a:p>
          </p:txBody>
        </p:sp>
        <p:sp>
          <p:nvSpPr>
            <p:cNvPr id="3" name="TextBox 2">
              <a:extLst>
                <a:ext uri="{FF2B5EF4-FFF2-40B4-BE49-F238E27FC236}">
                  <a16:creationId xmlns:a16="http://schemas.microsoft.com/office/drawing/2014/main" id="{A865EFFA-0A6A-C5EE-3189-32D41E6E3F44}"/>
                </a:ext>
              </a:extLst>
            </p:cNvPr>
            <p:cNvSpPr txBox="1"/>
            <p:nvPr/>
          </p:nvSpPr>
          <p:spPr>
            <a:xfrm>
              <a:off x="733461" y="1001720"/>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Therapy use in adults between 2013 and 2023.</a:t>
              </a:r>
            </a:p>
          </p:txBody>
        </p:sp>
        <p:pic>
          <p:nvPicPr>
            <p:cNvPr id="5" name="Picture 4" descr="A blue hexagon with white and black triangles&#10;&#10;Description automatically generated">
              <a:extLst>
                <a:ext uri="{FF2B5EF4-FFF2-40B4-BE49-F238E27FC236}">
                  <a16:creationId xmlns:a16="http://schemas.microsoft.com/office/drawing/2014/main" id="{F9B85F0E-BBF0-F4C5-DABC-2A3FC714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2F3CAAF6-0C99-53F4-6BBB-CA7D8CF2D8C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6">
              <a:extLst>
                <a:ext uri="{FF2B5EF4-FFF2-40B4-BE49-F238E27FC236}">
                  <a16:creationId xmlns:a16="http://schemas.microsoft.com/office/drawing/2014/main" id="{E1B0BAAD-556A-142F-1FCE-F67945EE24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167" y="1605875"/>
              <a:ext cx="6827315" cy="4691008"/>
            </a:xfrm>
            <a:prstGeom prst="rect">
              <a:avLst/>
            </a:prstGeom>
            <a:noFill/>
            <a:ln>
              <a:noFill/>
            </a:ln>
          </p:spPr>
        </p:pic>
      </p:grpSp>
    </p:spTree>
    <p:extLst>
      <p:ext uri="{BB962C8B-B14F-4D97-AF65-F5344CB8AC3E}">
        <p14:creationId xmlns:p14="http://schemas.microsoft.com/office/powerpoint/2010/main" val="1257656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9</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CFTR MODULATOR 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2BD25817-EC2A-AD24-2393-1C1B79A5A0C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9E35FD3-18C0-5B91-E5C3-7455C27C945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63B86378-C14B-DBF9-269C-14C29A7AC61B}"/>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3C575C78-3AB9-36D8-FAE9-A57DE1B78557}"/>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65902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F88F04-7BD9-E05C-90BA-82A6BC0ED7C9}"/>
              </a:ext>
            </a:extLst>
          </p:cNvPr>
          <p:cNvGrpSpPr/>
          <p:nvPr/>
        </p:nvGrpSpPr>
        <p:grpSpPr>
          <a:xfrm>
            <a:off x="0" y="0"/>
            <a:ext cx="8951990" cy="6858000"/>
            <a:chOff x="0" y="0"/>
            <a:chExt cx="895199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606842" y="342811"/>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ivacaftor was licensed and reimbursed in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6843" y="12424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9.1</a:t>
              </a:r>
            </a:p>
          </p:txBody>
        </p:sp>
        <p:pic>
          <p:nvPicPr>
            <p:cNvPr id="2" name="Picture 1" descr="A blue hexagon with white and black triangles&#10;&#10;Description automatically generated">
              <a:extLst>
                <a:ext uri="{FF2B5EF4-FFF2-40B4-BE49-F238E27FC236}">
                  <a16:creationId xmlns:a16="http://schemas.microsoft.com/office/drawing/2014/main" id="{4DAA921C-1AE5-9628-C84E-E45C2CC80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11753D20-E74A-509C-515F-F6AB38FA2482}"/>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2">
              <a:extLst>
                <a:ext uri="{FF2B5EF4-FFF2-40B4-BE49-F238E27FC236}">
                  <a16:creationId xmlns:a16="http://schemas.microsoft.com/office/drawing/2014/main" id="{78F9EB64-7CED-F7FA-3247-EC0D7AD8C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82" y="666795"/>
              <a:ext cx="5597436" cy="5597436"/>
            </a:xfrm>
            <a:prstGeom prst="rect">
              <a:avLst/>
            </a:prstGeom>
          </p:spPr>
        </p:pic>
        <p:sp>
          <p:nvSpPr>
            <p:cNvPr id="5" name="TextBox 10">
              <a:extLst>
                <a:ext uri="{FF2B5EF4-FFF2-40B4-BE49-F238E27FC236}">
                  <a16:creationId xmlns:a16="http://schemas.microsoft.com/office/drawing/2014/main" id="{006B0F34-EB45-F06A-0463-E266BC4977B9}"/>
                </a:ext>
              </a:extLst>
            </p:cNvPr>
            <p:cNvSpPr txBox="1"/>
            <p:nvPr/>
          </p:nvSpPr>
          <p:spPr>
            <a:xfrm>
              <a:off x="186885" y="6317827"/>
              <a:ext cx="8765105" cy="415498"/>
            </a:xfrm>
            <a:prstGeom prst="rect">
              <a:avLst/>
            </a:prstGeom>
            <a:noFill/>
          </p:spPr>
          <p:txBody>
            <a:bodyPr wrap="square">
              <a:spAutoFit/>
            </a:bodyPr>
            <a:lstStyle/>
            <a:p>
              <a:pPr algn="just"/>
              <a:r>
                <a:rPr lang="en-GB" sz="1050" dirty="0">
                  <a:solidFill>
                    <a:srgbClr val="55C2D2"/>
                  </a:solidFill>
                  <a:latin typeface="+mj-lt"/>
                </a:rPr>
                <a:t>Note: Norway – ivacaftor was reimbursed for children with CF if weight ≥5kg. United Kingdom – ivacaftor was reimbursed for people with CF with the variant R117H who were ≥6 months old. </a:t>
              </a:r>
              <a:endParaRPr lang="en-GB" sz="1050" dirty="0">
                <a:solidFill>
                  <a:srgbClr val="55C2D2"/>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1827689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604995" y="340506"/>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lumacaftor/ivacaftor was licensed and reimbursed in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4996" y="121935"/>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9.2</a:t>
            </a:r>
          </a:p>
        </p:txBody>
      </p:sp>
      <p:sp>
        <p:nvSpPr>
          <p:cNvPr id="10" name="TextBox 9">
            <a:extLst>
              <a:ext uri="{FF2B5EF4-FFF2-40B4-BE49-F238E27FC236}">
                <a16:creationId xmlns:a16="http://schemas.microsoft.com/office/drawing/2014/main" id="{984547CF-1343-EA15-B08B-034674B22E30}"/>
              </a:ext>
            </a:extLst>
          </p:cNvPr>
          <p:cNvSpPr txBox="1"/>
          <p:nvPr/>
        </p:nvSpPr>
        <p:spPr>
          <a:xfrm>
            <a:off x="377456" y="5956489"/>
            <a:ext cx="8389088" cy="415498"/>
          </a:xfrm>
          <a:prstGeom prst="rect">
            <a:avLst/>
          </a:prstGeom>
          <a:noFill/>
        </p:spPr>
        <p:txBody>
          <a:bodyPr wrap="square">
            <a:spAutoFit/>
          </a:bodyPr>
          <a:lstStyle/>
          <a:p>
            <a:pPr algn="just"/>
            <a:r>
              <a:rPr lang="en-GB" sz="1050" dirty="0">
                <a:solidFill>
                  <a:srgbClr val="55C2D2"/>
                </a:solidFill>
                <a:latin typeface="+mj-lt"/>
              </a:rPr>
              <a:t>Note: - Denmark: ≥ 1 year from June 2023. - Finland and Hungary: ≥ 2 years (F508 homozygous). - Iceland: ≥ 1 year from December 2023. - Norway: ≥ 1 year from October 2023. - Russian Federation: &gt; 2 years and &lt;18 years. - Spain: ≥ 2 years and &lt; 11 years. - Sweden: ≥ 1 year from summer 2023.</a:t>
            </a:r>
            <a:endParaRPr lang="en-GB" sz="900" dirty="0">
              <a:solidFill>
                <a:srgbClr val="55C2D2"/>
              </a:solidFill>
              <a:latin typeface="+mj-lt"/>
            </a:endParaRPr>
          </a:p>
        </p:txBody>
      </p:sp>
      <p:pic>
        <p:nvPicPr>
          <p:cNvPr id="2" name="Picture 1" descr="A blue hexagon with white and black triangles&#10;&#10;Description automatically generated">
            <a:extLst>
              <a:ext uri="{FF2B5EF4-FFF2-40B4-BE49-F238E27FC236}">
                <a16:creationId xmlns:a16="http://schemas.microsoft.com/office/drawing/2014/main" id="{B505BF7C-D707-FCEB-42E8-606C5D9F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3C8F6F9C-D977-0FD8-57C4-8A8FC81E0AF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43">
            <a:extLst>
              <a:ext uri="{FF2B5EF4-FFF2-40B4-BE49-F238E27FC236}">
                <a16:creationId xmlns:a16="http://schemas.microsoft.com/office/drawing/2014/main" id="{FF03649F-40A0-5A54-4DAF-0C1F5388A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64" y="667122"/>
            <a:ext cx="5741744" cy="5148000"/>
          </a:xfrm>
          <a:prstGeom prst="rect">
            <a:avLst/>
          </a:prstGeom>
        </p:spPr>
      </p:pic>
    </p:spTree>
    <p:extLst>
      <p:ext uri="{BB962C8B-B14F-4D97-AF65-F5344CB8AC3E}">
        <p14:creationId xmlns:p14="http://schemas.microsoft.com/office/powerpoint/2010/main" val="1016828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E39136A-D8B1-1CAB-C88F-62975D1AED21}"/>
              </a:ext>
            </a:extLst>
          </p:cNvPr>
          <p:cNvGrpSpPr/>
          <p:nvPr/>
        </p:nvGrpSpPr>
        <p:grpSpPr>
          <a:xfrm>
            <a:off x="-14326" y="-26696"/>
            <a:ext cx="7473545" cy="6858000"/>
            <a:chOff x="-14326" y="0"/>
            <a:chExt cx="747354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90669" y="368182"/>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tezacaftor/ivacaftor was licensed and reimbursed in year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90670" y="14961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9.3</a:t>
              </a:r>
            </a:p>
          </p:txBody>
        </p:sp>
        <p:pic>
          <p:nvPicPr>
            <p:cNvPr id="5" name="Picture 4" descr="A blue hexagon with white and black triangles&#10;&#10;Description automatically generated">
              <a:extLst>
                <a:ext uri="{FF2B5EF4-FFF2-40B4-BE49-F238E27FC236}">
                  <a16:creationId xmlns:a16="http://schemas.microsoft.com/office/drawing/2014/main" id="{0987CCF9-DE53-F432-CABD-21700FAF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6" y="0"/>
              <a:ext cx="1571625" cy="1571625"/>
            </a:xfrm>
            <a:prstGeom prst="rect">
              <a:avLst/>
            </a:prstGeom>
          </p:spPr>
        </p:pic>
        <p:sp>
          <p:nvSpPr>
            <p:cNvPr id="2" name="Text Placeholder 8">
              <a:extLst>
                <a:ext uri="{FF2B5EF4-FFF2-40B4-BE49-F238E27FC236}">
                  <a16:creationId xmlns:a16="http://schemas.microsoft.com/office/drawing/2014/main" id="{E1418CF8-F57D-32DF-3580-5D5C7042BAC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44">
              <a:extLst>
                <a:ext uri="{FF2B5EF4-FFF2-40B4-BE49-F238E27FC236}">
                  <a16:creationId xmlns:a16="http://schemas.microsoft.com/office/drawing/2014/main" id="{F4EDAA21-6BAC-D80E-BE58-C6DBFA971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475" y="700630"/>
              <a:ext cx="5741744" cy="5148000"/>
            </a:xfrm>
            <a:prstGeom prst="rect">
              <a:avLst/>
            </a:prstGeom>
          </p:spPr>
        </p:pic>
      </p:grpSp>
    </p:spTree>
    <p:extLst>
      <p:ext uri="{BB962C8B-B14F-4D97-AF65-F5344CB8AC3E}">
        <p14:creationId xmlns:p14="http://schemas.microsoft.com/office/powerpoint/2010/main" val="830094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4145-7381-7D46-DFD0-7E9BB278028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B8B5558-7BD1-74B3-D6DD-AD52D51BF74D}"/>
              </a:ext>
            </a:extLst>
          </p:cNvPr>
          <p:cNvGrpSpPr/>
          <p:nvPr/>
        </p:nvGrpSpPr>
        <p:grpSpPr>
          <a:xfrm>
            <a:off x="0" y="0"/>
            <a:ext cx="9003836" cy="6858000"/>
            <a:chOff x="0" y="0"/>
            <a:chExt cx="9003836" cy="6858000"/>
          </a:xfrm>
        </p:grpSpPr>
        <p:sp>
          <p:nvSpPr>
            <p:cNvPr id="6" name="TextBox 5">
              <a:extLst>
                <a:ext uri="{FF2B5EF4-FFF2-40B4-BE49-F238E27FC236}">
                  <a16:creationId xmlns:a16="http://schemas.microsoft.com/office/drawing/2014/main" id="{CAC9C232-C4E5-4B99-69F5-E01A6A7A6D7E}"/>
                </a:ext>
              </a:extLst>
            </p:cNvPr>
            <p:cNvSpPr txBox="1"/>
            <p:nvPr/>
          </p:nvSpPr>
          <p:spPr>
            <a:xfrm>
              <a:off x="1584973" y="329462"/>
              <a:ext cx="6297930" cy="292388"/>
            </a:xfrm>
            <a:prstGeom prst="rect">
              <a:avLst/>
            </a:prstGeom>
            <a:noFill/>
          </p:spPr>
          <p:txBody>
            <a:bodyPr wrap="square">
              <a:spAutoFit/>
            </a:bodyPr>
            <a:lstStyle/>
            <a:p>
              <a:pPr algn="just" defTabSz="685800">
                <a:defRPr/>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elexacaftor/tezacaftor/ivacaftor is licensed and reimbursed in year 2023.</a:t>
              </a:r>
              <a:endParaRPr lang="en-GB" sz="13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C3AFA30-EF42-8968-BED9-0033C9855E99}"/>
                </a:ext>
              </a:extLst>
            </p:cNvPr>
            <p:cNvSpPr txBox="1"/>
            <p:nvPr/>
          </p:nvSpPr>
          <p:spPr>
            <a:xfrm>
              <a:off x="1584974" y="11089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9.4</a:t>
              </a:r>
            </a:p>
          </p:txBody>
        </p:sp>
        <p:pic>
          <p:nvPicPr>
            <p:cNvPr id="5" name="Picture 4" descr="A blue hexagon with white and black triangles&#10;&#10;Description automatically generated">
              <a:extLst>
                <a:ext uri="{FF2B5EF4-FFF2-40B4-BE49-F238E27FC236}">
                  <a16:creationId xmlns:a16="http://schemas.microsoft.com/office/drawing/2014/main" id="{1B554255-465D-8BC3-5A49-8D592C614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Box 9">
              <a:extLst>
                <a:ext uri="{FF2B5EF4-FFF2-40B4-BE49-F238E27FC236}">
                  <a16:creationId xmlns:a16="http://schemas.microsoft.com/office/drawing/2014/main" id="{903CD43A-6D9F-D203-56A9-BEDF69A5888D}"/>
                </a:ext>
              </a:extLst>
            </p:cNvPr>
            <p:cNvSpPr txBox="1"/>
            <p:nvPr/>
          </p:nvSpPr>
          <p:spPr>
            <a:xfrm>
              <a:off x="160187" y="5946013"/>
              <a:ext cx="8843649" cy="415498"/>
            </a:xfrm>
            <a:prstGeom prst="rect">
              <a:avLst/>
            </a:prstGeom>
            <a:noFill/>
          </p:spPr>
          <p:txBody>
            <a:bodyPr wrap="square">
              <a:spAutoFit/>
            </a:bodyPr>
            <a:lstStyle/>
            <a:p>
              <a:r>
                <a:rPr lang="en-GB" sz="1050" dirty="0">
                  <a:solidFill>
                    <a:srgbClr val="55C2D2"/>
                  </a:solidFill>
                  <a:latin typeface="+mj-lt"/>
                </a:rPr>
                <a:t>Note: Denmark: ≥ 2 years from November 2023; Finland and Hungary: ≥ 6 years with at least one F508 mutation; France: from September 2023 was reimbursed for people with CF 2-5 years (early access programme); Ukraine: ≥ 6 years from August 2023; United Kingdom: ≥ 2 years from November 2023. </a:t>
              </a:r>
            </a:p>
          </p:txBody>
        </p:sp>
        <p:sp>
          <p:nvSpPr>
            <p:cNvPr id="4" name="Text Placeholder 8">
              <a:extLst>
                <a:ext uri="{FF2B5EF4-FFF2-40B4-BE49-F238E27FC236}">
                  <a16:creationId xmlns:a16="http://schemas.microsoft.com/office/drawing/2014/main" id="{BC1604E3-DF12-79F1-A7A5-75953E73232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45">
              <a:extLst>
                <a:ext uri="{FF2B5EF4-FFF2-40B4-BE49-F238E27FC236}">
                  <a16:creationId xmlns:a16="http://schemas.microsoft.com/office/drawing/2014/main" id="{93B5E1B2-8B64-64EF-15E2-79EE3AB91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62" y="671436"/>
              <a:ext cx="5621288" cy="5040000"/>
            </a:xfrm>
            <a:prstGeom prst="rect">
              <a:avLst/>
            </a:prstGeom>
          </p:spPr>
        </p:pic>
      </p:grpSp>
    </p:spTree>
    <p:extLst>
      <p:ext uri="{BB962C8B-B14F-4D97-AF65-F5344CB8AC3E}">
        <p14:creationId xmlns:p14="http://schemas.microsoft.com/office/powerpoint/2010/main" val="3514011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3DC6A1E-DDA8-B914-F81B-B0ED433B1363}"/>
              </a:ext>
            </a:extLst>
          </p:cNvPr>
          <p:cNvGrpSpPr/>
          <p:nvPr/>
        </p:nvGrpSpPr>
        <p:grpSpPr>
          <a:xfrm>
            <a:off x="0" y="0"/>
            <a:ext cx="8847306" cy="6858000"/>
            <a:chOff x="0" y="0"/>
            <a:chExt cx="8847306"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4973" y="319972"/>
              <a:ext cx="696188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Elexacaftor/tezacaftor/ivacaftor is the CFTR modulator most commonly used in children, followed by lumacaftor/ivacaftor.</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4973" y="101401"/>
              <a:ext cx="457155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9.5</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4" y="804404"/>
              <a:ext cx="747965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Children and adolescents with CF (&lt;18 years), eligible for and treated with at least one modulator, by country and last CFTR modulator prescribed, seen in 2023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403475" y="6099843"/>
              <a:ext cx="6337082" cy="253916"/>
            </a:xfrm>
            <a:prstGeom prst="rect">
              <a:avLst/>
            </a:prstGeom>
            <a:noFill/>
          </p:spPr>
          <p:txBody>
            <a:bodyPr wrap="square">
              <a:spAutoFit/>
            </a:bodyPr>
            <a:lstStyle/>
            <a:p>
              <a:pPr algn="ctr"/>
              <a:r>
                <a:rPr lang="en-GB" sz="1050" dirty="0">
                  <a:solidFill>
                    <a:srgbClr val="55C2D2"/>
                  </a:solidFill>
                  <a:latin typeface="+mj-lt"/>
                </a:rPr>
                <a:t>Note: Armenia, Cyprus and Georgia have &lt;5 eligible children seen in 2023 and are excluded from the graph..</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BD59D514-4614-FFDC-1A6D-F39E3DD189C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7">
              <a:extLst>
                <a:ext uri="{FF2B5EF4-FFF2-40B4-BE49-F238E27FC236}">
                  <a16:creationId xmlns:a16="http://schemas.microsoft.com/office/drawing/2014/main" id="{236B1CC3-56DE-FBAF-F946-82A973033F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14" y="1571625"/>
              <a:ext cx="8740192" cy="4219464"/>
            </a:xfrm>
            <a:prstGeom prst="rect">
              <a:avLst/>
            </a:prstGeom>
            <a:noFill/>
            <a:ln>
              <a:noFill/>
            </a:ln>
          </p:spPr>
        </p:pic>
      </p:grpSp>
    </p:spTree>
    <p:extLst>
      <p:ext uri="{BB962C8B-B14F-4D97-AF65-F5344CB8AC3E}">
        <p14:creationId xmlns:p14="http://schemas.microsoft.com/office/powerpoint/2010/main" val="2721811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AD118A6-CA7E-4390-EA2C-BDEEB0C94C1A}"/>
              </a:ext>
            </a:extLst>
          </p:cNvPr>
          <p:cNvGrpSpPr/>
          <p:nvPr/>
        </p:nvGrpSpPr>
        <p:grpSpPr>
          <a:xfrm>
            <a:off x="0" y="0"/>
            <a:ext cx="8875947" cy="6858000"/>
            <a:chOff x="0" y="0"/>
            <a:chExt cx="887594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3053"/>
              <a:ext cx="682809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most countries in Europe, the majority of all adults with CF are eligible for CFTR modulator treatment.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448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9.6</a:t>
              </a:r>
            </a:p>
          </p:txBody>
        </p:sp>
        <p:sp>
          <p:nvSpPr>
            <p:cNvPr id="3" name="TextBox 2">
              <a:extLst>
                <a:ext uri="{FF2B5EF4-FFF2-40B4-BE49-F238E27FC236}">
                  <a16:creationId xmlns:a16="http://schemas.microsoft.com/office/drawing/2014/main" id="{A865EFFA-0A6A-C5EE-3189-32D41E6E3F44}"/>
                </a:ext>
              </a:extLst>
            </p:cNvPr>
            <p:cNvSpPr txBox="1"/>
            <p:nvPr/>
          </p:nvSpPr>
          <p:spPr>
            <a:xfrm>
              <a:off x="920062" y="801550"/>
              <a:ext cx="747965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Adults with CF (≥18 years), eligible for and treated with at least one modulator, by country and last CFTR modulator  prescribed, seen in 2023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049810" y="6061683"/>
              <a:ext cx="7059658" cy="261610"/>
            </a:xfrm>
            <a:prstGeom prst="rect">
              <a:avLst/>
            </a:prstGeom>
            <a:noFill/>
          </p:spPr>
          <p:txBody>
            <a:bodyPr wrap="square">
              <a:spAutoFit/>
            </a:bodyPr>
            <a:lstStyle/>
            <a:p>
              <a:pPr algn="ctr"/>
              <a:r>
                <a:rPr lang="en-GB" sz="1100" dirty="0">
                  <a:solidFill>
                    <a:srgbClr val="55C2D2"/>
                  </a:solidFill>
                  <a:latin typeface="+mj-lt"/>
                </a:rPr>
                <a:t>Note: Albania, Armenia,, Georgia and Luxembourg have &lt;5 eligible adults seen in 2023 and are excluded from the graph.</a:t>
              </a:r>
            </a:p>
          </p:txBody>
        </p:sp>
        <p:pic>
          <p:nvPicPr>
            <p:cNvPr id="5" name="Picture 4" descr="A blue hexagon with white and black triangles&#10;&#10;Description automatically generated">
              <a:extLst>
                <a:ext uri="{FF2B5EF4-FFF2-40B4-BE49-F238E27FC236}">
                  <a16:creationId xmlns:a16="http://schemas.microsoft.com/office/drawing/2014/main" id="{4A915DF4-8B7E-4206-7E5E-119E69C1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36FB9DF-C46D-C6C6-5E5D-BA39CEC177D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8">
              <a:extLst>
                <a:ext uri="{FF2B5EF4-FFF2-40B4-BE49-F238E27FC236}">
                  <a16:creationId xmlns:a16="http://schemas.microsoft.com/office/drawing/2014/main" id="{1A3101A5-4D72-D659-D78F-823D0AEC7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052" y="1646107"/>
              <a:ext cx="8607895" cy="4155596"/>
            </a:xfrm>
            <a:prstGeom prst="rect">
              <a:avLst/>
            </a:prstGeom>
            <a:noFill/>
            <a:ln>
              <a:noFill/>
            </a:ln>
          </p:spPr>
        </p:pic>
      </p:grpSp>
    </p:spTree>
    <p:extLst>
      <p:ext uri="{BB962C8B-B14F-4D97-AF65-F5344CB8AC3E}">
        <p14:creationId xmlns:p14="http://schemas.microsoft.com/office/powerpoint/2010/main" val="76749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9A9543B-4828-8A0A-F97D-76C23591D3E0}"/>
              </a:ext>
            </a:extLst>
          </p:cNvPr>
          <p:cNvGrpSpPr/>
          <p:nvPr/>
        </p:nvGrpSpPr>
        <p:grpSpPr>
          <a:xfrm>
            <a:off x="0" y="0"/>
            <a:ext cx="8751328" cy="6858000"/>
            <a:chOff x="0" y="0"/>
            <a:chExt cx="8751328" cy="6858000"/>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573200" y="276144"/>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proportion of adults with CF varies considerably between European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3200" y="8992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1.6</a:t>
              </a:r>
            </a:p>
          </p:txBody>
        </p:sp>
        <p:sp>
          <p:nvSpPr>
            <p:cNvPr id="3" name="TextBox 2">
              <a:extLst>
                <a:ext uri="{FF2B5EF4-FFF2-40B4-BE49-F238E27FC236}">
                  <a16:creationId xmlns:a16="http://schemas.microsoft.com/office/drawing/2014/main" id="{A865EFFA-0A6A-C5EE-3189-32D41E6E3F44}"/>
                </a:ext>
              </a:extLst>
            </p:cNvPr>
            <p:cNvSpPr txBox="1"/>
            <p:nvPr/>
          </p:nvSpPr>
          <p:spPr>
            <a:xfrm>
              <a:off x="899634" y="560409"/>
              <a:ext cx="6476955"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(&lt;18 years) and adults (≥18 years), by country and overall. Registered people with CF alive on 31/12/20223.</a:t>
              </a:r>
            </a:p>
          </p:txBody>
        </p:sp>
        <p:sp>
          <p:nvSpPr>
            <p:cNvPr id="2" name="Text Placeholder 8">
              <a:extLst>
                <a:ext uri="{FF2B5EF4-FFF2-40B4-BE49-F238E27FC236}">
                  <a16:creationId xmlns:a16="http://schemas.microsoft.com/office/drawing/2014/main" id="{0D455E26-9327-D499-2B72-A4F37CF5561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4">
              <a:extLst>
                <a:ext uri="{FF2B5EF4-FFF2-40B4-BE49-F238E27FC236}">
                  <a16:creationId xmlns:a16="http://schemas.microsoft.com/office/drawing/2014/main" id="{2BE182AF-54BD-5F37-3323-C6E400D574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71" y="1567968"/>
              <a:ext cx="8358657" cy="4499639"/>
            </a:xfrm>
            <a:prstGeom prst="rect">
              <a:avLst/>
            </a:prstGeom>
            <a:noFill/>
            <a:ln>
              <a:noFill/>
            </a:ln>
          </p:spPr>
        </p:pic>
      </p:grpSp>
    </p:spTree>
    <p:extLst>
      <p:ext uri="{BB962C8B-B14F-4D97-AF65-F5344CB8AC3E}">
        <p14:creationId xmlns:p14="http://schemas.microsoft.com/office/powerpoint/2010/main" val="2607585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497E605-66A4-64DA-C4AF-CD3BE240D349}"/>
              </a:ext>
            </a:extLst>
          </p:cNvPr>
          <p:cNvGrpSpPr/>
          <p:nvPr/>
        </p:nvGrpSpPr>
        <p:grpSpPr>
          <a:xfrm>
            <a:off x="0" y="0"/>
            <a:ext cx="8633637" cy="6858000"/>
            <a:chOff x="0" y="0"/>
            <a:chExt cx="863363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8591"/>
              <a:ext cx="706201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With expansion of the eligibility criteria and a more extensive reimbursement programme for CFTR modulators in Europe there has been a considerable increase in their use since 2020.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0020"/>
              <a:ext cx="463730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9.7</a:t>
              </a:r>
            </a:p>
          </p:txBody>
        </p:sp>
        <p:sp>
          <p:nvSpPr>
            <p:cNvPr id="3" name="TextBox 2">
              <a:extLst>
                <a:ext uri="{FF2B5EF4-FFF2-40B4-BE49-F238E27FC236}">
                  <a16:creationId xmlns:a16="http://schemas.microsoft.com/office/drawing/2014/main" id="{A865EFFA-0A6A-C5EE-3189-32D41E6E3F44}"/>
                </a:ext>
              </a:extLst>
            </p:cNvPr>
            <p:cNvSpPr txBox="1"/>
            <p:nvPr/>
          </p:nvSpPr>
          <p:spPr>
            <a:xfrm>
              <a:off x="909429" y="788914"/>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CFTR modulator therapy from 2018 to 2023.</a:t>
              </a:r>
            </a:p>
          </p:txBody>
        </p:sp>
        <p:pic>
          <p:nvPicPr>
            <p:cNvPr id="2" name="Picture 1" descr="A blue hexagon with white and black triangles&#10;&#10;Description automatically generated">
              <a:extLst>
                <a:ext uri="{FF2B5EF4-FFF2-40B4-BE49-F238E27FC236}">
                  <a16:creationId xmlns:a16="http://schemas.microsoft.com/office/drawing/2014/main" id="{346C082F-4EEA-D00D-717F-D2E57EA2A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A821E7C8-F267-F5F2-446B-31714CE0F37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9">
              <a:extLst>
                <a:ext uri="{FF2B5EF4-FFF2-40B4-BE49-F238E27FC236}">
                  <a16:creationId xmlns:a16="http://schemas.microsoft.com/office/drawing/2014/main" id="{D36C9D4E-6861-F5A9-0AEA-2F9F9CEE4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57" y="1141316"/>
              <a:ext cx="7605048" cy="5321623"/>
            </a:xfrm>
            <a:prstGeom prst="rect">
              <a:avLst/>
            </a:prstGeom>
            <a:noFill/>
            <a:ln>
              <a:noFill/>
            </a:ln>
          </p:spPr>
        </p:pic>
      </p:grpSp>
    </p:spTree>
    <p:extLst>
      <p:ext uri="{BB962C8B-B14F-4D97-AF65-F5344CB8AC3E}">
        <p14:creationId xmlns:p14="http://schemas.microsoft.com/office/powerpoint/2010/main" val="2266702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10</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PREGNANCY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B351C688-D139-E47C-0079-18B67ECF5AB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61AFB897-EC37-6287-D884-B5CF2E845BD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6B6F6F2-4DCE-7305-91E3-62068DC56E61}"/>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6C9F62FD-BA29-0462-3C6C-C69D22D76852}"/>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6469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D5BF-0FF4-C59F-B13B-CC4B3005AF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87E7B5-CCF6-CDA6-A3CF-F564E9E572AF}"/>
              </a:ext>
            </a:extLst>
          </p:cNvPr>
          <p:cNvSpPr txBox="1"/>
          <p:nvPr/>
        </p:nvSpPr>
        <p:spPr>
          <a:xfrm>
            <a:off x="1571625" y="705026"/>
            <a:ext cx="701695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Pregnancy and pregnancy outcomes in women with CF (≥16 years) seen in 2023 who have never had a transplant.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63BD955-942A-C837-C16E-D405045AA3C3}"/>
              </a:ext>
            </a:extLst>
          </p:cNvPr>
          <p:cNvSpPr txBox="1"/>
          <p:nvPr/>
        </p:nvSpPr>
        <p:spPr>
          <a:xfrm>
            <a:off x="1571625" y="486455"/>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Table 10.1</a:t>
            </a:r>
          </a:p>
        </p:txBody>
      </p:sp>
      <p:pic>
        <p:nvPicPr>
          <p:cNvPr id="2" name="Picture 1" descr="A blue hexagon with white and black triangles&#10;&#10;Description automatically generated">
            <a:extLst>
              <a:ext uri="{FF2B5EF4-FFF2-40B4-BE49-F238E27FC236}">
                <a16:creationId xmlns:a16="http://schemas.microsoft.com/office/drawing/2014/main" id="{69E6C98C-6DFF-8F84-1AE5-C8DAFF43C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27E9B5A-DCF1-17D5-1167-6E750D030DD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0" name="Tabla 9">
            <a:extLst>
              <a:ext uri="{FF2B5EF4-FFF2-40B4-BE49-F238E27FC236}">
                <a16:creationId xmlns:a16="http://schemas.microsoft.com/office/drawing/2014/main" id="{3B9F4F94-3D74-DD9C-800A-648EE28542BE}"/>
              </a:ext>
            </a:extLst>
          </p:cNvPr>
          <p:cNvGraphicFramePr>
            <a:graphicFrameLocks noGrp="1"/>
          </p:cNvGraphicFramePr>
          <p:nvPr>
            <p:extLst>
              <p:ext uri="{D42A27DB-BD31-4B8C-83A1-F6EECF244321}">
                <p14:modId xmlns:p14="http://schemas.microsoft.com/office/powerpoint/2010/main" val="3354601776"/>
              </p:ext>
            </p:extLst>
          </p:nvPr>
        </p:nvGraphicFramePr>
        <p:xfrm>
          <a:off x="419986" y="1725893"/>
          <a:ext cx="8304027" cy="3816384"/>
        </p:xfrm>
        <a:graphic>
          <a:graphicData uri="http://schemas.openxmlformats.org/drawingml/2006/table">
            <a:tbl>
              <a:tblPr firstRow="1" firstCol="1" bandRow="1" bandCol="1"/>
              <a:tblGrid>
                <a:gridCol w="2932982">
                  <a:extLst>
                    <a:ext uri="{9D8B030D-6E8A-4147-A177-3AD203B41FA5}">
                      <a16:colId xmlns:a16="http://schemas.microsoft.com/office/drawing/2014/main" val="1396588993"/>
                    </a:ext>
                  </a:extLst>
                </a:gridCol>
                <a:gridCol w="2438063">
                  <a:extLst>
                    <a:ext uri="{9D8B030D-6E8A-4147-A177-3AD203B41FA5}">
                      <a16:colId xmlns:a16="http://schemas.microsoft.com/office/drawing/2014/main" val="3917769351"/>
                    </a:ext>
                  </a:extLst>
                </a:gridCol>
                <a:gridCol w="2932982">
                  <a:extLst>
                    <a:ext uri="{9D8B030D-6E8A-4147-A177-3AD203B41FA5}">
                      <a16:colId xmlns:a16="http://schemas.microsoft.com/office/drawing/2014/main" val="583221718"/>
                    </a:ext>
                  </a:extLst>
                </a:gridCol>
              </a:tblGrid>
              <a:tr h="318032">
                <a:tc>
                  <a:txBody>
                    <a:bodyPr/>
                    <a:lstStyle/>
                    <a:p>
                      <a:pPr algn="just">
                        <a:spcBef>
                          <a:spcPts val="300"/>
                        </a:spcBef>
                        <a:spcAft>
                          <a:spcPts val="300"/>
                        </a:spcAft>
                        <a:buNone/>
                      </a:pPr>
                      <a:r>
                        <a:rPr lang="en-GB" sz="900" b="1" kern="1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Reason</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Number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Percentage</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a:noFill/>
                    </a:lnB>
                    <a:solidFill>
                      <a:srgbClr val="55C2D2"/>
                    </a:solidFill>
                  </a:tcPr>
                </a:tc>
                <a:extLst>
                  <a:ext uri="{0D108BD9-81ED-4DB2-BD59-A6C34878D82A}">
                    <a16:rowId xmlns:a16="http://schemas.microsoft.com/office/drawing/2014/main" val="3602584849"/>
                  </a:ext>
                </a:extLst>
              </a:tr>
              <a:tr h="318032">
                <a:tc>
                  <a:txBody>
                    <a:bodyPr/>
                    <a:lstStyle/>
                    <a:p>
                      <a:pPr algn="just">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495</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649136861"/>
                  </a:ext>
                </a:extLst>
              </a:tr>
              <a:tr h="318032">
                <a:tc>
                  <a:txBody>
                    <a:bodyPr/>
                    <a:lstStyle/>
                    <a:p>
                      <a:pPr>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No</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12566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64797889"/>
                  </a:ext>
                </a:extLst>
              </a:tr>
              <a:tr h="318032">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Yes, ongoing at the end of 2023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32357701"/>
                  </a:ext>
                </a:extLst>
              </a:tr>
              <a:tr h="318032">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Yes, stopped during the year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501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10646661"/>
                  </a:ext>
                </a:extLst>
              </a:tr>
              <a:tr h="318032">
                <a:tc>
                  <a:txBody>
                    <a:bodyPr/>
                    <a:lstStyle/>
                    <a:p>
                      <a:pPr>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Pregnancy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797152753"/>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Live birth</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56244498"/>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Spontaneous abortion (&lt;28weeks)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9.4</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4063867317"/>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Still birth (&gt;=28weeks)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0.2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02535560"/>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Therapeutic abortion for medical reasons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667526872"/>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Other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98451213"/>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rgbClr val="F2F2F2"/>
                    </a:solidFill>
                  </a:tcPr>
                </a:tc>
                <a:tc>
                  <a:txBody>
                    <a:bodyPr/>
                    <a:lstStyle/>
                    <a:p>
                      <a:pPr>
                        <a:buNone/>
                      </a:pPr>
                      <a:r>
                        <a:rPr lang="en-GB" sz="90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9</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rgbClr val="F2F2F2"/>
                    </a:solidFill>
                  </a:tcPr>
                </a:tc>
                <a:tc>
                  <a:txBody>
                    <a:bodyPr/>
                    <a:lstStyle/>
                    <a:p>
                      <a:pPr>
                        <a:buNone/>
                      </a:pPr>
                      <a:r>
                        <a:rPr lang="en-GB" sz="90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764992405"/>
                  </a:ext>
                </a:extLst>
              </a:tr>
            </a:tbl>
          </a:graphicData>
        </a:graphic>
      </p:graphicFrame>
    </p:spTree>
    <p:extLst>
      <p:ext uri="{BB962C8B-B14F-4D97-AF65-F5344CB8AC3E}">
        <p14:creationId xmlns:p14="http://schemas.microsoft.com/office/powerpoint/2010/main" val="653595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0691-E716-B9FC-47F0-755AAE7F75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E07A9-D7C3-ECE6-42D5-F782C8FFA608}"/>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&amp; LIVER TRANSPLANT</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C11AF910-B493-E0F1-F822-805D3FAAA0EC}"/>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7D554F8C-9EB8-A867-5738-6489A2DB860A}"/>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D2B064A8-F40E-5CAD-AE06-EEC76548A75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2B7C2D89-BC63-FB77-5572-DD5F6BEC59BD}"/>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948D5959-99E0-A8E3-5A45-AEE65BC72BE9}"/>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9754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44A2CF5-36E4-FD96-8970-A80FA6F1BE18}"/>
              </a:ext>
            </a:extLst>
          </p:cNvPr>
          <p:cNvGrpSpPr/>
          <p:nvPr/>
        </p:nvGrpSpPr>
        <p:grpSpPr>
          <a:xfrm>
            <a:off x="0" y="0"/>
            <a:ext cx="8851425" cy="6858000"/>
            <a:chOff x="0" y="0"/>
            <a:chExt cx="885142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426641"/>
              <a:ext cx="693442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transplanted lung/s is heterogenous across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0807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11.1</a:t>
              </a:r>
            </a:p>
          </p:txBody>
        </p:sp>
        <p:sp>
          <p:nvSpPr>
            <p:cNvPr id="3" name="TextBox 2">
              <a:extLst>
                <a:ext uri="{FF2B5EF4-FFF2-40B4-BE49-F238E27FC236}">
                  <a16:creationId xmlns:a16="http://schemas.microsoft.com/office/drawing/2014/main" id="{A865EFFA-0A6A-C5EE-3189-32D41E6E3F44}"/>
                </a:ext>
              </a:extLst>
            </p:cNvPr>
            <p:cNvSpPr txBox="1"/>
            <p:nvPr/>
          </p:nvSpPr>
          <p:spPr>
            <a:xfrm>
              <a:off x="896879" y="853006"/>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2023 with transplanted lungs, by country.</a:t>
              </a:r>
            </a:p>
          </p:txBody>
        </p:sp>
        <p:pic>
          <p:nvPicPr>
            <p:cNvPr id="2" name="Picture 1" descr="A blue hexagon with white and black triangles&#10;&#10;Description automatically generated">
              <a:extLst>
                <a:ext uri="{FF2B5EF4-FFF2-40B4-BE49-F238E27FC236}">
                  <a16:creationId xmlns:a16="http://schemas.microsoft.com/office/drawing/2014/main" id="{2760BD07-8D86-238B-1290-72ECCE6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56BE97C2-78BC-0D7E-162F-EF040C009EC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0">
              <a:extLst>
                <a:ext uri="{FF2B5EF4-FFF2-40B4-BE49-F238E27FC236}">
                  <a16:creationId xmlns:a16="http://schemas.microsoft.com/office/drawing/2014/main" id="{D7BA4941-D913-70FD-D258-A44EEEFD7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574" y="1784620"/>
              <a:ext cx="8558851" cy="4073407"/>
            </a:xfrm>
            <a:prstGeom prst="rect">
              <a:avLst/>
            </a:prstGeom>
            <a:noFill/>
            <a:ln>
              <a:noFill/>
            </a:ln>
          </p:spPr>
        </p:pic>
      </p:grpSp>
    </p:spTree>
    <p:extLst>
      <p:ext uri="{BB962C8B-B14F-4D97-AF65-F5344CB8AC3E}">
        <p14:creationId xmlns:p14="http://schemas.microsoft.com/office/powerpoint/2010/main" val="3046166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B664315B-FC30-3F7A-C2B7-A4FF39363541}"/>
              </a:ext>
            </a:extLst>
          </p:cNvPr>
          <p:cNvGrpSpPr/>
          <p:nvPr/>
        </p:nvGrpSpPr>
        <p:grpSpPr>
          <a:xfrm>
            <a:off x="27880" y="0"/>
            <a:ext cx="8848616" cy="6858000"/>
            <a:chOff x="0" y="0"/>
            <a:chExt cx="8848616"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6065" y="427642"/>
              <a:ext cx="700752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a liver transplant is extremely heterogenous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6065" y="209071"/>
              <a:ext cx="460152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1283" y="853219"/>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2023 with transplanted liver, by country.</a:t>
              </a:r>
            </a:p>
          </p:txBody>
        </p:sp>
        <p:pic>
          <p:nvPicPr>
            <p:cNvPr id="5" name="Picture 4" descr="A blue hexagon with white and black triangles&#10;&#10;Description automatically generated">
              <a:extLst>
                <a:ext uri="{FF2B5EF4-FFF2-40B4-BE49-F238E27FC236}">
                  <a16:creationId xmlns:a16="http://schemas.microsoft.com/office/drawing/2014/main" id="{2A21BA4A-7F31-455B-4FA7-8454296F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7497AFC6-60CC-3CEA-F09D-80A77B8EF95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1">
              <a:extLst>
                <a:ext uri="{FF2B5EF4-FFF2-40B4-BE49-F238E27FC236}">
                  <a16:creationId xmlns:a16="http://schemas.microsoft.com/office/drawing/2014/main" id="{D1FF1AEF-ADE6-FA0D-42DD-12605F6F55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16" y="1780449"/>
              <a:ext cx="8532000" cy="4060628"/>
            </a:xfrm>
            <a:prstGeom prst="rect">
              <a:avLst/>
            </a:prstGeom>
            <a:noFill/>
            <a:ln>
              <a:noFill/>
            </a:ln>
          </p:spPr>
        </p:pic>
      </p:grpSp>
    </p:spTree>
    <p:extLst>
      <p:ext uri="{BB962C8B-B14F-4D97-AF65-F5344CB8AC3E}">
        <p14:creationId xmlns:p14="http://schemas.microsoft.com/office/powerpoint/2010/main" val="3783663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MORTALITY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851BF6B8-F1CF-2646-71E7-BB868647E98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9FEEFA7-3921-B4C5-17FD-C89EA572C57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AA1B4A2-C1CB-F950-4AF1-7222E92C0D15}"/>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72FD70D0-1E87-696E-B60B-D6A1556AD0ED}"/>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476216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BD2C738-3CCC-A26A-D05F-9546B0F9C4AE}"/>
              </a:ext>
            </a:extLst>
          </p:cNvPr>
          <p:cNvGrpSpPr/>
          <p:nvPr/>
        </p:nvGrpSpPr>
        <p:grpSpPr>
          <a:xfrm>
            <a:off x="0" y="0"/>
            <a:ext cx="8536133" cy="6858000"/>
            <a:chOff x="0" y="0"/>
            <a:chExt cx="853613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33859"/>
              <a:ext cx="6838728"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Most of the deaths occur between the third and the fifth decade of life in people with CF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15288"/>
              <a:ext cx="449068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5" y="625527"/>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death distribution of people with CF deceased in 2023, by sex.</a:t>
              </a:r>
            </a:p>
          </p:txBody>
        </p:sp>
        <p:pic>
          <p:nvPicPr>
            <p:cNvPr id="5" name="Picture 4" descr="A blue hexagon with white and black triangles&#10;&#10;Description automatically generated">
              <a:extLst>
                <a:ext uri="{FF2B5EF4-FFF2-40B4-BE49-F238E27FC236}">
                  <a16:creationId xmlns:a16="http://schemas.microsoft.com/office/drawing/2014/main" id="{814B1E39-E00F-8A27-9B42-9405B167E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A5F3F9B-0DCF-1963-B652-83ADD348FB1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2">
              <a:extLst>
                <a:ext uri="{FF2B5EF4-FFF2-40B4-BE49-F238E27FC236}">
                  <a16:creationId xmlns:a16="http://schemas.microsoft.com/office/drawing/2014/main" id="{B738B8A4-AB3A-B545-17A8-3DE2CE06BB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867" y="1136276"/>
              <a:ext cx="7928266" cy="5096197"/>
            </a:xfrm>
            <a:prstGeom prst="rect">
              <a:avLst/>
            </a:prstGeom>
            <a:noFill/>
            <a:ln>
              <a:noFill/>
            </a:ln>
          </p:spPr>
        </p:pic>
      </p:grpSp>
    </p:spTree>
    <p:extLst>
      <p:ext uri="{BB962C8B-B14F-4D97-AF65-F5344CB8AC3E}">
        <p14:creationId xmlns:p14="http://schemas.microsoft.com/office/powerpoint/2010/main" val="3344169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DATA QUALITY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6" name="Grupo 5">
            <a:extLst>
              <a:ext uri="{FF2B5EF4-FFF2-40B4-BE49-F238E27FC236}">
                <a16:creationId xmlns:a16="http://schemas.microsoft.com/office/drawing/2014/main" id="{EE61FF7E-644A-77A6-1592-57E843BF67D9}"/>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6447655-7DCD-8690-5172-3EE9AC27621E}"/>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B6C9948-761F-DEED-2695-1C5161698FD3}"/>
                </a:ext>
              </a:extLst>
            </p:cNvPr>
            <p:cNvPicPr>
              <a:picLocks noChangeAspect="1"/>
            </p:cNvPicPr>
            <p:nvPr/>
          </p:nvPicPr>
          <p:blipFill>
            <a:blip r:embed="rId5"/>
            <a:stretch>
              <a:fillRect/>
            </a:stretch>
          </p:blipFill>
          <p:spPr>
            <a:xfrm>
              <a:off x="7924756" y="4898938"/>
              <a:ext cx="1204934" cy="1062201"/>
            </a:xfrm>
            <a:prstGeom prst="rect">
              <a:avLst/>
            </a:prstGeom>
          </p:spPr>
        </p:pic>
      </p:grpSp>
      <p:sp>
        <p:nvSpPr>
          <p:cNvPr id="5" name="Sous-titre 2">
            <a:extLst>
              <a:ext uri="{FF2B5EF4-FFF2-40B4-BE49-F238E27FC236}">
                <a16:creationId xmlns:a16="http://schemas.microsoft.com/office/drawing/2014/main" id="{CFAB233C-BE1A-5B55-C7ED-5D9C739ECD8F}"/>
              </a:ext>
            </a:extLst>
          </p:cNvPr>
          <p:cNvSpPr txBox="1">
            <a:spLocks/>
          </p:cNvSpPr>
          <p:nvPr/>
        </p:nvSpPr>
        <p:spPr>
          <a:xfrm>
            <a:off x="6797711" y="6661004"/>
            <a:ext cx="1224000" cy="180000"/>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200" dirty="0">
                <a:solidFill>
                  <a:srgbClr val="404040"/>
                </a:solidFill>
                <a:latin typeface="Calibri Light" panose="020F0302020204030204" pitchFamily="34" charset="0"/>
                <a:ea typeface="Calibri Light" panose="020F0302020204030204" pitchFamily="34" charset="0"/>
                <a:cs typeface="Calibri Light" panose="020F0302020204030204" pitchFamily="34" charset="0"/>
              </a:rPr>
              <a:t>https://pr.ecfs.eu</a:t>
            </a:r>
            <a:r>
              <a:rPr lang="fr-FR" sz="1100" dirty="0">
                <a:solidFill>
                  <a:srgbClr val="40404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02979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6E66BD9-7100-766E-6493-BFF92C557DEE}"/>
              </a:ext>
            </a:extLst>
          </p:cNvPr>
          <p:cNvGrpSpPr/>
          <p:nvPr/>
        </p:nvGrpSpPr>
        <p:grpSpPr>
          <a:xfrm>
            <a:off x="0" y="0"/>
            <a:ext cx="8771860" cy="6858000"/>
            <a:chOff x="0" y="0"/>
            <a:chExt cx="877186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72389"/>
              <a:ext cx="701389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overall completeness of data for all variables from the countries participating in the Registry in 2023 is 98%.</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9514"/>
              <a:ext cx="460570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13.1</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9287433D-8DF9-43A9-B4C7-2BBDF1054E1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26">
              <a:extLst>
                <a:ext uri="{FF2B5EF4-FFF2-40B4-BE49-F238E27FC236}">
                  <a16:creationId xmlns:a16="http://schemas.microsoft.com/office/drawing/2014/main" id="{8E465D8C-FD95-6A60-7235-A3D1A3E0A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129763"/>
              <a:ext cx="6086048" cy="5502992"/>
            </a:xfrm>
            <a:prstGeom prst="rect">
              <a:avLst/>
            </a:prstGeom>
            <a:noFill/>
            <a:ln w="12700">
              <a:solidFill>
                <a:schemeClr val="tx1">
                  <a:lumMod val="50000"/>
                  <a:lumOff val="50000"/>
                </a:schemeClr>
              </a:solidFill>
            </a:ln>
          </p:spPr>
        </p:pic>
        <p:sp>
          <p:nvSpPr>
            <p:cNvPr id="8" name="TextBox 2">
              <a:extLst>
                <a:ext uri="{FF2B5EF4-FFF2-40B4-BE49-F238E27FC236}">
                  <a16:creationId xmlns:a16="http://schemas.microsoft.com/office/drawing/2014/main" id="{BDBC5E86-1B68-68D8-E0B9-204BC3BC89EC}"/>
                </a:ext>
              </a:extLst>
            </p:cNvPr>
            <p:cNvSpPr txBox="1"/>
            <p:nvPr/>
          </p:nvSpPr>
          <p:spPr>
            <a:xfrm>
              <a:off x="866900" y="703501"/>
              <a:ext cx="7904960" cy="728405"/>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Completeness of the data in 2023, for all people with CF who have never had a lung/liver transplant seen in all participating countries, overall percentages by variable.</a:t>
              </a:r>
            </a:p>
            <a:p>
              <a:pPr marL="674370" algn="just">
                <a:spcBef>
                  <a:spcPts val="450"/>
                </a:spcBef>
                <a:spcAft>
                  <a:spcPts val="450"/>
                </a:spcAft>
              </a:pPr>
              <a:endPar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488207077"/>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F2760AEA74184BBE47DF49037EC953" ma:contentTypeVersion="10" ma:contentTypeDescription="Create a new document." ma:contentTypeScope="" ma:versionID="28fc194024dbaf8708eea9e577000ef8">
  <xsd:schema xmlns:xsd="http://www.w3.org/2001/XMLSchema" xmlns:xs="http://www.w3.org/2001/XMLSchema" xmlns:p="http://schemas.microsoft.com/office/2006/metadata/properties" xmlns:ns2="49afb9c8-a9ad-46fc-8ada-1264cef79f2a" xmlns:ns3="7f4d1fde-ea0f-40ba-8dad-beedba1b5f47" targetNamespace="http://schemas.microsoft.com/office/2006/metadata/properties" ma:root="true" ma:fieldsID="e7b3e9e4367a3e053d04c3873dbe546f" ns2:_="" ns3:_="">
    <xsd:import namespace="49afb9c8-a9ad-46fc-8ada-1264cef79f2a"/>
    <xsd:import namespace="7f4d1fde-ea0f-40ba-8dad-beedba1b5f4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fb9c8-a9ad-46fc-8ada-1264cef79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c4fe667-648a-4015-a0ba-77e6e71614c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4d1fde-ea0f-40ba-8dad-beedba1b5f4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9d3360f-cd61-458f-8f85-68a9bb2fc9ad}" ma:internalName="TaxCatchAll" ma:showField="CatchAllData" ma:web="7f4d1fde-ea0f-40ba-8dad-beedba1b5f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4d1fde-ea0f-40ba-8dad-beedba1b5f47" xsi:nil="true"/>
    <lcf76f155ced4ddcb4097134ff3c332f xmlns="49afb9c8-a9ad-46fc-8ada-1264cef79f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D7679E-9D18-42B9-A158-C22F6068CEA2}"/>
</file>

<file path=customXml/itemProps2.xml><?xml version="1.0" encoding="utf-8"?>
<ds:datastoreItem xmlns:ds="http://schemas.openxmlformats.org/officeDocument/2006/customXml" ds:itemID="{4AF126C6-9404-4ADC-9D59-EF724DB3E566}"/>
</file>

<file path=customXml/itemProps3.xml><?xml version="1.0" encoding="utf-8"?>
<ds:datastoreItem xmlns:ds="http://schemas.openxmlformats.org/officeDocument/2006/customXml" ds:itemID="{C09E6319-82FF-4B09-910D-C45BCD88B39F}"/>
</file>

<file path=docProps/app.xml><?xml version="1.0" encoding="utf-8"?>
<Properties xmlns="http://schemas.openxmlformats.org/officeDocument/2006/extended-properties" xmlns:vt="http://schemas.openxmlformats.org/officeDocument/2006/docPropsVTypes">
  <Template>Office 2013 - 2022 Theme</Template>
  <TotalTime>0</TotalTime>
  <Words>9642</Words>
  <Application>Microsoft Office PowerPoint</Application>
  <PresentationFormat>On-screen Show (4:3)</PresentationFormat>
  <Paragraphs>800</Paragraphs>
  <Slides>100</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vt:lpstr>
      <vt:lpstr>Calibri Light</vt:lpstr>
      <vt:lpstr>Wingdings</vt:lpstr>
      <vt:lpstr>Office 2013 - Tema de 2022</vt:lpstr>
      <vt:lpstr>PowerPoint Presentation</vt:lpstr>
      <vt:lpstr>PowerPoint Presentation</vt:lpstr>
      <vt:lpstr>CHAPTER 1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3 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 LUNG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MICROBIOLOGY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7 COMPLICATIONS</vt:lpstr>
      <vt:lpstr>PowerPoint Presentation</vt:lpstr>
      <vt:lpstr>PowerPoint Presentation</vt:lpstr>
      <vt:lpstr>PowerPoint Presentation</vt:lpstr>
      <vt:lpstr>CHAPTER 8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CFTR MODULATOR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PREGNANCY</vt:lpstr>
      <vt:lpstr>PowerPoint Presentation</vt:lpstr>
      <vt:lpstr>CHAPTER 11 LUNG &amp; LIVER TRANSPLANT</vt:lpstr>
      <vt:lpstr>PowerPoint Presentation</vt:lpstr>
      <vt:lpstr>PowerPoint Presentation</vt:lpstr>
      <vt:lpstr>CHAPTER 12 MORTALITY</vt:lpstr>
      <vt:lpstr>PowerPoint Presentation</vt:lpstr>
      <vt:lpstr>CHAPTER 13 DATA QUALITY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2025-10-28T15:01:18Z</dcterms:created>
  <dcterms:modified xsi:type="dcterms:W3CDTF">2025-10-28T16:13:46Z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0x01010052F2760AEA74184BBE47DF49037EC953</vt:lpwstr>
  </property>
</Properties>
</file>